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Default Extension="tiff" ContentType="image/tiff"/>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1"/>
  </p:notesMasterIdLst>
  <p:sldIdLst>
    <p:sldId id="256" r:id="rId2"/>
    <p:sldId id="265" r:id="rId3"/>
    <p:sldId id="271" r:id="rId4"/>
    <p:sldId id="269" r:id="rId5"/>
    <p:sldId id="272" r:id="rId6"/>
    <p:sldId id="354" r:id="rId7"/>
    <p:sldId id="373" r:id="rId8"/>
    <p:sldId id="372" r:id="rId9"/>
    <p:sldId id="356" r:id="rId10"/>
    <p:sldId id="379" r:id="rId11"/>
    <p:sldId id="380" r:id="rId12"/>
    <p:sldId id="381" r:id="rId13"/>
    <p:sldId id="382" r:id="rId14"/>
    <p:sldId id="483" r:id="rId15"/>
    <p:sldId id="484" r:id="rId16"/>
    <p:sldId id="350" r:id="rId17"/>
    <p:sldId id="485" r:id="rId18"/>
    <p:sldId id="486" r:id="rId19"/>
    <p:sldId id="487" r:id="rId20"/>
    <p:sldId id="488" r:id="rId21"/>
    <p:sldId id="489" r:id="rId22"/>
    <p:sldId id="490" r:id="rId23"/>
    <p:sldId id="491" r:id="rId24"/>
    <p:sldId id="492" r:id="rId25"/>
    <p:sldId id="355" r:id="rId26"/>
    <p:sldId id="374" r:id="rId27"/>
    <p:sldId id="376" r:id="rId28"/>
    <p:sldId id="378" r:id="rId29"/>
    <p:sldId id="377" r:id="rId30"/>
    <p:sldId id="375" r:id="rId31"/>
    <p:sldId id="383" r:id="rId32"/>
    <p:sldId id="384" r:id="rId33"/>
    <p:sldId id="493" r:id="rId34"/>
    <p:sldId id="385" r:id="rId35"/>
    <p:sldId id="386" r:id="rId36"/>
    <p:sldId id="387" r:id="rId37"/>
    <p:sldId id="388" r:id="rId38"/>
    <p:sldId id="390" r:id="rId39"/>
    <p:sldId id="391" r:id="rId40"/>
    <p:sldId id="392" r:id="rId41"/>
    <p:sldId id="393" r:id="rId42"/>
    <p:sldId id="394" r:id="rId43"/>
    <p:sldId id="395" r:id="rId44"/>
    <p:sldId id="396" r:id="rId45"/>
    <p:sldId id="397" r:id="rId46"/>
    <p:sldId id="398" r:id="rId47"/>
    <p:sldId id="399" r:id="rId48"/>
    <p:sldId id="400" r:id="rId49"/>
    <p:sldId id="419" r:id="rId50"/>
    <p:sldId id="404" r:id="rId51"/>
    <p:sldId id="401" r:id="rId52"/>
    <p:sldId id="402" r:id="rId53"/>
    <p:sldId id="403" r:id="rId54"/>
    <p:sldId id="415" r:id="rId55"/>
    <p:sldId id="406" r:id="rId56"/>
    <p:sldId id="407" r:id="rId57"/>
    <p:sldId id="416" r:id="rId58"/>
    <p:sldId id="408" r:id="rId59"/>
    <p:sldId id="409" r:id="rId60"/>
    <p:sldId id="417" r:id="rId61"/>
    <p:sldId id="410" r:id="rId62"/>
    <p:sldId id="411" r:id="rId63"/>
    <p:sldId id="418" r:id="rId64"/>
    <p:sldId id="412" r:id="rId65"/>
    <p:sldId id="494" r:id="rId66"/>
    <p:sldId id="413" r:id="rId67"/>
    <p:sldId id="414" r:id="rId68"/>
    <p:sldId id="420" r:id="rId69"/>
    <p:sldId id="421" r:id="rId70"/>
    <p:sldId id="422" r:id="rId71"/>
    <p:sldId id="431" r:id="rId72"/>
    <p:sldId id="496" r:id="rId73"/>
    <p:sldId id="495" r:id="rId74"/>
    <p:sldId id="423" r:id="rId75"/>
    <p:sldId id="424" r:id="rId76"/>
    <p:sldId id="425" r:id="rId77"/>
    <p:sldId id="426" r:id="rId78"/>
    <p:sldId id="427" r:id="rId79"/>
    <p:sldId id="428" r:id="rId80"/>
    <p:sldId id="429" r:id="rId81"/>
    <p:sldId id="430" r:id="rId82"/>
    <p:sldId id="432" r:id="rId83"/>
    <p:sldId id="433" r:id="rId84"/>
    <p:sldId id="434" r:id="rId85"/>
    <p:sldId id="436" r:id="rId86"/>
    <p:sldId id="437" r:id="rId87"/>
    <p:sldId id="438" r:id="rId88"/>
    <p:sldId id="441" r:id="rId89"/>
    <p:sldId id="439" r:id="rId90"/>
    <p:sldId id="440" r:id="rId91"/>
    <p:sldId id="452" r:id="rId92"/>
    <p:sldId id="451" r:id="rId93"/>
    <p:sldId id="442" r:id="rId94"/>
    <p:sldId id="453" r:id="rId95"/>
    <p:sldId id="497" r:id="rId96"/>
    <p:sldId id="498" r:id="rId97"/>
    <p:sldId id="500" r:id="rId98"/>
    <p:sldId id="499" r:id="rId99"/>
    <p:sldId id="501" r:id="rId100"/>
    <p:sldId id="502" r:id="rId101"/>
    <p:sldId id="503" r:id="rId102"/>
    <p:sldId id="504" r:id="rId103"/>
    <p:sldId id="454" r:id="rId104"/>
    <p:sldId id="455" r:id="rId105"/>
    <p:sldId id="456" r:id="rId106"/>
    <p:sldId id="457" r:id="rId107"/>
    <p:sldId id="458" r:id="rId108"/>
    <p:sldId id="459" r:id="rId109"/>
    <p:sldId id="460" r:id="rId110"/>
    <p:sldId id="444" r:id="rId111"/>
    <p:sldId id="472" r:id="rId112"/>
    <p:sldId id="445" r:id="rId113"/>
    <p:sldId id="473" r:id="rId114"/>
    <p:sldId id="474" r:id="rId115"/>
    <p:sldId id="475" r:id="rId116"/>
    <p:sldId id="446" r:id="rId117"/>
    <p:sldId id="476" r:id="rId118"/>
    <p:sldId id="477" r:id="rId119"/>
    <p:sldId id="448" r:id="rId120"/>
    <p:sldId id="478" r:id="rId121"/>
    <p:sldId id="449" r:id="rId122"/>
    <p:sldId id="479" r:id="rId123"/>
    <p:sldId id="480" r:id="rId124"/>
    <p:sldId id="450" r:id="rId125"/>
    <p:sldId id="481" r:id="rId126"/>
    <p:sldId id="482" r:id="rId127"/>
    <p:sldId id="443" r:id="rId128"/>
    <p:sldId id="461" r:id="rId129"/>
    <p:sldId id="462" r:id="rId130"/>
    <p:sldId id="463" r:id="rId131"/>
    <p:sldId id="464" r:id="rId132"/>
    <p:sldId id="465" r:id="rId133"/>
    <p:sldId id="466" r:id="rId134"/>
    <p:sldId id="467" r:id="rId135"/>
    <p:sldId id="468" r:id="rId136"/>
    <p:sldId id="469" r:id="rId137"/>
    <p:sldId id="470" r:id="rId138"/>
    <p:sldId id="471" r:id="rId139"/>
    <p:sldId id="270" r:id="rId140"/>
  </p:sldIdLst>
  <p:sldSz cx="12192000" cy="6858000"/>
  <p:notesSz cx="6858000" cy="9144000"/>
  <p:embeddedFontLst>
    <p:embeddedFont>
      <p:font typeface="Proxima Nova" charset="0"/>
      <p:regular r:id="rId142"/>
      <p:bold r:id="rId143"/>
      <p:italic r:id="rId144"/>
      <p:boldItalic r:id="rId145"/>
    </p:embeddedFont>
    <p:embeddedFont>
      <p:font typeface="Cambria" pitchFamily="18" charset="0"/>
      <p:regular r:id="rId146"/>
      <p:bold r:id="rId147"/>
      <p:italic r:id="rId148"/>
      <p:boldItalic r:id="rId149"/>
    </p:embeddedFont>
    <p:embeddedFont>
      <p:font typeface="Wingdings 3" pitchFamily="18" charset="2"/>
      <p:regular r:id="rId150"/>
    </p:embeddedFont>
    <p:embeddedFont>
      <p:font typeface="Roboto Condensed" charset="0"/>
      <p:regular r:id="rId151"/>
      <p:bold r:id="rId152"/>
      <p:italic r:id="rId153"/>
      <p:boldItalic r:id="rId154"/>
    </p:embeddedFont>
    <p:embeddedFont>
      <p:font typeface="Calibri" pitchFamily="34" charset="0"/>
      <p:regular r:id="rId155"/>
      <p:bold r:id="rId156"/>
      <p:italic r:id="rId157"/>
      <p:boldItalic r:id="rId158"/>
    </p:embeddedFont>
    <p:embeddedFont>
      <p:font typeface="Source Sans Pro" charset="0"/>
      <p:regular r:id="rId159"/>
      <p:bold r:id="rId160"/>
      <p:italic r:id="rId161"/>
      <p:boldItalic r:id="rId162"/>
    </p:embeddedFont>
    <p:embeddedFont>
      <p:font typeface="Comic Sans MS" pitchFamily="66" charset="0"/>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5A5A5A"/>
    <a:srgbClr val="EB2546"/>
    <a:srgbClr val="1D6FA9"/>
    <a:srgbClr val="D17B6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04" autoAdjust="0"/>
    <p:restoredTop sz="87773" autoAdjust="0"/>
  </p:normalViewPr>
  <p:slideViewPr>
    <p:cSldViewPr snapToGrid="0">
      <p:cViewPr>
        <p:scale>
          <a:sx n="66" d="100"/>
          <a:sy n="66" d="100"/>
        </p:scale>
        <p:origin x="-660"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3.fntdata"/><Relationship Id="rId159" Type="http://schemas.openxmlformats.org/officeDocument/2006/relationships/font" Target="fonts/font18.fntdata"/><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3.fntdata"/><Relationship Id="rId14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9.fntdata"/><Relationship Id="rId16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9.fntdata"/><Relationship Id="rId15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4.fntdata"/><Relationship Id="rId161" Type="http://schemas.openxmlformats.org/officeDocument/2006/relationships/font" Target="fonts/font20.fntdata"/><Relationship Id="rId16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2.fntdata"/><Relationship Id="rId148" Type="http://schemas.openxmlformats.org/officeDocument/2006/relationships/font" Target="fonts/font7.fntdata"/><Relationship Id="rId151" Type="http://schemas.openxmlformats.org/officeDocument/2006/relationships/font" Target="fonts/font10.fntdata"/><Relationship Id="rId156" Type="http://schemas.openxmlformats.org/officeDocument/2006/relationships/font" Target="fonts/font15.fntdata"/><Relationship Id="rId164" Type="http://schemas.openxmlformats.org/officeDocument/2006/relationships/font" Target="fonts/font23.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6.fntdata"/><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fntdata"/><Relationship Id="rId163"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280043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68344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93254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39636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364353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84350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69681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977029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847845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015936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6881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074888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917049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329969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903163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865974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394515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07506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966532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589888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23137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37773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956860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837979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595946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773232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084531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74031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698843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860482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171728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390804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47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138424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293151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9433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13842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13842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03873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The U interface or U reference point is a Basic Rate Interface in the local loop of an Integrated Services Digital Network, connecting the network terminator on the customer's premises to the line termination in the carrier's local exchange, in other words providing the connection from subscriber to central office</a:t>
            </a:r>
          </a:p>
          <a:p>
            <a:endParaRPr lang="en-US" sz="1100" b="0" i="0" u="none" strike="noStrike" cap="none" dirty="0" smtClean="0">
              <a:solidFill>
                <a:srgbClr val="000000"/>
              </a:solidFill>
              <a:latin typeface="Arial"/>
              <a:cs typeface="Arial"/>
              <a:sym typeface="Arial"/>
            </a:endParaRPr>
          </a:p>
          <a:p>
            <a:r>
              <a:rPr lang="en-US" sz="1100" b="0" i="0" u="none" strike="noStrike" cap="none" dirty="0" smtClean="0">
                <a:solidFill>
                  <a:srgbClr val="000000"/>
                </a:solidFill>
                <a:latin typeface="Arial"/>
                <a:ea typeface="Arial"/>
                <a:cs typeface="Arial"/>
                <a:sym typeface="Arial"/>
              </a:rPr>
              <a:t>The </a:t>
            </a:r>
            <a:r>
              <a:rPr lang="en-US" sz="1100" b="0" i="0" u="none" strike="noStrike" cap="none" dirty="0" err="1" smtClean="0">
                <a:solidFill>
                  <a:srgbClr val="000000"/>
                </a:solidFill>
                <a:latin typeface="Arial"/>
                <a:ea typeface="Arial"/>
                <a:cs typeface="Arial"/>
                <a:sym typeface="Arial"/>
              </a:rPr>
              <a:t>Abis</a:t>
            </a:r>
            <a:r>
              <a:rPr lang="en-US" sz="1100" b="0" i="0" u="none" strike="noStrike" cap="none" dirty="0" smtClean="0">
                <a:solidFill>
                  <a:srgbClr val="000000"/>
                </a:solidFill>
                <a:latin typeface="Arial"/>
                <a:ea typeface="Arial"/>
                <a:cs typeface="Arial"/>
                <a:sym typeface="Arial"/>
              </a:rPr>
              <a:t> interface consists of the protocols spoken between the BSC (Base Station Controller) and BTS (Base Transceiver Station).</a:t>
            </a:r>
          </a:p>
          <a:p>
            <a:r>
              <a:rPr lang="en-US" sz="1100" b="0" i="0" u="none" strike="noStrike" cap="none" dirty="0" smtClean="0">
                <a:solidFill>
                  <a:srgbClr val="000000"/>
                </a:solidFill>
                <a:latin typeface="Arial"/>
                <a:ea typeface="Arial"/>
                <a:cs typeface="Arial"/>
                <a:sym typeface="Arial"/>
              </a:rPr>
              <a:t>A interface The A interface is used to provide communication between the BSS and the MSC. The interface carries information to enable the channels, timeslots and the like to be allocated to the mobile equipments being serviced by the BSSs.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98120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2368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5819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695063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13122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89554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77031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56466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5646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01312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9201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5180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81919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8010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73300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8300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86745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80815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10471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05870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929038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5886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85889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10459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98379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133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34987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94453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81074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1274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29950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357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90821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The Gateway Mobile Switching Center (GMSC) is a type of Mobile Switching Center (MSC) that is used to route calls outside the mobile network. Mobile Switching Center Servers (MSC-S) provide control of high-capacity switching in mobile circuit core networks for operators to control services and switching.</a:t>
            </a:r>
            <a:endParaRPr/>
          </a:p>
        </p:txBody>
      </p:sp>
    </p:spTree>
    <p:extLst>
      <p:ext uri="{BB962C8B-B14F-4D97-AF65-F5344CB8AC3E}">
        <p14:creationId xmlns:p14="http://schemas.microsoft.com/office/powerpoint/2010/main" xmlns="" val="900440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00759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07099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0581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2852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90096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61224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61224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4921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9609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138515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566386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13780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80608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501012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50101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501012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35440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04546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00962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24999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96405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43229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39929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830851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834454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48441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414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36669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22592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8666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85177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174589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32466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2266217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44932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60204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87308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683340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latin typeface="Arial"/>
                <a:ea typeface="Arial"/>
                <a:cs typeface="Arial"/>
                <a:sym typeface="Arial"/>
              </a:rPr>
              <a:t>X. 25 is a Telecommunications Standardization Sector (ITU-T) recommendation that defines the physical level (physical layer), link level (data link layer), and packet level (network layer) of the open systems interconnection (OSI) reference model.</a:t>
            </a: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379424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434224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74198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349367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148069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456697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jpe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3.gif"/><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6.png"/><Relationship Id="rId7" Type="http://schemas.openxmlformats.org/officeDocument/2006/relationships/image" Target="../media/image19.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6.png"/><Relationship Id="rId7"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tiff"/><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2.gif"/><Relationship Id="rId5" Type="http://schemas.openxmlformats.org/officeDocument/2006/relationships/image" Target="../media/image5.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3.gif"/><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44.gif"/><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just" defTabSz="914400" rtl="0" eaLnBrk="1" fontAlgn="auto" latinLnBrk="0" hangingPunct="1">
              <a:lnSpc>
                <a:spcPct val="90000"/>
              </a:lnSpc>
              <a:spcBef>
                <a:spcPts val="1000"/>
              </a:spcBef>
              <a:spcAft>
                <a:spcPts val="0"/>
              </a:spcAft>
              <a:buClr>
                <a:srgbClr val="5430AA"/>
              </a:buClr>
              <a:buSzTx/>
              <a:buFont typeface="Wingdings" panose="05000000000000000000" pitchFamily="2" charset="2"/>
              <a:buChar char="q"/>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are 3 different services in</a:t>
            </a:r>
            <a:r>
              <a:rPr kumimoji="0" lang="en-IN" sz="24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GSM</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538163" lvl="0">
              <a:defRPr/>
            </a:pPr>
            <a:r>
              <a:rPr lang="en-US" dirty="0">
                <a:solidFill>
                  <a:srgbClr val="212121"/>
                </a:solidFill>
                <a:latin typeface="Cambria" panose="02040503050406030204" pitchFamily="18" charset="0"/>
                <a:ea typeface="Cambria" panose="02040503050406030204" pitchFamily="18" charset="0"/>
              </a:rPr>
              <a:t>Tele-services</a:t>
            </a:r>
          </a:p>
          <a:p>
            <a:pPr marL="538163" lvl="0">
              <a:defRPr/>
            </a:pPr>
            <a:r>
              <a:rPr lang="en-US" dirty="0">
                <a:solidFill>
                  <a:srgbClr val="212121"/>
                </a:solidFill>
                <a:latin typeface="Cambria" panose="02040503050406030204" pitchFamily="18" charset="0"/>
                <a:ea typeface="Cambria" panose="02040503050406030204" pitchFamily="18" charset="0"/>
              </a:rPr>
              <a:t>Bearer or Data Services</a:t>
            </a:r>
          </a:p>
          <a:p>
            <a:pPr marL="538163" lvl="0">
              <a:defRPr/>
            </a:pPr>
            <a:r>
              <a:rPr lang="en-US" dirty="0">
                <a:solidFill>
                  <a:srgbClr val="212121"/>
                </a:solidFill>
                <a:latin typeface="Cambria" panose="02040503050406030204" pitchFamily="18" charset="0"/>
                <a:ea typeface="Cambria" panose="02040503050406030204" pitchFamily="18" charset="0"/>
              </a:rPr>
              <a:t>Supplementary services</a:t>
            </a: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276748017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4976812"/>
          </a:xfrm>
          <a:prstGeom prst="rect">
            <a:avLst/>
          </a:prstGeom>
        </p:spPr>
        <p:txBody>
          <a:bodyPr wrap="square">
            <a:spAutoFit/>
          </a:bodyPr>
          <a:lstStyle/>
          <a:p>
            <a:r>
              <a:rPr lang="en-US" b="1" dirty="0" smtClean="0"/>
              <a:t>GPRS Base Station </a:t>
            </a:r>
            <a:r>
              <a:rPr lang="en-US" b="1" dirty="0" smtClean="0"/>
              <a:t>Subsystem</a:t>
            </a:r>
          </a:p>
          <a:p>
            <a:endParaRPr lang="en-US" dirty="0" smtClean="0"/>
          </a:p>
          <a:p>
            <a:endParaRPr lang="en-US" dirty="0" smtClean="0"/>
          </a:p>
          <a:p>
            <a:r>
              <a:rPr lang="en-US" dirty="0" smtClean="0"/>
              <a:t>Each BSC requires the installation of one or more Packet Control Units (PCUs) and a software upgrade. The PCU provides a physical and logical data interface to the Base Station Subsystem (BSS) for packet data traffic. The BTS can also require a software upgrade but typically does not require hardware enhancements</a:t>
            </a:r>
            <a:r>
              <a:rPr lang="en-US" dirty="0" smtClean="0"/>
              <a:t>.</a:t>
            </a:r>
          </a:p>
          <a:p>
            <a:endParaRPr lang="en-US" dirty="0" smtClean="0"/>
          </a:p>
          <a:p>
            <a:endParaRPr lang="en-US" dirty="0" smtClean="0"/>
          </a:p>
          <a:p>
            <a:r>
              <a:rPr lang="en-US" dirty="0" smtClean="0"/>
              <a:t>When either voice or data traffic is originated at the subscriber mobile, it is transported over the air interface to the BTS, and from the BTS to the BSC in the same way as a standard GSM call. </a:t>
            </a:r>
            <a:endParaRPr lang="en-US" dirty="0" smtClean="0"/>
          </a:p>
          <a:p>
            <a:endParaRPr lang="en-US" dirty="0" smtClean="0"/>
          </a:p>
          <a:p>
            <a:r>
              <a:rPr lang="en-US" dirty="0" smtClean="0"/>
              <a:t>However</a:t>
            </a:r>
            <a:r>
              <a:rPr lang="en-US" dirty="0" smtClean="0"/>
              <a:t>, at the output of the BSC, the traffic is separated; voice is sent to the Mobile Switching Center (MSC) per standard GSM, and data is sent to a new device called the SGSN via the PCU over a Frame Relay interface.</a:t>
            </a:r>
          </a:p>
          <a:p>
            <a:endParaRPr lang="en-US" dirty="0"/>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6126101"/>
          </a:xfrm>
          <a:prstGeom prst="rect">
            <a:avLst/>
          </a:prstGeom>
        </p:spPr>
        <p:txBody>
          <a:bodyPr wrap="square">
            <a:spAutoFit/>
          </a:bodyPr>
          <a:lstStyle/>
          <a:p>
            <a:r>
              <a:rPr lang="en-US" b="1" dirty="0" smtClean="0"/>
              <a:t>GPRS Support </a:t>
            </a:r>
            <a:r>
              <a:rPr lang="en-US" b="1" dirty="0" smtClean="0"/>
              <a:t>Nodes</a:t>
            </a:r>
          </a:p>
          <a:p>
            <a:endParaRPr lang="en-US" dirty="0" smtClean="0"/>
          </a:p>
          <a:p>
            <a:r>
              <a:rPr lang="en-US" dirty="0" smtClean="0"/>
              <a:t>Following two new components, called Gateway GPRS Support Nodes (GSNs) and, Serving GPRS Support Node (SGSN) are added</a:t>
            </a:r>
            <a:r>
              <a:rPr lang="en-US" dirty="0" smtClean="0"/>
              <a:t>:</a:t>
            </a:r>
          </a:p>
          <a:p>
            <a:endParaRPr lang="en-US" dirty="0" smtClean="0"/>
          </a:p>
          <a:p>
            <a:r>
              <a:rPr lang="en-US" b="1" dirty="0" smtClean="0"/>
              <a:t>Gateway GPRS Support Node (GGSN</a:t>
            </a:r>
            <a:r>
              <a:rPr lang="en-US" b="1" dirty="0" smtClean="0"/>
              <a:t>)</a:t>
            </a:r>
          </a:p>
          <a:p>
            <a:endParaRPr lang="en-US" dirty="0" smtClean="0"/>
          </a:p>
          <a:p>
            <a:r>
              <a:rPr lang="en-US" dirty="0" smtClean="0"/>
              <a:t>The Gateway GPRS Support Node acts as an interface and a router to external networks. It contains routing information for GPRS mobiles, which is used to tunnel packets through the IP based internal backbone to the correct Serving GPRS Support Node. </a:t>
            </a:r>
            <a:endParaRPr lang="en-US" dirty="0" smtClean="0"/>
          </a:p>
          <a:p>
            <a:endParaRPr lang="en-US" dirty="0" smtClean="0"/>
          </a:p>
          <a:p>
            <a:r>
              <a:rPr lang="en-US" b="1" dirty="0" smtClean="0"/>
              <a:t>The </a:t>
            </a:r>
            <a:r>
              <a:rPr lang="en-US" b="1" dirty="0" smtClean="0"/>
              <a:t>GGSN </a:t>
            </a:r>
            <a:r>
              <a:rPr lang="en-US" dirty="0" smtClean="0"/>
              <a:t>also collects charging information connected to the use of the external data networks and can act as a packet filter for incoming traffic</a:t>
            </a:r>
            <a:r>
              <a:rPr lang="en-US" dirty="0" smtClean="0"/>
              <a:t>.</a:t>
            </a:r>
          </a:p>
          <a:p>
            <a:endParaRPr lang="en-US" dirty="0" smtClean="0"/>
          </a:p>
          <a:p>
            <a:r>
              <a:rPr lang="en-US" b="1" dirty="0" smtClean="0"/>
              <a:t>Serving GPRS Support Node (SGSN</a:t>
            </a:r>
            <a:r>
              <a:rPr lang="en-US" b="1" dirty="0" smtClean="0"/>
              <a:t>)</a:t>
            </a:r>
          </a:p>
          <a:p>
            <a:endParaRPr lang="en-US" dirty="0" smtClean="0"/>
          </a:p>
          <a:p>
            <a:r>
              <a:rPr lang="en-US" dirty="0" smtClean="0"/>
              <a:t>The Serving GPRS Support Node is responsible for authentication of GPRS mobiles, registration of mobiles in the network, mobility management, and collecting information on charging for the use of the air interface.</a:t>
            </a:r>
          </a:p>
          <a:p>
            <a:r>
              <a:rPr lang="en-US" dirty="0" smtClean="0"/>
              <a:t>.</a:t>
            </a:r>
            <a:endParaRPr lang="en-US" dirty="0" smtClean="0"/>
          </a:p>
          <a:p>
            <a:endParaRPr lang="en-US" dirty="0"/>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t>
            </a:r>
            <a:r>
              <a:rPr lang="en-US" sz="3067" dirty="0" smtClean="0">
                <a:solidFill>
                  <a:srgbClr val="00A4B6"/>
                </a:solidFill>
                <a:latin typeface="Cambria" panose="02040503050406030204" pitchFamily="18" charset="0"/>
                <a:ea typeface="Cambria" panose="02040503050406030204" pitchFamily="18" charset="0"/>
                <a:cs typeface="Proxima Nova"/>
                <a:sym typeface="Proxima Nova"/>
              </a:rPr>
              <a:t>Architecture</a:t>
            </a:r>
            <a:endParaRPr lang="en-US"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3540200"/>
          </a:xfrm>
          <a:prstGeom prst="rect">
            <a:avLst/>
          </a:prstGeom>
        </p:spPr>
        <p:txBody>
          <a:bodyPr wrap="square">
            <a:spAutoFit/>
          </a:bodyPr>
          <a:lstStyle/>
          <a:p>
            <a:r>
              <a:rPr lang="en-US" b="1" dirty="0" smtClean="0"/>
              <a:t>Internal Backbone</a:t>
            </a:r>
          </a:p>
          <a:p>
            <a:endParaRPr lang="en-US" dirty="0" smtClean="0"/>
          </a:p>
          <a:p>
            <a:r>
              <a:rPr lang="en-US" dirty="0" smtClean="0"/>
              <a:t>The internal backbone is an IP based network used to carry packets between different GSNs. </a:t>
            </a:r>
            <a:r>
              <a:rPr lang="en-US" dirty="0" err="1" smtClean="0"/>
              <a:t>Tunnelling</a:t>
            </a:r>
            <a:r>
              <a:rPr lang="en-US" dirty="0" smtClean="0"/>
              <a:t> is used between SGSNs and GGSNs, so the internal backbone does not need any information about domains outside the GPRS network. </a:t>
            </a:r>
            <a:r>
              <a:rPr lang="en-US" dirty="0" err="1" smtClean="0"/>
              <a:t>Signalling</a:t>
            </a:r>
            <a:r>
              <a:rPr lang="en-US" dirty="0" smtClean="0"/>
              <a:t> from a GSN to a MSC, HLR or EIR is done using SS7</a:t>
            </a:r>
            <a:r>
              <a:rPr lang="en-US" dirty="0" smtClean="0"/>
              <a:t>.</a:t>
            </a:r>
          </a:p>
          <a:p>
            <a:endParaRPr lang="en-US" dirty="0" smtClean="0"/>
          </a:p>
          <a:p>
            <a:r>
              <a:rPr lang="en-US" b="1" dirty="0" smtClean="0"/>
              <a:t>Routing Area</a:t>
            </a:r>
          </a:p>
          <a:p>
            <a:r>
              <a:rPr lang="en-US" dirty="0" smtClean="0"/>
              <a:t>GPRS introduces the concept of a Routing Area. This concept is similar to Location Area in GSM, except that it generally contains fewer cells. Because routing areas are smaller than location areas, less radio resources are used While broadcasting a page message.</a:t>
            </a:r>
          </a:p>
          <a:p>
            <a:endParaRPr lang="en-US" dirty="0"/>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t>
            </a:r>
            <a:r>
              <a:rPr lang="en-US" sz="3067" dirty="0" smtClean="0">
                <a:solidFill>
                  <a:srgbClr val="00A4B6"/>
                </a:solidFill>
                <a:latin typeface="Cambria" panose="02040503050406030204" pitchFamily="18" charset="0"/>
                <a:ea typeface="Cambria" panose="02040503050406030204" pitchFamily="18" charset="0"/>
                <a:cs typeface="Proxima Nova"/>
                <a:sym typeface="Proxima Nova"/>
              </a:rPr>
              <a:t>Architecture-In Details</a:t>
            </a:r>
            <a:endParaRPr lang="en-US"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58" name="Cube 57">
            <a:extLst>
              <a:ext uri="{FF2B5EF4-FFF2-40B4-BE49-F238E27FC236}">
                <a16:creationId xmlns:a16="http://schemas.microsoft.com/office/drawing/2014/main" xmlns="" id="{B2FB23BF-7EDE-2AE3-58D7-EEAE0D5529D7}"/>
              </a:ext>
            </a:extLst>
          </p:cNvPr>
          <p:cNvSpPr/>
          <p:nvPr/>
        </p:nvSpPr>
        <p:spPr>
          <a:xfrm>
            <a:off x="4724400" y="2964255"/>
            <a:ext cx="838200" cy="8382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59" name="Cube 58">
            <a:extLst>
              <a:ext uri="{FF2B5EF4-FFF2-40B4-BE49-F238E27FC236}">
                <a16:creationId xmlns:a16="http://schemas.microsoft.com/office/drawing/2014/main" xmlns="" id="{2350E422-59F4-3106-8A42-8EDD4DA5C13B}"/>
              </a:ext>
            </a:extLst>
          </p:cNvPr>
          <p:cNvSpPr/>
          <p:nvPr/>
        </p:nvSpPr>
        <p:spPr>
          <a:xfrm>
            <a:off x="9134887" y="2469925"/>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GGSN</a:t>
            </a:r>
          </a:p>
        </p:txBody>
      </p:sp>
      <p:sp>
        <p:nvSpPr>
          <p:cNvPr id="60" name="Cube 59">
            <a:extLst>
              <a:ext uri="{FF2B5EF4-FFF2-40B4-BE49-F238E27FC236}">
                <a16:creationId xmlns:a16="http://schemas.microsoft.com/office/drawing/2014/main" xmlns="" id="{C21F883D-89E3-9CD0-5D69-E677B604D497}"/>
              </a:ext>
            </a:extLst>
          </p:cNvPr>
          <p:cNvSpPr/>
          <p:nvPr/>
        </p:nvSpPr>
        <p:spPr>
          <a:xfrm>
            <a:off x="9134887" y="862055"/>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GGSN</a:t>
            </a:r>
          </a:p>
        </p:txBody>
      </p:sp>
      <p:sp>
        <p:nvSpPr>
          <p:cNvPr id="61" name="Cube 60">
            <a:extLst>
              <a:ext uri="{FF2B5EF4-FFF2-40B4-BE49-F238E27FC236}">
                <a16:creationId xmlns:a16="http://schemas.microsoft.com/office/drawing/2014/main" xmlns="" id="{090C1FE4-8A3A-ADC8-8EE5-77241792DC13}"/>
              </a:ext>
            </a:extLst>
          </p:cNvPr>
          <p:cNvSpPr/>
          <p:nvPr/>
        </p:nvSpPr>
        <p:spPr>
          <a:xfrm>
            <a:off x="7182673" y="974376"/>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62" name="Cube 61">
            <a:extLst>
              <a:ext uri="{FF2B5EF4-FFF2-40B4-BE49-F238E27FC236}">
                <a16:creationId xmlns:a16="http://schemas.microsoft.com/office/drawing/2014/main" xmlns="" id="{D1B24CB0-FEC8-B120-C7E3-5494610CEF79}"/>
              </a:ext>
            </a:extLst>
          </p:cNvPr>
          <p:cNvSpPr/>
          <p:nvPr/>
        </p:nvSpPr>
        <p:spPr>
          <a:xfrm>
            <a:off x="3313877" y="4265368"/>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63" name="Cube 62">
            <a:extLst>
              <a:ext uri="{FF2B5EF4-FFF2-40B4-BE49-F238E27FC236}">
                <a16:creationId xmlns:a16="http://schemas.microsoft.com/office/drawing/2014/main" xmlns="" id="{D66246F9-8F07-3E02-1221-70BE4440562B}"/>
              </a:ext>
            </a:extLst>
          </p:cNvPr>
          <p:cNvSpPr/>
          <p:nvPr/>
        </p:nvSpPr>
        <p:spPr>
          <a:xfrm>
            <a:off x="2910380" y="1848204"/>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64" name="Cube 63">
            <a:extLst>
              <a:ext uri="{FF2B5EF4-FFF2-40B4-BE49-F238E27FC236}">
                <a16:creationId xmlns:a16="http://schemas.microsoft.com/office/drawing/2014/main" xmlns="" id="{DF162476-A8DF-52EA-4F25-F83E859F881D}"/>
              </a:ext>
            </a:extLst>
          </p:cNvPr>
          <p:cNvSpPr/>
          <p:nvPr/>
        </p:nvSpPr>
        <p:spPr>
          <a:xfrm>
            <a:off x="679417" y="2499789"/>
            <a:ext cx="574119"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65" name="Cube 64">
            <a:extLst>
              <a:ext uri="{FF2B5EF4-FFF2-40B4-BE49-F238E27FC236}">
                <a16:creationId xmlns:a16="http://schemas.microsoft.com/office/drawing/2014/main" xmlns="" id="{F3020C39-CAC5-B005-D7E3-64D5B123C35D}"/>
              </a:ext>
            </a:extLst>
          </p:cNvPr>
          <p:cNvSpPr/>
          <p:nvPr/>
        </p:nvSpPr>
        <p:spPr>
          <a:xfrm>
            <a:off x="882384" y="4459637"/>
            <a:ext cx="593490" cy="5587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0" name="Hexagon 69">
            <a:extLst>
              <a:ext uri="{FF2B5EF4-FFF2-40B4-BE49-F238E27FC236}">
                <a16:creationId xmlns:a16="http://schemas.microsoft.com/office/drawing/2014/main" xmlns="" id="{65E1A480-D1DB-A229-B240-EFD652A1E194}"/>
              </a:ext>
            </a:extLst>
          </p:cNvPr>
          <p:cNvSpPr/>
          <p:nvPr/>
        </p:nvSpPr>
        <p:spPr>
          <a:xfrm rot="1631668">
            <a:off x="1038323" y="5250645"/>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71" name="Hexagon 70">
            <a:extLst>
              <a:ext uri="{FF2B5EF4-FFF2-40B4-BE49-F238E27FC236}">
                <a16:creationId xmlns:a16="http://schemas.microsoft.com/office/drawing/2014/main" xmlns="" id="{190F0493-CE35-AD6E-E500-3489F6043F70}"/>
              </a:ext>
            </a:extLst>
          </p:cNvPr>
          <p:cNvSpPr/>
          <p:nvPr/>
        </p:nvSpPr>
        <p:spPr>
          <a:xfrm rot="1631668">
            <a:off x="384838" y="4247062"/>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72" name="Cube 71">
            <a:extLst>
              <a:ext uri="{FF2B5EF4-FFF2-40B4-BE49-F238E27FC236}">
                <a16:creationId xmlns:a16="http://schemas.microsoft.com/office/drawing/2014/main" xmlns="" id="{0359D64E-A40C-4EFF-99BC-79D5606B6CB9}"/>
              </a:ext>
            </a:extLst>
          </p:cNvPr>
          <p:cNvSpPr/>
          <p:nvPr/>
        </p:nvSpPr>
        <p:spPr>
          <a:xfrm>
            <a:off x="1245057" y="5501640"/>
            <a:ext cx="736143" cy="5578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3" name="Hexagon 72">
            <a:extLst>
              <a:ext uri="{FF2B5EF4-FFF2-40B4-BE49-F238E27FC236}">
                <a16:creationId xmlns:a16="http://schemas.microsoft.com/office/drawing/2014/main" xmlns="" id="{B771BB20-DD2F-3F5F-07CE-75E3120089E8}"/>
              </a:ext>
            </a:extLst>
          </p:cNvPr>
          <p:cNvSpPr/>
          <p:nvPr/>
        </p:nvSpPr>
        <p:spPr>
          <a:xfrm rot="1631668">
            <a:off x="923034" y="3234190"/>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74" name="Hexagon 73">
            <a:extLst>
              <a:ext uri="{FF2B5EF4-FFF2-40B4-BE49-F238E27FC236}">
                <a16:creationId xmlns:a16="http://schemas.microsoft.com/office/drawing/2014/main" xmlns="" id="{1D93F9D1-E772-ADA4-10D4-6080897128F7}"/>
              </a:ext>
            </a:extLst>
          </p:cNvPr>
          <p:cNvSpPr/>
          <p:nvPr/>
        </p:nvSpPr>
        <p:spPr>
          <a:xfrm rot="1631668">
            <a:off x="265182" y="2237617"/>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grpSp>
        <p:nvGrpSpPr>
          <p:cNvPr id="75" name="Group 74">
            <a:extLst>
              <a:ext uri="{FF2B5EF4-FFF2-40B4-BE49-F238E27FC236}">
                <a16:creationId xmlns:a16="http://schemas.microsoft.com/office/drawing/2014/main" xmlns="" id="{A44DE805-3B1C-4ACE-ACD6-AECF5819B76F}"/>
              </a:ext>
            </a:extLst>
          </p:cNvPr>
          <p:cNvGrpSpPr/>
          <p:nvPr/>
        </p:nvGrpSpPr>
        <p:grpSpPr>
          <a:xfrm rot="13835909">
            <a:off x="1494096" y="5169921"/>
            <a:ext cx="395309" cy="284997"/>
            <a:chOff x="7305676" y="3613321"/>
            <a:chExt cx="562724" cy="527866"/>
          </a:xfrm>
        </p:grpSpPr>
        <p:sp>
          <p:nvSpPr>
            <p:cNvPr id="76" name="Half Frame 75">
              <a:extLst>
                <a:ext uri="{FF2B5EF4-FFF2-40B4-BE49-F238E27FC236}">
                  <a16:creationId xmlns:a16="http://schemas.microsoft.com/office/drawing/2014/main" xmlns="" id="{52E6DA1D-3B9B-725E-FC35-F146867A14D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77" name="Straight Connector 76">
              <a:extLst>
                <a:ext uri="{FF2B5EF4-FFF2-40B4-BE49-F238E27FC236}">
                  <a16:creationId xmlns:a16="http://schemas.microsoft.com/office/drawing/2014/main" xmlns="" id="{3B7D03D4-69A8-8858-7654-6A004B4F3F60}"/>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78" name="Picture 77">
            <a:extLst>
              <a:ext uri="{FF2B5EF4-FFF2-40B4-BE49-F238E27FC236}">
                <a16:creationId xmlns:a16="http://schemas.microsoft.com/office/drawing/2014/main" xmlns="" id="{FA80B942-98AE-0609-6218-0F325EEE1577}"/>
              </a:ext>
            </a:extLst>
          </p:cNvPr>
          <p:cNvPicPr>
            <a:picLocks noChangeAspect="1"/>
          </p:cNvPicPr>
          <p:nvPr/>
        </p:nvPicPr>
        <p:blipFill>
          <a:blip r:embed="rId6"/>
          <a:stretch>
            <a:fillRect/>
          </a:stretch>
        </p:blipFill>
        <p:spPr>
          <a:xfrm>
            <a:off x="1692453" y="6068665"/>
            <a:ext cx="342900" cy="342900"/>
          </a:xfrm>
          <a:prstGeom prst="rect">
            <a:avLst/>
          </a:prstGeom>
        </p:spPr>
      </p:pic>
      <p:grpSp>
        <p:nvGrpSpPr>
          <p:cNvPr id="79" name="Group 78">
            <a:extLst>
              <a:ext uri="{FF2B5EF4-FFF2-40B4-BE49-F238E27FC236}">
                <a16:creationId xmlns:a16="http://schemas.microsoft.com/office/drawing/2014/main" xmlns="" id="{2A278593-1205-635B-6E28-887E5B315A89}"/>
              </a:ext>
            </a:extLst>
          </p:cNvPr>
          <p:cNvGrpSpPr/>
          <p:nvPr/>
        </p:nvGrpSpPr>
        <p:grpSpPr>
          <a:xfrm rot="13835909">
            <a:off x="853232" y="4197675"/>
            <a:ext cx="395309" cy="284997"/>
            <a:chOff x="7305676" y="3613321"/>
            <a:chExt cx="562724" cy="527866"/>
          </a:xfrm>
        </p:grpSpPr>
        <p:sp>
          <p:nvSpPr>
            <p:cNvPr id="80" name="Half Frame 79">
              <a:extLst>
                <a:ext uri="{FF2B5EF4-FFF2-40B4-BE49-F238E27FC236}">
                  <a16:creationId xmlns:a16="http://schemas.microsoft.com/office/drawing/2014/main" xmlns="" id="{F49A8148-C576-80F8-BFEE-A69E312314A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81" name="Straight Connector 80">
              <a:extLst>
                <a:ext uri="{FF2B5EF4-FFF2-40B4-BE49-F238E27FC236}">
                  <a16:creationId xmlns:a16="http://schemas.microsoft.com/office/drawing/2014/main" xmlns="" id="{ECAE4111-9757-95E3-96B7-0CCC1192029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82" name="Group 81">
            <a:extLst>
              <a:ext uri="{FF2B5EF4-FFF2-40B4-BE49-F238E27FC236}">
                <a16:creationId xmlns:a16="http://schemas.microsoft.com/office/drawing/2014/main" xmlns="" id="{B6A6901E-2E21-C847-2CDC-BBF7DE6C25A8}"/>
              </a:ext>
            </a:extLst>
          </p:cNvPr>
          <p:cNvGrpSpPr/>
          <p:nvPr/>
        </p:nvGrpSpPr>
        <p:grpSpPr>
          <a:xfrm rot="13835909">
            <a:off x="679185" y="2284581"/>
            <a:ext cx="395309" cy="284997"/>
            <a:chOff x="7305676" y="3613321"/>
            <a:chExt cx="562724" cy="527866"/>
          </a:xfrm>
        </p:grpSpPr>
        <p:sp>
          <p:nvSpPr>
            <p:cNvPr id="83" name="Half Frame 82">
              <a:extLst>
                <a:ext uri="{FF2B5EF4-FFF2-40B4-BE49-F238E27FC236}">
                  <a16:creationId xmlns:a16="http://schemas.microsoft.com/office/drawing/2014/main" xmlns="" id="{BB9B8110-75D9-B8D2-8B73-0B031FA0123C}"/>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84" name="Straight Connector 83">
              <a:extLst>
                <a:ext uri="{FF2B5EF4-FFF2-40B4-BE49-F238E27FC236}">
                  <a16:creationId xmlns:a16="http://schemas.microsoft.com/office/drawing/2014/main" xmlns="" id="{007CB9C3-34ED-9B93-D28A-65AC17FAF922}"/>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85" name="Picture 84">
            <a:extLst>
              <a:ext uri="{FF2B5EF4-FFF2-40B4-BE49-F238E27FC236}">
                <a16:creationId xmlns:a16="http://schemas.microsoft.com/office/drawing/2014/main" xmlns="" id="{44ADD558-EB98-DD1B-E8AD-F24FBAA80CF2}"/>
              </a:ext>
            </a:extLst>
          </p:cNvPr>
          <p:cNvPicPr>
            <a:picLocks noChangeAspect="1"/>
          </p:cNvPicPr>
          <p:nvPr/>
        </p:nvPicPr>
        <p:blipFill>
          <a:blip r:embed="rId6"/>
          <a:stretch>
            <a:fillRect/>
          </a:stretch>
        </p:blipFill>
        <p:spPr>
          <a:xfrm>
            <a:off x="2042974" y="5725765"/>
            <a:ext cx="342900" cy="342900"/>
          </a:xfrm>
          <a:prstGeom prst="rect">
            <a:avLst/>
          </a:prstGeom>
        </p:spPr>
      </p:pic>
      <p:pic>
        <p:nvPicPr>
          <p:cNvPr id="86" name="Picture 85">
            <a:extLst>
              <a:ext uri="{FF2B5EF4-FFF2-40B4-BE49-F238E27FC236}">
                <a16:creationId xmlns:a16="http://schemas.microsoft.com/office/drawing/2014/main" xmlns="" id="{021354C8-D994-50D2-E2CD-594B9823E87D}"/>
              </a:ext>
            </a:extLst>
          </p:cNvPr>
          <p:cNvPicPr>
            <a:picLocks noChangeAspect="1"/>
          </p:cNvPicPr>
          <p:nvPr/>
        </p:nvPicPr>
        <p:blipFill>
          <a:blip r:embed="rId6"/>
          <a:stretch>
            <a:fillRect/>
          </a:stretch>
        </p:blipFill>
        <p:spPr>
          <a:xfrm>
            <a:off x="376018" y="2818172"/>
            <a:ext cx="342900" cy="342900"/>
          </a:xfrm>
          <a:prstGeom prst="rect">
            <a:avLst/>
          </a:prstGeom>
        </p:spPr>
      </p:pic>
      <p:pic>
        <p:nvPicPr>
          <p:cNvPr id="87" name="Picture 86">
            <a:extLst>
              <a:ext uri="{FF2B5EF4-FFF2-40B4-BE49-F238E27FC236}">
                <a16:creationId xmlns:a16="http://schemas.microsoft.com/office/drawing/2014/main" xmlns="" id="{3C36708A-C62C-D129-8800-07E8ADD81FAE}"/>
              </a:ext>
            </a:extLst>
          </p:cNvPr>
          <p:cNvPicPr>
            <a:picLocks noChangeAspect="1"/>
          </p:cNvPicPr>
          <p:nvPr/>
        </p:nvPicPr>
        <p:blipFill>
          <a:blip r:embed="rId6"/>
          <a:stretch>
            <a:fillRect/>
          </a:stretch>
        </p:blipFill>
        <p:spPr>
          <a:xfrm>
            <a:off x="1191976" y="2730225"/>
            <a:ext cx="342900" cy="342900"/>
          </a:xfrm>
          <a:prstGeom prst="rect">
            <a:avLst/>
          </a:prstGeom>
        </p:spPr>
      </p:pic>
      <p:pic>
        <p:nvPicPr>
          <p:cNvPr id="88" name="Picture 87">
            <a:extLst>
              <a:ext uri="{FF2B5EF4-FFF2-40B4-BE49-F238E27FC236}">
                <a16:creationId xmlns:a16="http://schemas.microsoft.com/office/drawing/2014/main" xmlns="" id="{B98A4AED-33CB-471C-EB54-5245C595C5BA}"/>
              </a:ext>
            </a:extLst>
          </p:cNvPr>
          <p:cNvPicPr>
            <a:picLocks noChangeAspect="1"/>
          </p:cNvPicPr>
          <p:nvPr/>
        </p:nvPicPr>
        <p:blipFill>
          <a:blip r:embed="rId6"/>
          <a:stretch>
            <a:fillRect/>
          </a:stretch>
        </p:blipFill>
        <p:spPr>
          <a:xfrm>
            <a:off x="533940" y="4748238"/>
            <a:ext cx="342900" cy="342900"/>
          </a:xfrm>
          <a:prstGeom prst="rect">
            <a:avLst/>
          </a:prstGeom>
        </p:spPr>
      </p:pic>
      <p:sp>
        <p:nvSpPr>
          <p:cNvPr id="89" name="Freeform 89">
            <a:extLst>
              <a:ext uri="{FF2B5EF4-FFF2-40B4-BE49-F238E27FC236}">
                <a16:creationId xmlns:a16="http://schemas.microsoft.com/office/drawing/2014/main" xmlns="" id="{51F631E7-8E03-6D3E-6475-EAF2745A11E7}"/>
              </a:ext>
            </a:extLst>
          </p:cNvPr>
          <p:cNvSpPr/>
          <p:nvPr/>
        </p:nvSpPr>
        <p:spPr>
          <a:xfrm>
            <a:off x="921573" y="242708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0" name="Freeform 90">
            <a:extLst>
              <a:ext uri="{FF2B5EF4-FFF2-40B4-BE49-F238E27FC236}">
                <a16:creationId xmlns:a16="http://schemas.microsoft.com/office/drawing/2014/main" xmlns="" id="{1BEC621F-3E94-CD48-FA50-97D402B269A0}"/>
              </a:ext>
            </a:extLst>
          </p:cNvPr>
          <p:cNvSpPr/>
          <p:nvPr/>
        </p:nvSpPr>
        <p:spPr>
          <a:xfrm rot="16552411">
            <a:off x="600517" y="433005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1" name="Freeform 91">
            <a:extLst>
              <a:ext uri="{FF2B5EF4-FFF2-40B4-BE49-F238E27FC236}">
                <a16:creationId xmlns:a16="http://schemas.microsoft.com/office/drawing/2014/main" xmlns="" id="{62764E72-1967-8DF7-C6BF-EA1888B9FFF3}"/>
              </a:ext>
            </a:extLst>
          </p:cNvPr>
          <p:cNvSpPr/>
          <p:nvPr/>
        </p:nvSpPr>
        <p:spPr>
          <a:xfrm flipH="1">
            <a:off x="533940" y="242708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2" name="Freeform 92">
            <a:extLst>
              <a:ext uri="{FF2B5EF4-FFF2-40B4-BE49-F238E27FC236}">
                <a16:creationId xmlns:a16="http://schemas.microsoft.com/office/drawing/2014/main" xmlns="" id="{B8BB82A4-69E6-CDC9-F3AF-7BC82AC11836}"/>
              </a:ext>
            </a:extLst>
          </p:cNvPr>
          <p:cNvSpPr/>
          <p:nvPr/>
        </p:nvSpPr>
        <p:spPr>
          <a:xfrm>
            <a:off x="1719018" y="524450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3" name="Freeform 93">
            <a:extLst>
              <a:ext uri="{FF2B5EF4-FFF2-40B4-BE49-F238E27FC236}">
                <a16:creationId xmlns:a16="http://schemas.microsoft.com/office/drawing/2014/main" xmlns="" id="{34F2F0DE-E724-68D5-04BF-3C38D71DC4D7}"/>
              </a:ext>
            </a:extLst>
          </p:cNvPr>
          <p:cNvSpPr/>
          <p:nvPr/>
        </p:nvSpPr>
        <p:spPr>
          <a:xfrm>
            <a:off x="1719018" y="537540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94" name="Straight Connector 93">
            <a:extLst>
              <a:ext uri="{FF2B5EF4-FFF2-40B4-BE49-F238E27FC236}">
                <a16:creationId xmlns:a16="http://schemas.microsoft.com/office/drawing/2014/main" xmlns="" id="{F4E0DEAD-1671-5900-C42B-4DFB4C698BD2}"/>
              </a:ext>
            </a:extLst>
          </p:cNvPr>
          <p:cNvCxnSpPr>
            <a:cxnSpLocks/>
            <a:stCxn id="58" idx="2"/>
            <a:endCxn id="63" idx="4"/>
          </p:cNvCxnSpPr>
          <p:nvPr/>
        </p:nvCxnSpPr>
        <p:spPr>
          <a:xfrm flipH="1" flipV="1">
            <a:off x="3424730" y="2276829"/>
            <a:ext cx="1299670" cy="1211301"/>
          </a:xfrm>
          <a:prstGeom prst="line">
            <a:avLst/>
          </a:prstGeom>
          <a:noFill/>
          <a:ln w="12700" cap="flat" cmpd="sng" algn="ctr">
            <a:solidFill>
              <a:srgbClr val="212121"/>
            </a:solidFill>
            <a:prstDash val="solid"/>
            <a:miter lim="800000"/>
          </a:ln>
          <a:effectLst/>
        </p:spPr>
      </p:cxnSp>
      <p:cxnSp>
        <p:nvCxnSpPr>
          <p:cNvPr id="95" name="Straight Connector 94">
            <a:extLst>
              <a:ext uri="{FF2B5EF4-FFF2-40B4-BE49-F238E27FC236}">
                <a16:creationId xmlns:a16="http://schemas.microsoft.com/office/drawing/2014/main" xmlns="" id="{68B9D3E8-5023-A35E-5F06-AD24CB246A92}"/>
              </a:ext>
            </a:extLst>
          </p:cNvPr>
          <p:cNvCxnSpPr>
            <a:cxnSpLocks/>
            <a:stCxn id="58" idx="3"/>
            <a:endCxn id="62" idx="5"/>
          </p:cNvCxnSpPr>
          <p:nvPr/>
        </p:nvCxnSpPr>
        <p:spPr>
          <a:xfrm flipH="1">
            <a:off x="3999677" y="3802455"/>
            <a:ext cx="1039048" cy="720088"/>
          </a:xfrm>
          <a:prstGeom prst="line">
            <a:avLst/>
          </a:prstGeom>
          <a:noFill/>
          <a:ln w="12700" cap="flat" cmpd="sng" algn="ctr">
            <a:solidFill>
              <a:srgbClr val="212121"/>
            </a:solidFill>
            <a:prstDash val="solid"/>
            <a:miter lim="800000"/>
          </a:ln>
          <a:effectLst/>
        </p:spPr>
      </p:cxnSp>
      <p:cxnSp>
        <p:nvCxnSpPr>
          <p:cNvPr id="96" name="Straight Connector 95">
            <a:extLst>
              <a:ext uri="{FF2B5EF4-FFF2-40B4-BE49-F238E27FC236}">
                <a16:creationId xmlns:a16="http://schemas.microsoft.com/office/drawing/2014/main" xmlns="" id="{3D851394-5D02-8947-B76E-E2CE3109D7BC}"/>
              </a:ext>
            </a:extLst>
          </p:cNvPr>
          <p:cNvCxnSpPr>
            <a:cxnSpLocks/>
            <a:stCxn id="62" idx="2"/>
            <a:endCxn id="72" idx="5"/>
          </p:cNvCxnSpPr>
          <p:nvPr/>
        </p:nvCxnSpPr>
        <p:spPr>
          <a:xfrm flipH="1">
            <a:off x="1981200" y="4693993"/>
            <a:ext cx="1332677" cy="1016857"/>
          </a:xfrm>
          <a:prstGeom prst="line">
            <a:avLst/>
          </a:prstGeom>
          <a:noFill/>
          <a:ln w="12700" cap="flat" cmpd="sng" algn="ctr">
            <a:solidFill>
              <a:srgbClr val="212121"/>
            </a:solidFill>
            <a:prstDash val="solid"/>
            <a:miter lim="800000"/>
          </a:ln>
          <a:effectLst/>
        </p:spPr>
      </p:cxnSp>
      <p:cxnSp>
        <p:nvCxnSpPr>
          <p:cNvPr id="97" name="Straight Connector 96">
            <a:extLst>
              <a:ext uri="{FF2B5EF4-FFF2-40B4-BE49-F238E27FC236}">
                <a16:creationId xmlns:a16="http://schemas.microsoft.com/office/drawing/2014/main" xmlns="" id="{2482310A-BB81-2538-8F3A-429E0687CD5C}"/>
              </a:ext>
            </a:extLst>
          </p:cNvPr>
          <p:cNvCxnSpPr>
            <a:cxnSpLocks/>
            <a:stCxn id="62" idx="2"/>
            <a:endCxn id="65" idx="5"/>
          </p:cNvCxnSpPr>
          <p:nvPr/>
        </p:nvCxnSpPr>
        <p:spPr>
          <a:xfrm flipH="1" flipV="1">
            <a:off x="1475874" y="4669184"/>
            <a:ext cx="1838003" cy="24809"/>
          </a:xfrm>
          <a:prstGeom prst="line">
            <a:avLst/>
          </a:prstGeom>
          <a:noFill/>
          <a:ln w="12700" cap="flat" cmpd="sng" algn="ctr">
            <a:solidFill>
              <a:srgbClr val="212121"/>
            </a:solidFill>
            <a:prstDash val="solid"/>
            <a:miter lim="800000"/>
          </a:ln>
          <a:effectLst/>
        </p:spPr>
      </p:cxnSp>
      <p:cxnSp>
        <p:nvCxnSpPr>
          <p:cNvPr id="98" name="Straight Connector 97">
            <a:extLst>
              <a:ext uri="{FF2B5EF4-FFF2-40B4-BE49-F238E27FC236}">
                <a16:creationId xmlns:a16="http://schemas.microsoft.com/office/drawing/2014/main" xmlns="" id="{F2CD62F3-6ECA-6B2F-15AD-280322E97044}"/>
              </a:ext>
            </a:extLst>
          </p:cNvPr>
          <p:cNvCxnSpPr>
            <a:cxnSpLocks/>
            <a:stCxn id="63" idx="2"/>
            <a:endCxn id="64" idx="5"/>
          </p:cNvCxnSpPr>
          <p:nvPr/>
        </p:nvCxnSpPr>
        <p:spPr>
          <a:xfrm flipH="1">
            <a:off x="1253536" y="2276829"/>
            <a:ext cx="1656844" cy="431491"/>
          </a:xfrm>
          <a:prstGeom prst="line">
            <a:avLst/>
          </a:prstGeom>
          <a:noFill/>
          <a:ln w="12700" cap="flat" cmpd="sng" algn="ctr">
            <a:solidFill>
              <a:srgbClr val="212121"/>
            </a:solidFill>
            <a:prstDash val="solid"/>
            <a:miter lim="800000"/>
          </a:ln>
          <a:effectLst/>
        </p:spPr>
      </p:cxnSp>
      <p:sp>
        <p:nvSpPr>
          <p:cNvPr id="99" name="Can 99">
            <a:extLst>
              <a:ext uri="{FF2B5EF4-FFF2-40B4-BE49-F238E27FC236}">
                <a16:creationId xmlns:a16="http://schemas.microsoft.com/office/drawing/2014/main" xmlns="" id="{EFC7DEE9-D8C1-ED39-05D0-87452B07E0CE}"/>
              </a:ext>
            </a:extLst>
          </p:cNvPr>
          <p:cNvSpPr/>
          <p:nvPr/>
        </p:nvSpPr>
        <p:spPr>
          <a:xfrm>
            <a:off x="5332354" y="4117376"/>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VLR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0" name="Can 100">
            <a:extLst>
              <a:ext uri="{FF2B5EF4-FFF2-40B4-BE49-F238E27FC236}">
                <a16:creationId xmlns:a16="http://schemas.microsoft.com/office/drawing/2014/main" xmlns="" id="{D5A89552-0370-5DBE-EE87-29C3AA840446}"/>
              </a:ext>
            </a:extLst>
          </p:cNvPr>
          <p:cNvSpPr/>
          <p:nvPr/>
        </p:nvSpPr>
        <p:spPr>
          <a:xfrm>
            <a:off x="6123452" y="4669184"/>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HLR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1" name="Can 101">
            <a:extLst>
              <a:ext uri="{FF2B5EF4-FFF2-40B4-BE49-F238E27FC236}">
                <a16:creationId xmlns:a16="http://schemas.microsoft.com/office/drawing/2014/main" xmlns="" id="{EA927EC4-9F1F-C9BE-BE95-427DEF9FA306}"/>
              </a:ext>
            </a:extLst>
          </p:cNvPr>
          <p:cNvSpPr/>
          <p:nvPr/>
        </p:nvSpPr>
        <p:spPr>
          <a:xfrm>
            <a:off x="6873118" y="5178432"/>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AUC</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2" name="Can 102">
            <a:extLst>
              <a:ext uri="{FF2B5EF4-FFF2-40B4-BE49-F238E27FC236}">
                <a16:creationId xmlns:a16="http://schemas.microsoft.com/office/drawing/2014/main" xmlns="" id="{305B74FE-A065-8830-A998-0CCB630A9E7D}"/>
              </a:ext>
            </a:extLst>
          </p:cNvPr>
          <p:cNvSpPr/>
          <p:nvPr/>
        </p:nvSpPr>
        <p:spPr>
          <a:xfrm>
            <a:off x="7799710" y="5623081"/>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EIR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03" name="Straight Connector 102">
            <a:extLst>
              <a:ext uri="{FF2B5EF4-FFF2-40B4-BE49-F238E27FC236}">
                <a16:creationId xmlns:a16="http://schemas.microsoft.com/office/drawing/2014/main" xmlns="" id="{03BA1CA6-0ACB-C231-CBAD-D3C262CE4522}"/>
              </a:ext>
            </a:extLst>
          </p:cNvPr>
          <p:cNvCxnSpPr>
            <a:cxnSpLocks/>
            <a:endCxn id="58" idx="4"/>
          </p:cNvCxnSpPr>
          <p:nvPr/>
        </p:nvCxnSpPr>
        <p:spPr>
          <a:xfrm flipH="1" flipV="1">
            <a:off x="5353050" y="3488130"/>
            <a:ext cx="3600450" cy="2222720"/>
          </a:xfrm>
          <a:prstGeom prst="line">
            <a:avLst/>
          </a:prstGeom>
          <a:noFill/>
          <a:ln w="12700" cap="flat" cmpd="sng" algn="ctr">
            <a:solidFill>
              <a:srgbClr val="212121"/>
            </a:solidFill>
            <a:prstDash val="solid"/>
            <a:miter lim="800000"/>
          </a:ln>
          <a:effectLst/>
        </p:spPr>
      </p:cxnSp>
      <p:cxnSp>
        <p:nvCxnSpPr>
          <p:cNvPr id="104" name="Straight Connector 103">
            <a:extLst>
              <a:ext uri="{FF2B5EF4-FFF2-40B4-BE49-F238E27FC236}">
                <a16:creationId xmlns:a16="http://schemas.microsoft.com/office/drawing/2014/main" xmlns="" id="{2567D2FD-6E6D-6348-2EAA-BA575F624A0F}"/>
              </a:ext>
            </a:extLst>
          </p:cNvPr>
          <p:cNvCxnSpPr>
            <a:cxnSpLocks/>
            <a:endCxn id="99" idx="4"/>
          </p:cNvCxnSpPr>
          <p:nvPr/>
        </p:nvCxnSpPr>
        <p:spPr>
          <a:xfrm flipH="1">
            <a:off x="5840613" y="4393280"/>
            <a:ext cx="980110" cy="0"/>
          </a:xfrm>
          <a:prstGeom prst="line">
            <a:avLst/>
          </a:prstGeom>
          <a:noFill/>
          <a:ln w="12700" cap="flat" cmpd="sng" algn="ctr">
            <a:solidFill>
              <a:srgbClr val="212121"/>
            </a:solidFill>
            <a:prstDash val="solid"/>
            <a:miter lim="800000"/>
          </a:ln>
          <a:effectLst/>
        </p:spPr>
      </p:cxnSp>
      <p:cxnSp>
        <p:nvCxnSpPr>
          <p:cNvPr id="105" name="Straight Connector 104">
            <a:extLst>
              <a:ext uri="{FF2B5EF4-FFF2-40B4-BE49-F238E27FC236}">
                <a16:creationId xmlns:a16="http://schemas.microsoft.com/office/drawing/2014/main" xmlns="" id="{D50E18C6-65ED-709C-DC31-9D697CB8AF1B}"/>
              </a:ext>
            </a:extLst>
          </p:cNvPr>
          <p:cNvCxnSpPr>
            <a:cxnSpLocks/>
          </p:cNvCxnSpPr>
          <p:nvPr/>
        </p:nvCxnSpPr>
        <p:spPr>
          <a:xfrm flipH="1">
            <a:off x="6631711" y="4802537"/>
            <a:ext cx="835889" cy="0"/>
          </a:xfrm>
          <a:prstGeom prst="line">
            <a:avLst/>
          </a:prstGeom>
          <a:noFill/>
          <a:ln w="12700" cap="flat" cmpd="sng" algn="ctr">
            <a:solidFill>
              <a:srgbClr val="212121"/>
            </a:solidFill>
            <a:prstDash val="solid"/>
            <a:miter lim="800000"/>
          </a:ln>
          <a:effectLst/>
        </p:spPr>
      </p:cxnSp>
      <p:cxnSp>
        <p:nvCxnSpPr>
          <p:cNvPr id="106" name="Straight Connector 105">
            <a:extLst>
              <a:ext uri="{FF2B5EF4-FFF2-40B4-BE49-F238E27FC236}">
                <a16:creationId xmlns:a16="http://schemas.microsoft.com/office/drawing/2014/main" xmlns="" id="{EA471AFA-451B-8312-F116-39E1CE976752}"/>
              </a:ext>
            </a:extLst>
          </p:cNvPr>
          <p:cNvCxnSpPr>
            <a:cxnSpLocks/>
          </p:cNvCxnSpPr>
          <p:nvPr/>
        </p:nvCxnSpPr>
        <p:spPr>
          <a:xfrm flipH="1">
            <a:off x="7381377" y="5355480"/>
            <a:ext cx="980110" cy="0"/>
          </a:xfrm>
          <a:prstGeom prst="line">
            <a:avLst/>
          </a:prstGeom>
          <a:noFill/>
          <a:ln w="12700" cap="flat" cmpd="sng" algn="ctr">
            <a:solidFill>
              <a:srgbClr val="212121"/>
            </a:solidFill>
            <a:prstDash val="solid"/>
            <a:miter lim="800000"/>
          </a:ln>
          <a:effectLst/>
        </p:spPr>
      </p:cxnSp>
      <p:cxnSp>
        <p:nvCxnSpPr>
          <p:cNvPr id="107" name="Straight Connector 106">
            <a:extLst>
              <a:ext uri="{FF2B5EF4-FFF2-40B4-BE49-F238E27FC236}">
                <a16:creationId xmlns:a16="http://schemas.microsoft.com/office/drawing/2014/main" xmlns="" id="{20355191-7AC0-1DEB-2508-CEB4551B3CE4}"/>
              </a:ext>
            </a:extLst>
          </p:cNvPr>
          <p:cNvCxnSpPr>
            <a:cxnSpLocks/>
          </p:cNvCxnSpPr>
          <p:nvPr/>
        </p:nvCxnSpPr>
        <p:spPr>
          <a:xfrm flipH="1">
            <a:off x="8307970" y="5710850"/>
            <a:ext cx="645530" cy="14915"/>
          </a:xfrm>
          <a:prstGeom prst="line">
            <a:avLst/>
          </a:prstGeom>
          <a:noFill/>
          <a:ln w="12700" cap="flat" cmpd="sng" algn="ctr">
            <a:solidFill>
              <a:srgbClr val="212121"/>
            </a:solidFill>
            <a:prstDash val="solid"/>
            <a:miter lim="800000"/>
          </a:ln>
          <a:effectLst/>
        </p:spPr>
      </p:cxnSp>
      <p:cxnSp>
        <p:nvCxnSpPr>
          <p:cNvPr id="108" name="Straight Connector 107">
            <a:extLst>
              <a:ext uri="{FF2B5EF4-FFF2-40B4-BE49-F238E27FC236}">
                <a16:creationId xmlns:a16="http://schemas.microsoft.com/office/drawing/2014/main" xmlns="" id="{EE5939B0-54D1-7EB0-B53C-5004688A67FB}"/>
              </a:ext>
            </a:extLst>
          </p:cNvPr>
          <p:cNvCxnSpPr>
            <a:cxnSpLocks/>
            <a:stCxn id="115" idx="0"/>
            <a:endCxn id="60" idx="3"/>
          </p:cNvCxnSpPr>
          <p:nvPr/>
        </p:nvCxnSpPr>
        <p:spPr>
          <a:xfrm flipV="1">
            <a:off x="8125648" y="1700255"/>
            <a:ext cx="1323564" cy="1253001"/>
          </a:xfrm>
          <a:prstGeom prst="line">
            <a:avLst/>
          </a:prstGeom>
          <a:noFill/>
          <a:ln w="12700" cap="flat" cmpd="sng" algn="ctr">
            <a:solidFill>
              <a:srgbClr val="212121"/>
            </a:solidFill>
            <a:prstDash val="solid"/>
            <a:miter lim="800000"/>
          </a:ln>
          <a:effectLst/>
        </p:spPr>
      </p:cxnSp>
      <p:cxnSp>
        <p:nvCxnSpPr>
          <p:cNvPr id="109" name="Straight Connector 108">
            <a:extLst>
              <a:ext uri="{FF2B5EF4-FFF2-40B4-BE49-F238E27FC236}">
                <a16:creationId xmlns:a16="http://schemas.microsoft.com/office/drawing/2014/main" xmlns="" id="{E584BD5D-E463-0B04-B827-06CB20A22824}"/>
              </a:ext>
            </a:extLst>
          </p:cNvPr>
          <p:cNvCxnSpPr>
            <a:cxnSpLocks/>
            <a:stCxn id="115" idx="5"/>
            <a:endCxn id="59" idx="2"/>
          </p:cNvCxnSpPr>
          <p:nvPr/>
        </p:nvCxnSpPr>
        <p:spPr>
          <a:xfrm flipV="1">
            <a:off x="8439973" y="2993800"/>
            <a:ext cx="694914" cy="273781"/>
          </a:xfrm>
          <a:prstGeom prst="line">
            <a:avLst/>
          </a:prstGeom>
          <a:noFill/>
          <a:ln w="12700" cap="flat" cmpd="sng" algn="ctr">
            <a:solidFill>
              <a:srgbClr val="212121"/>
            </a:solidFill>
            <a:prstDash val="solid"/>
            <a:miter lim="800000"/>
          </a:ln>
          <a:effectLst/>
        </p:spPr>
      </p:cxnSp>
      <p:cxnSp>
        <p:nvCxnSpPr>
          <p:cNvPr id="110" name="Straight Connector 109">
            <a:extLst>
              <a:ext uri="{FF2B5EF4-FFF2-40B4-BE49-F238E27FC236}">
                <a16:creationId xmlns:a16="http://schemas.microsoft.com/office/drawing/2014/main" xmlns="" id="{23B9C285-F82F-8491-D32B-70387C005668}"/>
              </a:ext>
            </a:extLst>
          </p:cNvPr>
          <p:cNvCxnSpPr>
            <a:cxnSpLocks/>
            <a:stCxn id="115" idx="0"/>
            <a:endCxn id="61" idx="3"/>
          </p:cNvCxnSpPr>
          <p:nvPr/>
        </p:nvCxnSpPr>
        <p:spPr>
          <a:xfrm flipH="1" flipV="1">
            <a:off x="7496998" y="1812576"/>
            <a:ext cx="628650" cy="1140680"/>
          </a:xfrm>
          <a:prstGeom prst="line">
            <a:avLst/>
          </a:prstGeom>
          <a:noFill/>
          <a:ln w="3175" cap="flat" cmpd="sng" algn="ctr">
            <a:solidFill>
              <a:srgbClr val="212121"/>
            </a:solidFill>
            <a:prstDash val="solid"/>
            <a:miter lim="800000"/>
          </a:ln>
          <a:effectLst/>
        </p:spPr>
      </p:cxnSp>
      <p:sp>
        <p:nvSpPr>
          <p:cNvPr id="111" name="TextBox 110">
            <a:extLst>
              <a:ext uri="{FF2B5EF4-FFF2-40B4-BE49-F238E27FC236}">
                <a16:creationId xmlns:a16="http://schemas.microsoft.com/office/drawing/2014/main" xmlns="" id="{64CF7A86-58E2-FC85-2C66-A083E98FCF34}"/>
              </a:ext>
            </a:extLst>
          </p:cNvPr>
          <p:cNvSpPr txBox="1"/>
          <p:nvPr/>
        </p:nvSpPr>
        <p:spPr>
          <a:xfrm>
            <a:off x="6166297" y="1281155"/>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SMS-GMSC</a:t>
            </a:r>
          </a:p>
          <a:p>
            <a:pPr>
              <a:buClrTx/>
              <a:buFontTx/>
              <a:buNone/>
            </a:pPr>
            <a:r>
              <a:rPr lang="en-US" sz="1400" b="1" kern="1200" dirty="0">
                <a:solidFill>
                  <a:srgbClr val="212121"/>
                </a:solidFill>
                <a:latin typeface="Roboto Condensed"/>
                <a:ea typeface="+mn-ea"/>
                <a:cs typeface="+mn-cs"/>
              </a:rPr>
              <a:t>SMS-IWMSC</a:t>
            </a:r>
          </a:p>
        </p:txBody>
      </p:sp>
      <p:cxnSp>
        <p:nvCxnSpPr>
          <p:cNvPr id="112" name="Straight Connector 111">
            <a:extLst>
              <a:ext uri="{FF2B5EF4-FFF2-40B4-BE49-F238E27FC236}">
                <a16:creationId xmlns:a16="http://schemas.microsoft.com/office/drawing/2014/main" xmlns="" id="{8A50977D-BF8A-33ED-D643-AD4AD19A7DE9}"/>
              </a:ext>
            </a:extLst>
          </p:cNvPr>
          <p:cNvCxnSpPr>
            <a:cxnSpLocks/>
            <a:stCxn id="60" idx="5"/>
          </p:cNvCxnSpPr>
          <p:nvPr/>
        </p:nvCxnSpPr>
        <p:spPr>
          <a:xfrm>
            <a:off x="9973087" y="1176380"/>
            <a:ext cx="211032" cy="0"/>
          </a:xfrm>
          <a:prstGeom prst="line">
            <a:avLst/>
          </a:prstGeom>
          <a:noFill/>
          <a:ln w="12700" cap="flat" cmpd="sng" algn="ctr">
            <a:solidFill>
              <a:srgbClr val="212121"/>
            </a:solidFill>
            <a:prstDash val="solid"/>
            <a:miter lim="800000"/>
          </a:ln>
          <a:effectLst/>
        </p:spPr>
      </p:cxnSp>
      <p:sp>
        <p:nvSpPr>
          <p:cNvPr id="113" name="TextBox 112">
            <a:extLst>
              <a:ext uri="{FF2B5EF4-FFF2-40B4-BE49-F238E27FC236}">
                <a16:creationId xmlns:a16="http://schemas.microsoft.com/office/drawing/2014/main" xmlns="" id="{78C4F513-8D45-EBD7-BDB2-5F1570614B15}"/>
              </a:ext>
            </a:extLst>
          </p:cNvPr>
          <p:cNvSpPr txBox="1"/>
          <p:nvPr/>
        </p:nvSpPr>
        <p:spPr>
          <a:xfrm>
            <a:off x="10101716" y="2640065"/>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Internet/</a:t>
            </a:r>
          </a:p>
          <a:p>
            <a:pPr>
              <a:buClrTx/>
              <a:buFontTx/>
              <a:buNone/>
            </a:pPr>
            <a:r>
              <a:rPr lang="en-US" sz="1400" b="1" kern="1200" dirty="0">
                <a:solidFill>
                  <a:srgbClr val="212121"/>
                </a:solidFill>
                <a:latin typeface="Roboto Condensed"/>
                <a:ea typeface="+mn-ea"/>
                <a:cs typeface="+mn-cs"/>
              </a:rPr>
              <a:t>ISDN/PDN</a:t>
            </a:r>
          </a:p>
        </p:txBody>
      </p:sp>
      <p:sp>
        <p:nvSpPr>
          <p:cNvPr id="114" name="TextBox 113">
            <a:extLst>
              <a:ext uri="{FF2B5EF4-FFF2-40B4-BE49-F238E27FC236}">
                <a16:creationId xmlns:a16="http://schemas.microsoft.com/office/drawing/2014/main" xmlns="" id="{74BD1463-5F62-C020-F1B3-7775511198DF}"/>
              </a:ext>
            </a:extLst>
          </p:cNvPr>
          <p:cNvSpPr txBox="1"/>
          <p:nvPr/>
        </p:nvSpPr>
        <p:spPr>
          <a:xfrm>
            <a:off x="10101716" y="946430"/>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Other GPRS PLMN</a:t>
            </a:r>
          </a:p>
        </p:txBody>
      </p:sp>
      <p:sp>
        <p:nvSpPr>
          <p:cNvPr id="115" name="Cube 114">
            <a:extLst>
              <a:ext uri="{FF2B5EF4-FFF2-40B4-BE49-F238E27FC236}">
                <a16:creationId xmlns:a16="http://schemas.microsoft.com/office/drawing/2014/main" xmlns="" id="{A325B3AE-59E8-C97F-C7FC-6DB8C790EEB5}"/>
              </a:ext>
            </a:extLst>
          </p:cNvPr>
          <p:cNvSpPr/>
          <p:nvPr/>
        </p:nvSpPr>
        <p:spPr>
          <a:xfrm>
            <a:off x="7601773" y="2953256"/>
            <a:ext cx="838200" cy="838200"/>
          </a:xfrm>
          <a:prstGeom prst="cube">
            <a:avLst/>
          </a:prstGeom>
          <a:solidFill>
            <a:srgbClr val="CC99FF"/>
          </a:solidFill>
          <a:ln w="635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SGSN</a:t>
            </a:r>
          </a:p>
        </p:txBody>
      </p:sp>
      <p:cxnSp>
        <p:nvCxnSpPr>
          <p:cNvPr id="116" name="Straight Connector 115">
            <a:extLst>
              <a:ext uri="{FF2B5EF4-FFF2-40B4-BE49-F238E27FC236}">
                <a16:creationId xmlns:a16="http://schemas.microsoft.com/office/drawing/2014/main" xmlns="" id="{DA0444BC-6466-E672-E498-8381DD480FFF}"/>
              </a:ext>
            </a:extLst>
          </p:cNvPr>
          <p:cNvCxnSpPr>
            <a:endCxn id="115" idx="2"/>
          </p:cNvCxnSpPr>
          <p:nvPr/>
        </p:nvCxnSpPr>
        <p:spPr>
          <a:xfrm>
            <a:off x="5546558" y="3246496"/>
            <a:ext cx="2055215" cy="230635"/>
          </a:xfrm>
          <a:prstGeom prst="line">
            <a:avLst/>
          </a:prstGeom>
          <a:noFill/>
          <a:ln w="12700" cap="flat" cmpd="sng" algn="ctr">
            <a:solidFill>
              <a:srgbClr val="212121"/>
            </a:solidFill>
            <a:prstDash val="solid"/>
            <a:miter lim="800000"/>
          </a:ln>
          <a:effectLst/>
        </p:spPr>
      </p:cxnSp>
      <p:cxnSp>
        <p:nvCxnSpPr>
          <p:cNvPr id="117" name="Straight Connector 116">
            <a:extLst>
              <a:ext uri="{FF2B5EF4-FFF2-40B4-BE49-F238E27FC236}">
                <a16:creationId xmlns:a16="http://schemas.microsoft.com/office/drawing/2014/main" xmlns="" id="{39BAD558-DBD0-3BBA-16B6-7C6B3F15838E}"/>
              </a:ext>
            </a:extLst>
          </p:cNvPr>
          <p:cNvCxnSpPr>
            <a:stCxn id="63" idx="5"/>
            <a:endCxn id="115" idx="2"/>
          </p:cNvCxnSpPr>
          <p:nvPr/>
        </p:nvCxnSpPr>
        <p:spPr>
          <a:xfrm>
            <a:off x="3596180" y="2105379"/>
            <a:ext cx="4005593" cy="1371752"/>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xmlns="" val="4929920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a:t>
            </a:r>
          </a:p>
        </p:txBody>
      </p:sp>
      <p:sp>
        <p:nvSpPr>
          <p:cNvPr id="4" name="Content Placeholder 2">
            <a:extLst>
              <a:ext uri="{FF2B5EF4-FFF2-40B4-BE49-F238E27FC236}">
                <a16:creationId xmlns:a16="http://schemas.microsoft.com/office/drawing/2014/main" xmlns="" id="{4A25679F-220E-0BF5-68A3-D7874DCA9489}"/>
              </a:ext>
            </a:extLst>
          </p:cNvPr>
          <p:cNvSpPr txBox="1">
            <a:spLocks/>
          </p:cNvSpPr>
          <p:nvPr/>
        </p:nvSpPr>
        <p:spPr>
          <a:xfrm>
            <a:off x="131181" y="1026004"/>
            <a:ext cx="5948778"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architecture works on the same procedure like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GSM</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network, but, has additional entities that allow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packet data transmission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Together with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packet data transport the GSM network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accommodates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multiple users to share the same resources simultaneously.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reuse the existing GSM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Moreover, to effectively build a packet-based mobile cellular network, some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new</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network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elements, interfaces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protocols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handling packet traffic are required.</a:t>
            </a:r>
          </a:p>
        </p:txBody>
      </p:sp>
      <p:pic>
        <p:nvPicPr>
          <p:cNvPr id="5" name="Picture 4">
            <a:extLst>
              <a:ext uri="{FF2B5EF4-FFF2-40B4-BE49-F238E27FC236}">
                <a16:creationId xmlns:a16="http://schemas.microsoft.com/office/drawing/2014/main" xmlns="" id="{AE9158B9-F9B7-E316-A9ED-48B00D45B3A7}"/>
              </a:ext>
            </a:extLst>
          </p:cNvPr>
          <p:cNvPicPr>
            <a:picLocks noChangeAspect="1"/>
          </p:cNvPicPr>
          <p:nvPr/>
        </p:nvPicPr>
        <p:blipFill>
          <a:blip r:embed="rId6"/>
          <a:stretch>
            <a:fillRect/>
          </a:stretch>
        </p:blipFill>
        <p:spPr>
          <a:xfrm>
            <a:off x="6271374" y="1552528"/>
            <a:ext cx="5801263" cy="2957443"/>
          </a:xfrm>
          <a:prstGeom prst="rect">
            <a:avLst/>
          </a:prstGeom>
        </p:spPr>
      </p:pic>
    </p:spTree>
    <p:extLst>
      <p:ext uri="{BB962C8B-B14F-4D97-AF65-F5344CB8AC3E}">
        <p14:creationId xmlns:p14="http://schemas.microsoft.com/office/powerpoint/2010/main" xmlns="" val="19399181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SGSN</a:t>
            </a:r>
          </a:p>
        </p:txBody>
      </p:sp>
      <p:sp>
        <p:nvSpPr>
          <p:cNvPr id="4" name="Content Placeholder 2">
            <a:extLst>
              <a:ext uri="{FF2B5EF4-FFF2-40B4-BE49-F238E27FC236}">
                <a16:creationId xmlns:a16="http://schemas.microsoft.com/office/drawing/2014/main" xmlns="" id="{402E085E-53BE-C8B2-88FF-E3D3BA8A4E3D}"/>
              </a:ext>
            </a:extLst>
          </p:cNvPr>
          <p:cNvSpPr txBox="1">
            <a:spLocks/>
          </p:cNvSpPr>
          <p:nvPr/>
        </p:nvSpPr>
        <p:spPr>
          <a:xfrm>
            <a:off x="131179" y="863444"/>
            <a:ext cx="971540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Serving GPRS Support Node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is at the same hierarchical level as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so whatever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 does for voice, SGSN does for packet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SGSN’s tasks includes: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switching</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Routing</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transfer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management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Logical link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management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functions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processes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registration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new mobile subscribers and keeps a record of their location within a given service area.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Location register of the SGSN stores location information (like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cell, current VLR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etc.) and user profiles of all GPRS users registered with this SGSN.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sends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queries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HLR to obtain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profile data of GPRS subscribers.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3A39AAFF-3B6C-9AEA-03BE-DAF7BC149BA3}"/>
              </a:ext>
            </a:extLst>
          </p:cNvPr>
          <p:cNvPicPr>
            <a:picLocks noChangeAspect="1"/>
          </p:cNvPicPr>
          <p:nvPr/>
        </p:nvPicPr>
        <p:blipFill>
          <a:blip r:embed="rId6"/>
          <a:stretch>
            <a:fillRect/>
          </a:stretch>
        </p:blipFill>
        <p:spPr>
          <a:xfrm>
            <a:off x="6271374" y="1442719"/>
            <a:ext cx="5801263" cy="2783841"/>
          </a:xfrm>
          <a:prstGeom prst="rect">
            <a:avLst/>
          </a:prstGeom>
        </p:spPr>
      </p:pic>
    </p:spTree>
    <p:extLst>
      <p:ext uri="{BB962C8B-B14F-4D97-AF65-F5344CB8AC3E}">
        <p14:creationId xmlns:p14="http://schemas.microsoft.com/office/powerpoint/2010/main" xmlns="" val="12708261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GGSN</a:t>
            </a:r>
          </a:p>
        </p:txBody>
      </p:sp>
      <p:sp>
        <p:nvSpPr>
          <p:cNvPr id="4" name="Content Placeholder 2">
            <a:extLst>
              <a:ext uri="{FF2B5EF4-FFF2-40B4-BE49-F238E27FC236}">
                <a16:creationId xmlns:a16="http://schemas.microsoft.com/office/drawing/2014/main" xmlns="" id="{C6E743AE-0F6B-33CE-ABBE-B1DF94F4BF5B}"/>
              </a:ext>
            </a:extLst>
          </p:cNvPr>
          <p:cNvSpPr txBox="1">
            <a:spLocks/>
          </p:cNvSpPr>
          <p:nvPr/>
        </p:nvSpPr>
        <p:spPr>
          <a:xfrm>
            <a:off x="131181" y="975205"/>
            <a:ext cx="5996903" cy="36983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Gateway GPRS Support Node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 acts as an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interface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backbone network</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external packet data networks.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GGSN’s functions are similar to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router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a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 maintains routing information that is necessary to tunnel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Protocol Data Units (PDUs)</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service particular mobile stations.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6E9FFED3-38F8-B473-D5C1-F9DF584A45B1}"/>
              </a:ext>
            </a:extLst>
          </p:cNvPr>
          <p:cNvPicPr>
            <a:picLocks noChangeAspect="1"/>
          </p:cNvPicPr>
          <p:nvPr/>
        </p:nvPicPr>
        <p:blipFill>
          <a:blip r:embed="rId6"/>
          <a:stretch>
            <a:fillRect/>
          </a:stretch>
        </p:blipFill>
        <p:spPr>
          <a:xfrm>
            <a:off x="6271374" y="1501728"/>
            <a:ext cx="5801263" cy="2957443"/>
          </a:xfrm>
          <a:prstGeom prst="rect">
            <a:avLst/>
          </a:prstGeom>
        </p:spPr>
      </p:pic>
    </p:spTree>
    <p:extLst>
      <p:ext uri="{BB962C8B-B14F-4D97-AF65-F5344CB8AC3E}">
        <p14:creationId xmlns:p14="http://schemas.microsoft.com/office/powerpoint/2010/main" xmlns="" val="28433156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GGSN</a:t>
            </a:r>
          </a:p>
        </p:txBody>
      </p:sp>
      <p:sp>
        <p:nvSpPr>
          <p:cNvPr id="4" name="Content Placeholder 2">
            <a:extLst>
              <a:ext uri="{FF2B5EF4-FFF2-40B4-BE49-F238E27FC236}">
                <a16:creationId xmlns:a16="http://schemas.microsoft.com/office/drawing/2014/main" xmlns="" id="{238029F0-9CF9-6401-C5BB-28F9731C3B69}"/>
              </a:ext>
            </a:extLst>
          </p:cNvPr>
          <p:cNvSpPr txBox="1">
            <a:spLocks/>
          </p:cNvSpPr>
          <p:nvPr/>
        </p:nvSpPr>
        <p:spPr>
          <a:xfrm>
            <a:off x="131181" y="966271"/>
            <a:ext cx="5996903" cy="51094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converts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packets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coming from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into the appropriate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 data protocol (PDP) format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the data networks like the Internet.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PDP</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sends these packets out on the corresponding packet data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PDP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receives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incoming data packets from data networks and converts them to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 address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destination user.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 stores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SGSN address of the user</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user’s profile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its location register while performing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 and charging functions</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related to data transfer.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9E3C8EAA-AF86-EB36-E156-134ADD2EBD7B}"/>
              </a:ext>
            </a:extLst>
          </p:cNvPr>
          <p:cNvPicPr>
            <a:picLocks noChangeAspect="1"/>
          </p:cNvPicPr>
          <p:nvPr/>
        </p:nvPicPr>
        <p:blipFill>
          <a:blip r:embed="rId6"/>
          <a:stretch>
            <a:fillRect/>
          </a:stretch>
        </p:blipFill>
        <p:spPr>
          <a:xfrm>
            <a:off x="6271374" y="1389968"/>
            <a:ext cx="5801263" cy="2957443"/>
          </a:xfrm>
          <a:prstGeom prst="rect">
            <a:avLst/>
          </a:prstGeom>
        </p:spPr>
      </p:pic>
    </p:spTree>
    <p:extLst>
      <p:ext uri="{BB962C8B-B14F-4D97-AF65-F5344CB8AC3E}">
        <p14:creationId xmlns:p14="http://schemas.microsoft.com/office/powerpoint/2010/main" xmlns="" val="28563229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GPRS Network Enhancement</a:t>
            </a:r>
          </a:p>
        </p:txBody>
      </p:sp>
      <p:sp>
        <p:nvSpPr>
          <p:cNvPr id="4" name="Content Placeholder 2">
            <a:extLst>
              <a:ext uri="{FF2B5EF4-FFF2-40B4-BE49-F238E27FC236}">
                <a16:creationId xmlns:a16="http://schemas.microsoft.com/office/drawing/2014/main" xmlns="" id="{63B9B4CF-0680-DC2D-ABCF-6D26E8AB769D}"/>
              </a:ext>
            </a:extLst>
          </p:cNvPr>
          <p:cNvSpPr txBox="1">
            <a:spLocks/>
          </p:cNvSpPr>
          <p:nvPr/>
        </p:nvSpPr>
        <p:spPr>
          <a:xfrm>
            <a:off x="131181" y="954885"/>
            <a:ext cx="7216104" cy="50191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Base Station System (BSS)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needs enhancement to recognize and send packet data.</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BTS needs an upgrade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allow transportation of user data to the SGSN.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Also BTS needs to be upgraded to support packet data transportation between BTS and MS over the radio.</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HLR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needs enhancement to </a:t>
            </a: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register GPRS user profiles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respond to queries originating from GSNs regarding these profiles.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(mobile station) for GPRS is different from that of GSM.</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SMS-GMSCs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SMS-IWMSCs(Internetworking MSC)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are upgraded to support SMS transmission via the SGSN.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DB06F4CA-F7E0-7E71-406C-63E3B3666AFD}"/>
              </a:ext>
            </a:extLst>
          </p:cNvPr>
          <p:cNvPicPr>
            <a:picLocks noChangeAspect="1"/>
          </p:cNvPicPr>
          <p:nvPr/>
        </p:nvPicPr>
        <p:blipFill>
          <a:blip r:embed="rId6"/>
          <a:stretch>
            <a:fillRect/>
          </a:stretch>
        </p:blipFill>
        <p:spPr>
          <a:xfrm>
            <a:off x="7372751" y="1389968"/>
            <a:ext cx="4699886" cy="2395969"/>
          </a:xfrm>
          <a:prstGeom prst="rect">
            <a:avLst/>
          </a:prstGeom>
        </p:spPr>
      </p:pic>
    </p:spTree>
    <p:extLst>
      <p:ext uri="{BB962C8B-B14F-4D97-AF65-F5344CB8AC3E}">
        <p14:creationId xmlns:p14="http://schemas.microsoft.com/office/powerpoint/2010/main" xmlns="" val="16551729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Internal Backbone</a:t>
            </a:r>
          </a:p>
        </p:txBody>
      </p:sp>
      <p:sp>
        <p:nvSpPr>
          <p:cNvPr id="4" name="Content Placeholder 2">
            <a:extLst>
              <a:ext uri="{FF2B5EF4-FFF2-40B4-BE49-F238E27FC236}">
                <a16:creationId xmlns:a16="http://schemas.microsoft.com/office/drawing/2014/main" xmlns="" id="{457C94EE-96BB-68AA-C582-50541E48051E}"/>
              </a:ext>
            </a:extLst>
          </p:cNvPr>
          <p:cNvSpPr txBox="1">
            <a:spLocks/>
          </p:cNvSpPr>
          <p:nvPr/>
        </p:nvSpPr>
        <p:spPr>
          <a:xfrm>
            <a:off x="131181" y="1097281"/>
            <a:ext cx="5916694" cy="333248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internal backbone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an IP based network used to carry packets between different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Tunnelling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used between SGSNs and GGSNs, so the internal backbone does not need any information about domains outside the GPRS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from a GSN to a MSC, HLR or EIR is done using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pic>
        <p:nvPicPr>
          <p:cNvPr id="5" name="Picture 4">
            <a:extLst>
              <a:ext uri="{FF2B5EF4-FFF2-40B4-BE49-F238E27FC236}">
                <a16:creationId xmlns:a16="http://schemas.microsoft.com/office/drawing/2014/main" xmlns="" id="{0FF7EDB7-39C0-6319-4AB0-1DA50C39F4DA}"/>
              </a:ext>
            </a:extLst>
          </p:cNvPr>
          <p:cNvPicPr>
            <a:picLocks noChangeAspect="1"/>
          </p:cNvPicPr>
          <p:nvPr/>
        </p:nvPicPr>
        <p:blipFill>
          <a:blip r:embed="rId6"/>
          <a:stretch>
            <a:fillRect/>
          </a:stretch>
        </p:blipFill>
        <p:spPr>
          <a:xfrm>
            <a:off x="6271374" y="1513669"/>
            <a:ext cx="5801263" cy="2833742"/>
          </a:xfrm>
          <a:prstGeom prst="rect">
            <a:avLst/>
          </a:prstGeom>
        </p:spPr>
      </p:pic>
    </p:spTree>
    <p:extLst>
      <p:ext uri="{BB962C8B-B14F-4D97-AF65-F5344CB8AC3E}">
        <p14:creationId xmlns:p14="http://schemas.microsoft.com/office/powerpoint/2010/main" xmlns="" val="254240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Tele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lvl="0">
              <a:defRPr/>
            </a:pPr>
            <a:r>
              <a:rPr lang="en-IN" dirty="0">
                <a:solidFill>
                  <a:srgbClr val="212121"/>
                </a:solidFill>
                <a:latin typeface="Cambria" panose="02040503050406030204" pitchFamily="18" charset="0"/>
                <a:ea typeface="Cambria" panose="02040503050406030204" pitchFamily="18" charset="0"/>
              </a:rPr>
              <a:t>Telecommunication services that enable voice communication via mobile phones.</a:t>
            </a:r>
          </a:p>
          <a:p>
            <a:pPr marL="538163" lvl="0">
              <a:defRPr/>
            </a:pPr>
            <a:r>
              <a:rPr lang="en-IN" dirty="0">
                <a:solidFill>
                  <a:srgbClr val="212121"/>
                </a:solidFill>
                <a:latin typeface="Cambria" panose="02040503050406030204" pitchFamily="18" charset="0"/>
                <a:ea typeface="Cambria" panose="02040503050406030204" pitchFamily="18" charset="0"/>
              </a:rPr>
              <a:t>Offered services</a:t>
            </a:r>
          </a:p>
          <a:p>
            <a:pPr marL="1082675" lvl="1">
              <a:defRPr/>
            </a:pPr>
            <a:r>
              <a:rPr lang="en-IN" dirty="0">
                <a:solidFill>
                  <a:srgbClr val="212121"/>
                </a:solidFill>
                <a:latin typeface="Cambria" panose="02040503050406030204" pitchFamily="18" charset="0"/>
                <a:ea typeface="Cambria" panose="02040503050406030204" pitchFamily="18" charset="0"/>
              </a:rPr>
              <a:t>Mobile telephony</a:t>
            </a:r>
          </a:p>
          <a:p>
            <a:pPr marL="1082675" lvl="1">
              <a:defRPr/>
            </a:pPr>
            <a:r>
              <a:rPr lang="en-IN" dirty="0">
                <a:solidFill>
                  <a:srgbClr val="212121"/>
                </a:solidFill>
                <a:latin typeface="Cambria" panose="02040503050406030204" pitchFamily="18" charset="0"/>
                <a:ea typeface="Cambria" panose="02040503050406030204" pitchFamily="18" charset="0"/>
              </a:rPr>
              <a:t>Emergency calling</a:t>
            </a:r>
          </a:p>
        </p:txBody>
      </p:sp>
    </p:spTree>
    <p:extLst>
      <p:ext uri="{BB962C8B-B14F-4D97-AF65-F5344CB8AC3E}">
        <p14:creationId xmlns:p14="http://schemas.microsoft.com/office/powerpoint/2010/main" xmlns="" val="65708487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Security in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1965683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Security in GPRS</a:t>
            </a:r>
          </a:p>
        </p:txBody>
      </p:sp>
      <p:sp>
        <p:nvSpPr>
          <p:cNvPr id="3" name="Content Placeholder 2">
            <a:extLst>
              <a:ext uri="{FF2B5EF4-FFF2-40B4-BE49-F238E27FC236}">
                <a16:creationId xmlns:a16="http://schemas.microsoft.com/office/drawing/2014/main" xmlns="" id="{734A6A84-F091-0315-5054-726B8EF7402D}"/>
              </a:ext>
            </a:extLst>
          </p:cNvPr>
          <p:cNvSpPr txBox="1">
            <a:spLocks/>
          </p:cNvSpPr>
          <p:nvPr/>
        </p:nvSpPr>
        <p:spPr>
          <a:xfrm>
            <a:off x="131180" y="1037171"/>
            <a:ext cx="11929641" cy="18279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security is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similar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the existing GSM security.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performs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 setting procedures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based on the same algorithms, keys and other criteria of GSM.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uses a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ciphering algorithm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optimized for packet data transmission.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8101856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Routing in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1855248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Routing in GPRS</a:t>
            </a:r>
          </a:p>
        </p:txBody>
      </p:sp>
      <p:sp>
        <p:nvSpPr>
          <p:cNvPr id="5" name="Content Placeholder 4">
            <a:extLst>
              <a:ext uri="{FF2B5EF4-FFF2-40B4-BE49-F238E27FC236}">
                <a16:creationId xmlns:a16="http://schemas.microsoft.com/office/drawing/2014/main" xmlns="" id="{D63BF33F-B4A5-040B-34A5-FF4694A550DB}"/>
              </a:ext>
            </a:extLst>
          </p:cNvPr>
          <p:cNvSpPr txBox="1">
            <a:spLocks/>
          </p:cNvSpPr>
          <p:nvPr/>
        </p:nvSpPr>
        <p:spPr>
          <a:xfrm>
            <a:off x="131180" y="966270"/>
            <a:ext cx="4651475"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routing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or routing of data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and from a mobile user, is one of the pivot requisites in the GPRS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requirement can be divided into two areas:</a:t>
            </a:r>
          </a:p>
          <a:p>
            <a:pPr marL="1001712"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packet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routing</a:t>
            </a:r>
          </a:p>
          <a:p>
            <a:pPr marL="1001712"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management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6" name="Picture 2" descr="Figure 2 from EDGE: enhanced data rates for GSM and TDMA/136 ...">
            <a:extLst>
              <a:ext uri="{FF2B5EF4-FFF2-40B4-BE49-F238E27FC236}">
                <a16:creationId xmlns:a16="http://schemas.microsoft.com/office/drawing/2014/main" xmlns="" id="{1B86E0CC-5B31-AB5E-9210-BBACB4151FB3}"/>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846" t="4953" b="5296"/>
          <a:stretch/>
        </p:blipFill>
        <p:spPr bwMode="auto">
          <a:xfrm>
            <a:off x="4782655" y="863444"/>
            <a:ext cx="7278166" cy="41898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075967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Routing in GPRS</a:t>
            </a:r>
          </a:p>
        </p:txBody>
      </p:sp>
      <p:sp>
        <p:nvSpPr>
          <p:cNvPr id="5" name="Content Placeholder 4">
            <a:extLst>
              <a:ext uri="{FF2B5EF4-FFF2-40B4-BE49-F238E27FC236}">
                <a16:creationId xmlns:a16="http://schemas.microsoft.com/office/drawing/2014/main" xmlns="" id="{C52A0CB8-A032-A4EB-FFD8-D2CC46B0B693}"/>
              </a:ext>
            </a:extLst>
          </p:cNvPr>
          <p:cNvSpPr txBox="1">
            <a:spLocks/>
          </p:cNvSpPr>
          <p:nvPr/>
        </p:nvSpPr>
        <p:spPr>
          <a:xfrm>
            <a:off x="131180" y="863444"/>
            <a:ext cx="527500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important roles of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involve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synergy</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with the external data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updates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location directory using routing information supplied by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about the location of an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routes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external data network protocol packet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encapsulated</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over the GPRS backbone to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currently serving the MS.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also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de-encapsulates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forwards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external data network packets to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appropriate</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data network and collects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data </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is forwarded to a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gateway (CG).</a:t>
            </a:r>
          </a:p>
        </p:txBody>
      </p:sp>
      <p:pic>
        <p:nvPicPr>
          <p:cNvPr id="6" name="Picture 2" descr="Figure 2 from EDGE: enhanced data rates for GSM and TDMA/136 ...">
            <a:extLst>
              <a:ext uri="{FF2B5EF4-FFF2-40B4-BE49-F238E27FC236}">
                <a16:creationId xmlns:a16="http://schemas.microsoft.com/office/drawing/2014/main" xmlns="" id="{CBB3E105-F6C1-0851-33A5-5F28AA6466DB}"/>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846" t="4953" b="5296"/>
          <a:stretch/>
        </p:blipFill>
        <p:spPr bwMode="auto">
          <a:xfrm>
            <a:off x="5702261" y="863445"/>
            <a:ext cx="6358560" cy="36604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468425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Hexagon 80">
            <a:extLst>
              <a:ext uri="{FF2B5EF4-FFF2-40B4-BE49-F238E27FC236}">
                <a16:creationId xmlns:a16="http://schemas.microsoft.com/office/drawing/2014/main" xmlns="" id="{2F31E6F3-9747-F4C7-B1EC-5CA8E853DA9F}"/>
              </a:ext>
            </a:extLst>
          </p:cNvPr>
          <p:cNvSpPr/>
          <p:nvPr/>
        </p:nvSpPr>
        <p:spPr>
          <a:xfrm rot="1631668">
            <a:off x="3510368" y="574717"/>
            <a:ext cx="1776698" cy="1612066"/>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2" name="Title 1">
            <a:extLst>
              <a:ext uri="{FF2B5EF4-FFF2-40B4-BE49-F238E27FC236}">
                <a16:creationId xmlns:a16="http://schemas.microsoft.com/office/drawing/2014/main" xmlns="" id="{4BB5DE68-0B0B-1763-7742-9BE5584F546B}"/>
              </a:ext>
            </a:extLst>
          </p:cNvPr>
          <p:cNvSpPr txBox="1">
            <a:spLocks/>
          </p:cNvSpPr>
          <p:nvPr/>
        </p:nvSpPr>
        <p:spPr>
          <a:xfrm>
            <a:off x="1524000" y="53247"/>
            <a:ext cx="8763000" cy="35083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12121"/>
                </a:solidFill>
                <a:effectLst/>
                <a:uLnTx/>
                <a:uFillTx/>
                <a:latin typeface="Roboto Condensed"/>
                <a:ea typeface="+mj-ea"/>
                <a:cs typeface="+mj-cs"/>
              </a:rPr>
              <a:t>Routing in GPRS</a:t>
            </a:r>
            <a:endParaRPr kumimoji="0" lang="en-US" sz="2800" b="1" i="0" u="none" strike="noStrike" kern="1200" cap="none" spc="0" normalizeH="0" baseline="0" noProof="0" dirty="0">
              <a:ln>
                <a:noFill/>
              </a:ln>
              <a:solidFill>
                <a:srgbClr val="212121"/>
              </a:solidFill>
              <a:effectLst/>
              <a:uLnTx/>
              <a:uFillTx/>
              <a:latin typeface="Roboto Condensed"/>
              <a:ea typeface="+mj-ea"/>
              <a:cs typeface="+mj-cs"/>
            </a:endParaRPr>
          </a:p>
        </p:txBody>
      </p:sp>
      <p:sp>
        <p:nvSpPr>
          <p:cNvPr id="83" name="Cube 82">
            <a:extLst>
              <a:ext uri="{FF2B5EF4-FFF2-40B4-BE49-F238E27FC236}">
                <a16:creationId xmlns:a16="http://schemas.microsoft.com/office/drawing/2014/main" xmlns="" id="{D84F14C8-8C54-F664-D56C-2B7A8810E440}"/>
              </a:ext>
            </a:extLst>
          </p:cNvPr>
          <p:cNvSpPr/>
          <p:nvPr/>
        </p:nvSpPr>
        <p:spPr>
          <a:xfrm>
            <a:off x="4543673" y="793320"/>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84" name="Cube 83">
            <a:extLst>
              <a:ext uri="{FF2B5EF4-FFF2-40B4-BE49-F238E27FC236}">
                <a16:creationId xmlns:a16="http://schemas.microsoft.com/office/drawing/2014/main" xmlns="" id="{7D8202B0-49E6-3723-3A02-FDD2E700602B}"/>
              </a:ext>
            </a:extLst>
          </p:cNvPr>
          <p:cNvSpPr/>
          <p:nvPr/>
        </p:nvSpPr>
        <p:spPr>
          <a:xfrm>
            <a:off x="3829700" y="1206224"/>
            <a:ext cx="576877"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grpSp>
        <p:nvGrpSpPr>
          <p:cNvPr id="85" name="Group 84">
            <a:extLst>
              <a:ext uri="{FF2B5EF4-FFF2-40B4-BE49-F238E27FC236}">
                <a16:creationId xmlns:a16="http://schemas.microsoft.com/office/drawing/2014/main" xmlns="" id="{12B8099B-3800-0831-2762-CFF6779AEE39}"/>
              </a:ext>
            </a:extLst>
          </p:cNvPr>
          <p:cNvGrpSpPr/>
          <p:nvPr/>
        </p:nvGrpSpPr>
        <p:grpSpPr>
          <a:xfrm rot="13835909">
            <a:off x="3829468" y="991016"/>
            <a:ext cx="395309" cy="284997"/>
            <a:chOff x="7305676" y="3613321"/>
            <a:chExt cx="562724" cy="527866"/>
          </a:xfrm>
        </p:grpSpPr>
        <p:sp>
          <p:nvSpPr>
            <p:cNvPr id="86" name="Half Frame 85">
              <a:extLst>
                <a:ext uri="{FF2B5EF4-FFF2-40B4-BE49-F238E27FC236}">
                  <a16:creationId xmlns:a16="http://schemas.microsoft.com/office/drawing/2014/main" xmlns="" id="{F533EE7F-2884-B8B9-45D8-87248A01D79D}"/>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87" name="Straight Connector 86">
              <a:extLst>
                <a:ext uri="{FF2B5EF4-FFF2-40B4-BE49-F238E27FC236}">
                  <a16:creationId xmlns:a16="http://schemas.microsoft.com/office/drawing/2014/main" xmlns="" id="{F64D3DB6-3369-DD9D-5C7F-60B5C7755933}"/>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88" name="Picture 87">
            <a:extLst>
              <a:ext uri="{FF2B5EF4-FFF2-40B4-BE49-F238E27FC236}">
                <a16:creationId xmlns:a16="http://schemas.microsoft.com/office/drawing/2014/main" xmlns="" id="{5A27326B-0C6E-1DC5-13DC-C758B4405885}"/>
              </a:ext>
            </a:extLst>
          </p:cNvPr>
          <p:cNvPicPr>
            <a:picLocks noChangeAspect="1"/>
          </p:cNvPicPr>
          <p:nvPr/>
        </p:nvPicPr>
        <p:blipFill>
          <a:blip r:embed="rId2"/>
          <a:stretch>
            <a:fillRect/>
          </a:stretch>
        </p:blipFill>
        <p:spPr>
          <a:xfrm>
            <a:off x="3526300" y="1524606"/>
            <a:ext cx="342900" cy="342900"/>
          </a:xfrm>
          <a:prstGeom prst="rect">
            <a:avLst/>
          </a:prstGeom>
        </p:spPr>
      </p:pic>
      <p:sp>
        <p:nvSpPr>
          <p:cNvPr id="89" name="Freeform 13">
            <a:extLst>
              <a:ext uri="{FF2B5EF4-FFF2-40B4-BE49-F238E27FC236}">
                <a16:creationId xmlns:a16="http://schemas.microsoft.com/office/drawing/2014/main" xmlns="" id="{7E9883CC-C932-EB53-127B-3BB5F9C8FA40}"/>
              </a:ext>
            </a:extLst>
          </p:cNvPr>
          <p:cNvSpPr/>
          <p:nvPr/>
        </p:nvSpPr>
        <p:spPr>
          <a:xfrm flipH="1">
            <a:off x="3684223" y="1133515"/>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90" name="Straight Connector 89">
            <a:extLst>
              <a:ext uri="{FF2B5EF4-FFF2-40B4-BE49-F238E27FC236}">
                <a16:creationId xmlns:a16="http://schemas.microsoft.com/office/drawing/2014/main" xmlns="" id="{CDEE3059-D71A-64F7-0E3A-BA6B71FFF68E}"/>
              </a:ext>
            </a:extLst>
          </p:cNvPr>
          <p:cNvCxnSpPr>
            <a:cxnSpLocks/>
            <a:stCxn id="83" idx="2"/>
            <a:endCxn id="84" idx="5"/>
          </p:cNvCxnSpPr>
          <p:nvPr/>
        </p:nvCxnSpPr>
        <p:spPr>
          <a:xfrm flipH="1">
            <a:off x="4406577" y="1221945"/>
            <a:ext cx="137096" cy="192810"/>
          </a:xfrm>
          <a:prstGeom prst="line">
            <a:avLst/>
          </a:prstGeom>
          <a:noFill/>
          <a:ln w="12700" cap="flat" cmpd="sng" algn="ctr">
            <a:solidFill>
              <a:srgbClr val="212121"/>
            </a:solidFill>
            <a:prstDash val="solid"/>
            <a:miter lim="800000"/>
          </a:ln>
          <a:effectLst/>
        </p:spPr>
      </p:cxnSp>
      <p:sp>
        <p:nvSpPr>
          <p:cNvPr id="91" name="Rectangle 90">
            <a:extLst>
              <a:ext uri="{FF2B5EF4-FFF2-40B4-BE49-F238E27FC236}">
                <a16:creationId xmlns:a16="http://schemas.microsoft.com/office/drawing/2014/main" xmlns="" id="{BFD2B562-4E43-63CB-E5FE-F44578A1E063}"/>
              </a:ext>
            </a:extLst>
          </p:cNvPr>
          <p:cNvSpPr>
            <a:spLocks noChangeAspect="1"/>
          </p:cNvSpPr>
          <p:nvPr/>
        </p:nvSpPr>
        <p:spPr>
          <a:xfrm>
            <a:off x="1790115" y="446270"/>
            <a:ext cx="4021085" cy="4201930"/>
          </a:xfrm>
          <a:prstGeom prst="rect">
            <a:avLst/>
          </a:prstGeom>
          <a:noFill/>
          <a:ln w="9525"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92" name="Rectangle 91">
            <a:extLst>
              <a:ext uri="{FF2B5EF4-FFF2-40B4-BE49-F238E27FC236}">
                <a16:creationId xmlns:a16="http://schemas.microsoft.com/office/drawing/2014/main" xmlns="" id="{746EA61B-2281-83C2-E586-36F7FE92A5C7}"/>
              </a:ext>
            </a:extLst>
          </p:cNvPr>
          <p:cNvSpPr>
            <a:spLocks noChangeAspect="1"/>
          </p:cNvSpPr>
          <p:nvPr/>
        </p:nvSpPr>
        <p:spPr>
          <a:xfrm>
            <a:off x="6393885" y="446270"/>
            <a:ext cx="4021085" cy="4201930"/>
          </a:xfrm>
          <a:prstGeom prst="rect">
            <a:avLst/>
          </a:prstGeom>
          <a:noFill/>
          <a:ln w="9525"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93" name="Cube 92">
            <a:extLst>
              <a:ext uri="{FF2B5EF4-FFF2-40B4-BE49-F238E27FC236}">
                <a16:creationId xmlns:a16="http://schemas.microsoft.com/office/drawing/2014/main" xmlns="" id="{7ACF1834-C9F5-91F5-0C0E-9CAF20AFBD93}"/>
              </a:ext>
            </a:extLst>
          </p:cNvPr>
          <p:cNvSpPr/>
          <p:nvPr/>
        </p:nvSpPr>
        <p:spPr>
          <a:xfrm>
            <a:off x="4430094" y="2300908"/>
            <a:ext cx="713406" cy="63118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SGSN</a:t>
            </a:r>
          </a:p>
        </p:txBody>
      </p:sp>
      <p:sp>
        <p:nvSpPr>
          <p:cNvPr id="94" name="Cube 93">
            <a:extLst>
              <a:ext uri="{FF2B5EF4-FFF2-40B4-BE49-F238E27FC236}">
                <a16:creationId xmlns:a16="http://schemas.microsoft.com/office/drawing/2014/main" xmlns="" id="{12CCD5A4-96CF-7DB9-E00F-80FDC8691E0F}"/>
              </a:ext>
            </a:extLst>
          </p:cNvPr>
          <p:cNvSpPr/>
          <p:nvPr/>
        </p:nvSpPr>
        <p:spPr>
          <a:xfrm>
            <a:off x="5143500" y="3143456"/>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5" name="Cube 94">
            <a:extLst>
              <a:ext uri="{FF2B5EF4-FFF2-40B4-BE49-F238E27FC236}">
                <a16:creationId xmlns:a16="http://schemas.microsoft.com/office/drawing/2014/main" xmlns="" id="{5B7E7E48-2CC4-A1FF-080C-D0027EC08CEE}"/>
              </a:ext>
            </a:extLst>
          </p:cNvPr>
          <p:cNvSpPr/>
          <p:nvPr/>
        </p:nvSpPr>
        <p:spPr>
          <a:xfrm>
            <a:off x="6552011" y="3154476"/>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6" name="Cube 95">
            <a:extLst>
              <a:ext uri="{FF2B5EF4-FFF2-40B4-BE49-F238E27FC236}">
                <a16:creationId xmlns:a16="http://schemas.microsoft.com/office/drawing/2014/main" xmlns="" id="{D62297A3-5543-2C7D-7077-9900BE90A82E}"/>
              </a:ext>
            </a:extLst>
          </p:cNvPr>
          <p:cNvSpPr/>
          <p:nvPr/>
        </p:nvSpPr>
        <p:spPr>
          <a:xfrm>
            <a:off x="2684188" y="3976700"/>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7" name="Cube 96">
            <a:extLst>
              <a:ext uri="{FF2B5EF4-FFF2-40B4-BE49-F238E27FC236}">
                <a16:creationId xmlns:a16="http://schemas.microsoft.com/office/drawing/2014/main" xmlns="" id="{459BA3D9-502B-B36C-DAD0-2E6C3D6D0269}"/>
              </a:ext>
            </a:extLst>
          </p:cNvPr>
          <p:cNvSpPr/>
          <p:nvPr/>
        </p:nvSpPr>
        <p:spPr>
          <a:xfrm>
            <a:off x="3939314" y="3976700"/>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8" name="Cloud 97">
            <a:extLst>
              <a:ext uri="{FF2B5EF4-FFF2-40B4-BE49-F238E27FC236}">
                <a16:creationId xmlns:a16="http://schemas.microsoft.com/office/drawing/2014/main" xmlns="" id="{1517B0AA-ACE1-F9C2-49AC-44DE85C621CC}"/>
              </a:ext>
            </a:extLst>
          </p:cNvPr>
          <p:cNvSpPr/>
          <p:nvPr/>
        </p:nvSpPr>
        <p:spPr>
          <a:xfrm>
            <a:off x="2657899" y="3119661"/>
            <a:ext cx="2011492" cy="783017"/>
          </a:xfrm>
          <a:prstGeom prst="cloud">
            <a:avLst/>
          </a:prstGeom>
          <a:gradFill rotWithShape="1">
            <a:gsLst>
              <a:gs pos="0">
                <a:srgbClr val="5430AA"/>
              </a:gs>
              <a:gs pos="50000">
                <a:srgbClr val="673BBA"/>
              </a:gs>
              <a:gs pos="100000">
                <a:srgbClr val="673BBA"/>
              </a:gs>
            </a:gsLst>
            <a:lin ang="5400000" scaled="0"/>
          </a:gradFill>
          <a:ln w="6350" cap="flat" cmpd="sng" algn="ctr">
            <a:solidFill>
              <a:srgbClr val="9900C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Intra-PLMN GPRS backbone</a:t>
            </a:r>
          </a:p>
        </p:txBody>
      </p:sp>
      <p:sp>
        <p:nvSpPr>
          <p:cNvPr id="99" name="Cloud 98">
            <a:extLst>
              <a:ext uri="{FF2B5EF4-FFF2-40B4-BE49-F238E27FC236}">
                <a16:creationId xmlns:a16="http://schemas.microsoft.com/office/drawing/2014/main" xmlns="" id="{39E901FB-99A8-15BD-2911-7C853D1ED624}"/>
              </a:ext>
            </a:extLst>
          </p:cNvPr>
          <p:cNvSpPr/>
          <p:nvPr/>
        </p:nvSpPr>
        <p:spPr>
          <a:xfrm>
            <a:off x="5361473" y="2091374"/>
            <a:ext cx="1539308" cy="751909"/>
          </a:xfrm>
          <a:prstGeom prst="cloud">
            <a:avLst/>
          </a:prstGeom>
          <a:gradFill rotWithShape="1">
            <a:gsLst>
              <a:gs pos="0">
                <a:srgbClr val="5430AA"/>
              </a:gs>
              <a:gs pos="50000">
                <a:srgbClr val="673BBA"/>
              </a:gs>
              <a:gs pos="100000">
                <a:srgbClr val="673BBA"/>
              </a:gs>
            </a:gsLst>
            <a:lin ang="5400000" scaled="0"/>
          </a:gradFill>
          <a:ln w="6350" cap="flat" cmpd="sng" algn="ctr">
            <a:solidFill>
              <a:srgbClr val="9900C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Inter-PLMN GPRS backbone</a:t>
            </a:r>
          </a:p>
        </p:txBody>
      </p:sp>
      <p:sp>
        <p:nvSpPr>
          <p:cNvPr id="100" name="Cloud 99">
            <a:extLst>
              <a:ext uri="{FF2B5EF4-FFF2-40B4-BE49-F238E27FC236}">
                <a16:creationId xmlns:a16="http://schemas.microsoft.com/office/drawing/2014/main" xmlns="" id="{2CE17FC4-ED80-E78D-3C71-E3223370C2C5}"/>
              </a:ext>
            </a:extLst>
          </p:cNvPr>
          <p:cNvSpPr/>
          <p:nvPr/>
        </p:nvSpPr>
        <p:spPr>
          <a:xfrm>
            <a:off x="7631105" y="3118034"/>
            <a:ext cx="2011492" cy="783017"/>
          </a:xfrm>
          <a:prstGeom prst="cloud">
            <a:avLst/>
          </a:prstGeom>
          <a:gradFill rotWithShape="1">
            <a:gsLst>
              <a:gs pos="0">
                <a:srgbClr val="5430AA"/>
              </a:gs>
              <a:gs pos="50000">
                <a:srgbClr val="673BBA"/>
              </a:gs>
              <a:gs pos="100000">
                <a:srgbClr val="673BBA"/>
              </a:gs>
            </a:gsLst>
            <a:lin ang="5400000" scaled="0"/>
          </a:gradFill>
          <a:ln w="6350" cap="flat" cmpd="sng" algn="ctr">
            <a:solidFill>
              <a:srgbClr val="9900C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Intra-PLMN GPRS backbone</a:t>
            </a:r>
          </a:p>
        </p:txBody>
      </p:sp>
      <p:sp>
        <p:nvSpPr>
          <p:cNvPr id="101" name="Cloud 100">
            <a:extLst>
              <a:ext uri="{FF2B5EF4-FFF2-40B4-BE49-F238E27FC236}">
                <a16:creationId xmlns:a16="http://schemas.microsoft.com/office/drawing/2014/main" xmlns="" id="{6EFF0517-8FA6-80C6-883E-A7B9FABD06DF}"/>
              </a:ext>
            </a:extLst>
          </p:cNvPr>
          <p:cNvSpPr/>
          <p:nvPr/>
        </p:nvSpPr>
        <p:spPr>
          <a:xfrm>
            <a:off x="5277327" y="4837426"/>
            <a:ext cx="2011492" cy="587262"/>
          </a:xfrm>
          <a:prstGeom prst="cloud">
            <a:avLst/>
          </a:prstGeom>
          <a:solidFill>
            <a:srgbClr val="1D6FA9">
              <a:lumMod val="60000"/>
              <a:lumOff val="40000"/>
            </a:srgbClr>
          </a:solidFill>
          <a:ln w="6350" cap="flat" cmpd="sng" algn="ctr">
            <a:solidFill>
              <a:srgbClr val="1D6FA9">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Packet Data Networks(PDN)</a:t>
            </a:r>
          </a:p>
        </p:txBody>
      </p:sp>
      <p:sp>
        <p:nvSpPr>
          <p:cNvPr id="102" name="Can 30">
            <a:extLst>
              <a:ext uri="{FF2B5EF4-FFF2-40B4-BE49-F238E27FC236}">
                <a16:creationId xmlns:a16="http://schemas.microsoft.com/office/drawing/2014/main" xmlns="" id="{D87847A1-9040-2F61-75A1-ED8B11F6D114}"/>
              </a:ext>
            </a:extLst>
          </p:cNvPr>
          <p:cNvSpPr/>
          <p:nvPr/>
        </p:nvSpPr>
        <p:spPr>
          <a:xfrm>
            <a:off x="7787405" y="5109210"/>
            <a:ext cx="838200" cy="391509"/>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router</a:t>
            </a:r>
          </a:p>
        </p:txBody>
      </p:sp>
      <p:sp>
        <p:nvSpPr>
          <p:cNvPr id="103" name="Hexagon 102">
            <a:extLst>
              <a:ext uri="{FF2B5EF4-FFF2-40B4-BE49-F238E27FC236}">
                <a16:creationId xmlns:a16="http://schemas.microsoft.com/office/drawing/2014/main" xmlns="" id="{0FBB11DE-1DAE-27E0-C3A9-976D424C63F3}"/>
              </a:ext>
            </a:extLst>
          </p:cNvPr>
          <p:cNvSpPr/>
          <p:nvPr/>
        </p:nvSpPr>
        <p:spPr>
          <a:xfrm rot="1596775">
            <a:off x="6614563" y="627301"/>
            <a:ext cx="2006344" cy="1662058"/>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4" name="Cube 103">
            <a:extLst>
              <a:ext uri="{FF2B5EF4-FFF2-40B4-BE49-F238E27FC236}">
                <a16:creationId xmlns:a16="http://schemas.microsoft.com/office/drawing/2014/main" xmlns="" id="{81BFE8FF-4C18-758E-0A7C-754CEEE522F1}"/>
              </a:ext>
            </a:extLst>
          </p:cNvPr>
          <p:cNvSpPr/>
          <p:nvPr/>
        </p:nvSpPr>
        <p:spPr>
          <a:xfrm>
            <a:off x="6790314" y="863323"/>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105" name="Cube 104">
            <a:extLst>
              <a:ext uri="{FF2B5EF4-FFF2-40B4-BE49-F238E27FC236}">
                <a16:creationId xmlns:a16="http://schemas.microsoft.com/office/drawing/2014/main" xmlns="" id="{2BFF76C0-081D-18F8-2139-C254A4564486}"/>
              </a:ext>
            </a:extLst>
          </p:cNvPr>
          <p:cNvSpPr/>
          <p:nvPr/>
        </p:nvSpPr>
        <p:spPr>
          <a:xfrm>
            <a:off x="7650370" y="1206225"/>
            <a:ext cx="621613"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grpSp>
        <p:nvGrpSpPr>
          <p:cNvPr id="106" name="Group 105">
            <a:extLst>
              <a:ext uri="{FF2B5EF4-FFF2-40B4-BE49-F238E27FC236}">
                <a16:creationId xmlns:a16="http://schemas.microsoft.com/office/drawing/2014/main" xmlns="" id="{B0B8EA48-9A26-DBE2-7A2A-9F6AB0E11281}"/>
              </a:ext>
            </a:extLst>
          </p:cNvPr>
          <p:cNvGrpSpPr/>
          <p:nvPr/>
        </p:nvGrpSpPr>
        <p:grpSpPr>
          <a:xfrm rot="14054619">
            <a:off x="7779454" y="936874"/>
            <a:ext cx="395309" cy="284997"/>
            <a:chOff x="7305676" y="3613321"/>
            <a:chExt cx="562724" cy="527866"/>
          </a:xfrm>
        </p:grpSpPr>
        <p:sp>
          <p:nvSpPr>
            <p:cNvPr id="107" name="Half Frame 106">
              <a:extLst>
                <a:ext uri="{FF2B5EF4-FFF2-40B4-BE49-F238E27FC236}">
                  <a16:creationId xmlns:a16="http://schemas.microsoft.com/office/drawing/2014/main" xmlns="" id="{B22A16CE-1481-8E66-5BEC-6C782D120895}"/>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8" name="Straight Connector 107">
              <a:extLst>
                <a:ext uri="{FF2B5EF4-FFF2-40B4-BE49-F238E27FC236}">
                  <a16:creationId xmlns:a16="http://schemas.microsoft.com/office/drawing/2014/main" xmlns="" id="{6A253CD3-774A-30A6-16AF-2C3371817EB3}"/>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09" name="Picture 108">
            <a:extLst>
              <a:ext uri="{FF2B5EF4-FFF2-40B4-BE49-F238E27FC236}">
                <a16:creationId xmlns:a16="http://schemas.microsoft.com/office/drawing/2014/main" xmlns="" id="{286270EF-9590-702F-8ACF-A811C6820BE6}"/>
              </a:ext>
            </a:extLst>
          </p:cNvPr>
          <p:cNvPicPr>
            <a:picLocks noChangeAspect="1"/>
          </p:cNvPicPr>
          <p:nvPr/>
        </p:nvPicPr>
        <p:blipFill>
          <a:blip r:embed="rId2"/>
          <a:stretch>
            <a:fillRect/>
          </a:stretch>
        </p:blipFill>
        <p:spPr>
          <a:xfrm>
            <a:off x="8191869" y="1455279"/>
            <a:ext cx="342900" cy="342900"/>
          </a:xfrm>
          <a:prstGeom prst="rect">
            <a:avLst/>
          </a:prstGeom>
        </p:spPr>
      </p:pic>
      <p:sp>
        <p:nvSpPr>
          <p:cNvPr id="110" name="Freeform 48">
            <a:extLst>
              <a:ext uri="{FF2B5EF4-FFF2-40B4-BE49-F238E27FC236}">
                <a16:creationId xmlns:a16="http://schemas.microsoft.com/office/drawing/2014/main" xmlns="" id="{FAEDC2F2-B876-BB00-E38C-9462E7743009}"/>
              </a:ext>
            </a:extLst>
          </p:cNvPr>
          <p:cNvSpPr/>
          <p:nvPr/>
        </p:nvSpPr>
        <p:spPr>
          <a:xfrm rot="6355565" flipH="1">
            <a:off x="8091258" y="991827"/>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11" name="Straight Connector 110">
            <a:extLst>
              <a:ext uri="{FF2B5EF4-FFF2-40B4-BE49-F238E27FC236}">
                <a16:creationId xmlns:a16="http://schemas.microsoft.com/office/drawing/2014/main" xmlns="" id="{12BCC978-B9FF-FEC7-41FD-8568D8D0A5FA}"/>
              </a:ext>
            </a:extLst>
          </p:cNvPr>
          <p:cNvCxnSpPr>
            <a:cxnSpLocks/>
            <a:stCxn id="104" idx="5"/>
            <a:endCxn id="105" idx="2"/>
          </p:cNvCxnSpPr>
          <p:nvPr/>
        </p:nvCxnSpPr>
        <p:spPr>
          <a:xfrm>
            <a:off x="7476114" y="1120498"/>
            <a:ext cx="174256" cy="433279"/>
          </a:xfrm>
          <a:prstGeom prst="line">
            <a:avLst/>
          </a:prstGeom>
          <a:noFill/>
          <a:ln w="12700" cap="flat" cmpd="sng" algn="ctr">
            <a:solidFill>
              <a:srgbClr val="212121"/>
            </a:solidFill>
            <a:prstDash val="solid"/>
            <a:miter lim="800000"/>
          </a:ln>
          <a:effectLst/>
        </p:spPr>
      </p:cxnSp>
      <p:sp>
        <p:nvSpPr>
          <p:cNvPr id="112" name="Cube 111">
            <a:extLst>
              <a:ext uri="{FF2B5EF4-FFF2-40B4-BE49-F238E27FC236}">
                <a16:creationId xmlns:a16="http://schemas.microsoft.com/office/drawing/2014/main" xmlns="" id="{C4665537-D987-A4BB-CF2D-A0167F8DC14F}"/>
              </a:ext>
            </a:extLst>
          </p:cNvPr>
          <p:cNvSpPr/>
          <p:nvPr/>
        </p:nvSpPr>
        <p:spPr>
          <a:xfrm>
            <a:off x="8316294" y="2300909"/>
            <a:ext cx="713406" cy="63118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SGSN</a:t>
            </a:r>
          </a:p>
        </p:txBody>
      </p:sp>
      <p:pic>
        <p:nvPicPr>
          <p:cNvPr id="113" name="Picture 112">
            <a:extLst>
              <a:ext uri="{FF2B5EF4-FFF2-40B4-BE49-F238E27FC236}">
                <a16:creationId xmlns:a16="http://schemas.microsoft.com/office/drawing/2014/main" xmlns="" id="{C44F9EBB-9717-D945-0336-C4E8532CC33F}"/>
              </a:ext>
            </a:extLst>
          </p:cNvPr>
          <p:cNvPicPr>
            <a:picLocks noChangeAspect="1"/>
          </p:cNvPicPr>
          <p:nvPr/>
        </p:nvPicPr>
        <p:blipFill>
          <a:blip r:embed="rId3"/>
          <a:stretch>
            <a:fillRect/>
          </a:stretch>
        </p:blipFill>
        <p:spPr>
          <a:xfrm>
            <a:off x="8342119" y="701559"/>
            <a:ext cx="613038" cy="611505"/>
          </a:xfrm>
          <a:prstGeom prst="rect">
            <a:avLst/>
          </a:prstGeom>
          <a:scene3d>
            <a:camera prst="orthographicFront">
              <a:rot lat="0" lon="10799978" rev="0"/>
            </a:camera>
            <a:lightRig rig="threePt" dir="t"/>
          </a:scene3d>
        </p:spPr>
      </p:pic>
      <p:pic>
        <p:nvPicPr>
          <p:cNvPr id="114" name="Picture 113">
            <a:extLst>
              <a:ext uri="{FF2B5EF4-FFF2-40B4-BE49-F238E27FC236}">
                <a16:creationId xmlns:a16="http://schemas.microsoft.com/office/drawing/2014/main" xmlns="" id="{133776E7-40AC-AE66-42E7-056A1DDEA5D7}"/>
              </a:ext>
            </a:extLst>
          </p:cNvPr>
          <p:cNvPicPr>
            <a:picLocks noChangeAspect="1"/>
          </p:cNvPicPr>
          <p:nvPr/>
        </p:nvPicPr>
        <p:blipFill>
          <a:blip r:embed="rId4"/>
          <a:stretch>
            <a:fillRect/>
          </a:stretch>
        </p:blipFill>
        <p:spPr>
          <a:xfrm>
            <a:off x="9958807" y="5060317"/>
            <a:ext cx="489293" cy="489293"/>
          </a:xfrm>
          <a:prstGeom prst="rect">
            <a:avLst/>
          </a:prstGeom>
        </p:spPr>
      </p:pic>
      <p:pic>
        <p:nvPicPr>
          <p:cNvPr id="115" name="Picture 114">
            <a:extLst>
              <a:ext uri="{FF2B5EF4-FFF2-40B4-BE49-F238E27FC236}">
                <a16:creationId xmlns:a16="http://schemas.microsoft.com/office/drawing/2014/main" xmlns="" id="{6925D1E2-2F7F-0A8E-FAAF-D527186F5D8F}"/>
              </a:ext>
            </a:extLst>
          </p:cNvPr>
          <p:cNvPicPr>
            <a:picLocks noChangeAspect="1"/>
          </p:cNvPicPr>
          <p:nvPr/>
        </p:nvPicPr>
        <p:blipFill>
          <a:blip r:embed="rId3"/>
          <a:stretch>
            <a:fillRect/>
          </a:stretch>
        </p:blipFill>
        <p:spPr>
          <a:xfrm>
            <a:off x="3179488" y="802446"/>
            <a:ext cx="613038" cy="611505"/>
          </a:xfrm>
          <a:prstGeom prst="rect">
            <a:avLst/>
          </a:prstGeom>
          <a:scene3d>
            <a:camera prst="orthographicFront">
              <a:rot lat="6" lon="21599951" rev="21599925"/>
            </a:camera>
            <a:lightRig rig="threePt" dir="t"/>
          </a:scene3d>
        </p:spPr>
      </p:pic>
      <p:sp>
        <p:nvSpPr>
          <p:cNvPr id="116" name="TextBox 115">
            <a:extLst>
              <a:ext uri="{FF2B5EF4-FFF2-40B4-BE49-F238E27FC236}">
                <a16:creationId xmlns:a16="http://schemas.microsoft.com/office/drawing/2014/main" xmlns="" id="{42CF2A46-F947-16AF-E2AF-A8F97E17904E}"/>
              </a:ext>
            </a:extLst>
          </p:cNvPr>
          <p:cNvSpPr txBox="1"/>
          <p:nvPr/>
        </p:nvSpPr>
        <p:spPr>
          <a:xfrm>
            <a:off x="2083091" y="4165314"/>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SGSN</a:t>
            </a:r>
            <a:endParaRPr lang="en-US" sz="1800" b="1" kern="1200" dirty="0">
              <a:solidFill>
                <a:srgbClr val="212121"/>
              </a:solidFill>
              <a:latin typeface="Roboto Condensed"/>
              <a:ea typeface="+mn-ea"/>
              <a:cs typeface="+mn-cs"/>
            </a:endParaRPr>
          </a:p>
        </p:txBody>
      </p:sp>
      <p:sp>
        <p:nvSpPr>
          <p:cNvPr id="117" name="TextBox 116">
            <a:extLst>
              <a:ext uri="{FF2B5EF4-FFF2-40B4-BE49-F238E27FC236}">
                <a16:creationId xmlns:a16="http://schemas.microsoft.com/office/drawing/2014/main" xmlns="" id="{F47D2A69-F289-F791-3090-E4EC8375392A}"/>
              </a:ext>
            </a:extLst>
          </p:cNvPr>
          <p:cNvSpPr txBox="1"/>
          <p:nvPr/>
        </p:nvSpPr>
        <p:spPr>
          <a:xfrm>
            <a:off x="9317970" y="4080592"/>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GGSN</a:t>
            </a:r>
            <a:endParaRPr lang="en-US" sz="1800" b="1" kern="1200" dirty="0">
              <a:solidFill>
                <a:srgbClr val="212121"/>
              </a:solidFill>
              <a:latin typeface="Roboto Condensed"/>
              <a:ea typeface="+mn-ea"/>
              <a:cs typeface="+mn-cs"/>
            </a:endParaRPr>
          </a:p>
        </p:txBody>
      </p:sp>
      <p:sp>
        <p:nvSpPr>
          <p:cNvPr id="118" name="TextBox 117">
            <a:extLst>
              <a:ext uri="{FF2B5EF4-FFF2-40B4-BE49-F238E27FC236}">
                <a16:creationId xmlns:a16="http://schemas.microsoft.com/office/drawing/2014/main" xmlns="" id="{15553D7D-CCD3-8E85-C9AA-A80B4C044EB7}"/>
              </a:ext>
            </a:extLst>
          </p:cNvPr>
          <p:cNvSpPr txBox="1"/>
          <p:nvPr/>
        </p:nvSpPr>
        <p:spPr>
          <a:xfrm>
            <a:off x="4383057" y="4118162"/>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GGSN</a:t>
            </a:r>
            <a:endParaRPr lang="en-US" sz="1800" b="1" kern="1200" dirty="0">
              <a:solidFill>
                <a:srgbClr val="212121"/>
              </a:solidFill>
              <a:latin typeface="Roboto Condensed"/>
              <a:ea typeface="+mn-ea"/>
              <a:cs typeface="+mn-cs"/>
            </a:endParaRPr>
          </a:p>
        </p:txBody>
      </p:sp>
      <p:sp>
        <p:nvSpPr>
          <p:cNvPr id="119" name="TextBox 118">
            <a:extLst>
              <a:ext uri="{FF2B5EF4-FFF2-40B4-BE49-F238E27FC236}">
                <a16:creationId xmlns:a16="http://schemas.microsoft.com/office/drawing/2014/main" xmlns="" id="{F2F0213E-8A06-5CEB-E1C1-11AD61C762EF}"/>
              </a:ext>
            </a:extLst>
          </p:cNvPr>
          <p:cNvSpPr txBox="1"/>
          <p:nvPr/>
        </p:nvSpPr>
        <p:spPr>
          <a:xfrm>
            <a:off x="8886893" y="4654488"/>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LAN</a:t>
            </a:r>
            <a:endParaRPr lang="en-US" sz="1800" b="1" kern="1200" dirty="0">
              <a:solidFill>
                <a:srgbClr val="212121"/>
              </a:solidFill>
              <a:latin typeface="Roboto Condensed"/>
              <a:ea typeface="+mn-ea"/>
              <a:cs typeface="+mn-cs"/>
            </a:endParaRPr>
          </a:p>
        </p:txBody>
      </p:sp>
      <p:sp>
        <p:nvSpPr>
          <p:cNvPr id="120" name="TextBox 119">
            <a:extLst>
              <a:ext uri="{FF2B5EF4-FFF2-40B4-BE49-F238E27FC236}">
                <a16:creationId xmlns:a16="http://schemas.microsoft.com/office/drawing/2014/main" xmlns="" id="{5B4364DE-95B5-1930-6F36-0F024B024F90}"/>
              </a:ext>
            </a:extLst>
          </p:cNvPr>
          <p:cNvSpPr txBox="1"/>
          <p:nvPr/>
        </p:nvSpPr>
        <p:spPr>
          <a:xfrm>
            <a:off x="9483659" y="4713998"/>
            <a:ext cx="1209607"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Origin Server</a:t>
            </a:r>
            <a:endParaRPr lang="en-US" sz="1800" b="1" kern="1200" dirty="0">
              <a:solidFill>
                <a:srgbClr val="212121"/>
              </a:solidFill>
              <a:latin typeface="Roboto Condensed"/>
              <a:ea typeface="+mn-ea"/>
              <a:cs typeface="+mn-cs"/>
            </a:endParaRPr>
          </a:p>
        </p:txBody>
      </p:sp>
      <p:sp>
        <p:nvSpPr>
          <p:cNvPr id="121" name="TextBox 120">
            <a:extLst>
              <a:ext uri="{FF2B5EF4-FFF2-40B4-BE49-F238E27FC236}">
                <a16:creationId xmlns:a16="http://schemas.microsoft.com/office/drawing/2014/main" xmlns="" id="{ED9D0564-9089-F1B3-0676-E41AB82A552B}"/>
              </a:ext>
            </a:extLst>
          </p:cNvPr>
          <p:cNvSpPr txBox="1"/>
          <p:nvPr/>
        </p:nvSpPr>
        <p:spPr>
          <a:xfrm>
            <a:off x="4955634" y="3597597"/>
            <a:ext cx="846438" cy="523220"/>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Router Gateway</a:t>
            </a:r>
            <a:endParaRPr lang="en-US" sz="1800" b="1" kern="1200" dirty="0">
              <a:solidFill>
                <a:srgbClr val="212121"/>
              </a:solidFill>
              <a:latin typeface="Roboto Condensed"/>
              <a:ea typeface="+mn-ea"/>
              <a:cs typeface="+mn-cs"/>
            </a:endParaRPr>
          </a:p>
        </p:txBody>
      </p:sp>
      <p:sp>
        <p:nvSpPr>
          <p:cNvPr id="122" name="TextBox 121">
            <a:extLst>
              <a:ext uri="{FF2B5EF4-FFF2-40B4-BE49-F238E27FC236}">
                <a16:creationId xmlns:a16="http://schemas.microsoft.com/office/drawing/2014/main" xmlns="" id="{4B1A47CF-7A27-DB68-07CF-098B273108C4}"/>
              </a:ext>
            </a:extLst>
          </p:cNvPr>
          <p:cNvSpPr txBox="1"/>
          <p:nvPr/>
        </p:nvSpPr>
        <p:spPr>
          <a:xfrm>
            <a:off x="6376442" y="3639440"/>
            <a:ext cx="846438" cy="523220"/>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Router Gateway</a:t>
            </a:r>
            <a:endParaRPr lang="en-US" sz="1800" b="1" kern="1200" dirty="0">
              <a:solidFill>
                <a:srgbClr val="212121"/>
              </a:solidFill>
              <a:latin typeface="Roboto Condensed"/>
              <a:ea typeface="+mn-ea"/>
              <a:cs typeface="+mn-cs"/>
            </a:endParaRPr>
          </a:p>
        </p:txBody>
      </p:sp>
      <p:sp>
        <p:nvSpPr>
          <p:cNvPr id="123" name="Cube 122">
            <a:extLst>
              <a:ext uri="{FF2B5EF4-FFF2-40B4-BE49-F238E27FC236}">
                <a16:creationId xmlns:a16="http://schemas.microsoft.com/office/drawing/2014/main" xmlns="" id="{4F66A4B5-8BE8-6493-079B-A30F3B7F57C0}"/>
              </a:ext>
            </a:extLst>
          </p:cNvPr>
          <p:cNvSpPr/>
          <p:nvPr/>
        </p:nvSpPr>
        <p:spPr>
          <a:xfrm>
            <a:off x="8886893" y="3943237"/>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24" name="Straight Connector 123">
            <a:extLst>
              <a:ext uri="{FF2B5EF4-FFF2-40B4-BE49-F238E27FC236}">
                <a16:creationId xmlns:a16="http://schemas.microsoft.com/office/drawing/2014/main" xmlns="" id="{AD879999-1617-4EFB-1AA1-C9AD64EA9763}"/>
              </a:ext>
            </a:extLst>
          </p:cNvPr>
          <p:cNvCxnSpPr>
            <a:cxnSpLocks/>
            <a:stCxn id="83" idx="3"/>
            <a:endCxn id="93" idx="1"/>
          </p:cNvCxnSpPr>
          <p:nvPr/>
        </p:nvCxnSpPr>
        <p:spPr>
          <a:xfrm flipH="1">
            <a:off x="4707900" y="1479121"/>
            <a:ext cx="92948" cy="979583"/>
          </a:xfrm>
          <a:prstGeom prst="line">
            <a:avLst/>
          </a:prstGeom>
          <a:noFill/>
          <a:ln w="28575" cap="flat" cmpd="sng" algn="ctr">
            <a:solidFill>
              <a:srgbClr val="909090"/>
            </a:solidFill>
            <a:prstDash val="solid"/>
            <a:miter lim="800000"/>
          </a:ln>
          <a:effectLst/>
        </p:spPr>
      </p:cxnSp>
      <p:cxnSp>
        <p:nvCxnSpPr>
          <p:cNvPr id="125" name="Straight Connector 124">
            <a:extLst>
              <a:ext uri="{FF2B5EF4-FFF2-40B4-BE49-F238E27FC236}">
                <a16:creationId xmlns:a16="http://schemas.microsoft.com/office/drawing/2014/main" xmlns="" id="{82350183-EDC7-18C9-CD08-5A87AFAFE5AC}"/>
              </a:ext>
            </a:extLst>
          </p:cNvPr>
          <p:cNvCxnSpPr>
            <a:cxnSpLocks/>
            <a:stCxn id="93" idx="2"/>
          </p:cNvCxnSpPr>
          <p:nvPr/>
        </p:nvCxnSpPr>
        <p:spPr>
          <a:xfrm flipH="1">
            <a:off x="4122536" y="2695396"/>
            <a:ext cx="307559" cy="459080"/>
          </a:xfrm>
          <a:prstGeom prst="line">
            <a:avLst/>
          </a:prstGeom>
          <a:noFill/>
          <a:ln w="28575" cap="flat" cmpd="sng" algn="ctr">
            <a:solidFill>
              <a:srgbClr val="909090"/>
            </a:solidFill>
            <a:prstDash val="solid"/>
            <a:miter lim="800000"/>
          </a:ln>
          <a:effectLst/>
        </p:spPr>
      </p:cxnSp>
      <p:cxnSp>
        <p:nvCxnSpPr>
          <p:cNvPr id="126" name="Straight Connector 125">
            <a:extLst>
              <a:ext uri="{FF2B5EF4-FFF2-40B4-BE49-F238E27FC236}">
                <a16:creationId xmlns:a16="http://schemas.microsoft.com/office/drawing/2014/main" xmlns="" id="{5494D291-8615-AE46-B103-F12D49BF9B7F}"/>
              </a:ext>
            </a:extLst>
          </p:cNvPr>
          <p:cNvCxnSpPr>
            <a:cxnSpLocks/>
            <a:stCxn id="93" idx="3"/>
          </p:cNvCxnSpPr>
          <p:nvPr/>
        </p:nvCxnSpPr>
        <p:spPr>
          <a:xfrm flipH="1">
            <a:off x="4447536" y="2932089"/>
            <a:ext cx="260364" cy="296411"/>
          </a:xfrm>
          <a:prstGeom prst="line">
            <a:avLst/>
          </a:prstGeom>
          <a:noFill/>
          <a:ln w="28575" cap="flat" cmpd="sng" algn="ctr">
            <a:solidFill>
              <a:srgbClr val="909090"/>
            </a:solidFill>
            <a:prstDash val="solid"/>
            <a:miter lim="800000"/>
          </a:ln>
          <a:effectLst/>
        </p:spPr>
      </p:cxnSp>
      <p:cxnSp>
        <p:nvCxnSpPr>
          <p:cNvPr id="127" name="Straight Connector 126">
            <a:extLst>
              <a:ext uri="{FF2B5EF4-FFF2-40B4-BE49-F238E27FC236}">
                <a16:creationId xmlns:a16="http://schemas.microsoft.com/office/drawing/2014/main" xmlns="" id="{2AEF2863-E675-8F11-C23F-16F7B583812C}"/>
              </a:ext>
            </a:extLst>
          </p:cNvPr>
          <p:cNvCxnSpPr>
            <a:cxnSpLocks/>
            <a:endCxn id="96" idx="0"/>
          </p:cNvCxnSpPr>
          <p:nvPr/>
        </p:nvCxnSpPr>
        <p:spPr>
          <a:xfrm flipH="1">
            <a:off x="2993752" y="3828986"/>
            <a:ext cx="110333" cy="147715"/>
          </a:xfrm>
          <a:prstGeom prst="line">
            <a:avLst/>
          </a:prstGeom>
          <a:noFill/>
          <a:ln w="28575" cap="flat" cmpd="sng" algn="ctr">
            <a:solidFill>
              <a:srgbClr val="909090"/>
            </a:solidFill>
            <a:prstDash val="solid"/>
            <a:miter lim="800000"/>
          </a:ln>
          <a:effectLst/>
        </p:spPr>
      </p:cxnSp>
      <p:cxnSp>
        <p:nvCxnSpPr>
          <p:cNvPr id="128" name="Straight Connector 127">
            <a:extLst>
              <a:ext uri="{FF2B5EF4-FFF2-40B4-BE49-F238E27FC236}">
                <a16:creationId xmlns:a16="http://schemas.microsoft.com/office/drawing/2014/main" xmlns="" id="{F8413988-42F6-8581-5943-22F7E27CA4A6}"/>
              </a:ext>
            </a:extLst>
          </p:cNvPr>
          <p:cNvCxnSpPr>
            <a:cxnSpLocks/>
          </p:cNvCxnSpPr>
          <p:nvPr/>
        </p:nvCxnSpPr>
        <p:spPr>
          <a:xfrm flipH="1">
            <a:off x="4135454" y="3800838"/>
            <a:ext cx="5071" cy="188109"/>
          </a:xfrm>
          <a:prstGeom prst="line">
            <a:avLst/>
          </a:prstGeom>
          <a:noFill/>
          <a:ln w="28575" cap="flat" cmpd="sng" algn="ctr">
            <a:solidFill>
              <a:srgbClr val="909090"/>
            </a:solidFill>
            <a:prstDash val="solid"/>
            <a:miter lim="800000"/>
          </a:ln>
          <a:effectLst/>
        </p:spPr>
      </p:cxnSp>
      <p:cxnSp>
        <p:nvCxnSpPr>
          <p:cNvPr id="129" name="Straight Connector 128">
            <a:extLst>
              <a:ext uri="{FF2B5EF4-FFF2-40B4-BE49-F238E27FC236}">
                <a16:creationId xmlns:a16="http://schemas.microsoft.com/office/drawing/2014/main" xmlns="" id="{CA7CE0A1-337A-08AF-E989-D1B043EDC993}"/>
              </a:ext>
            </a:extLst>
          </p:cNvPr>
          <p:cNvCxnSpPr>
            <a:cxnSpLocks/>
            <a:stCxn id="97" idx="3"/>
            <a:endCxn id="101" idx="2"/>
          </p:cNvCxnSpPr>
          <p:nvPr/>
        </p:nvCxnSpPr>
        <p:spPr>
          <a:xfrm>
            <a:off x="4125052" y="4479915"/>
            <a:ext cx="1158514" cy="651143"/>
          </a:xfrm>
          <a:prstGeom prst="line">
            <a:avLst/>
          </a:prstGeom>
          <a:noFill/>
          <a:ln w="28575" cap="flat" cmpd="sng" algn="ctr">
            <a:solidFill>
              <a:srgbClr val="909090"/>
            </a:solidFill>
            <a:prstDash val="solid"/>
            <a:miter lim="800000"/>
          </a:ln>
          <a:effectLst/>
        </p:spPr>
      </p:cxnSp>
      <p:cxnSp>
        <p:nvCxnSpPr>
          <p:cNvPr id="130" name="Straight Connector 129">
            <a:extLst>
              <a:ext uri="{FF2B5EF4-FFF2-40B4-BE49-F238E27FC236}">
                <a16:creationId xmlns:a16="http://schemas.microsoft.com/office/drawing/2014/main" xmlns="" id="{A2889F3F-E76E-C77D-C31A-6BDB17127457}"/>
              </a:ext>
            </a:extLst>
          </p:cNvPr>
          <p:cNvCxnSpPr>
            <a:cxnSpLocks/>
            <a:stCxn id="123" idx="2"/>
            <a:endCxn id="101" idx="0"/>
          </p:cNvCxnSpPr>
          <p:nvPr/>
        </p:nvCxnSpPr>
        <p:spPr>
          <a:xfrm flipH="1">
            <a:off x="7287143" y="4256757"/>
            <a:ext cx="1599750" cy="874300"/>
          </a:xfrm>
          <a:prstGeom prst="line">
            <a:avLst/>
          </a:prstGeom>
          <a:noFill/>
          <a:ln w="28575" cap="flat" cmpd="sng" algn="ctr">
            <a:solidFill>
              <a:srgbClr val="909090"/>
            </a:solidFill>
            <a:prstDash val="solid"/>
            <a:miter lim="800000"/>
          </a:ln>
          <a:effectLst/>
        </p:spPr>
      </p:cxnSp>
      <p:cxnSp>
        <p:nvCxnSpPr>
          <p:cNvPr id="131" name="Straight Connector 130">
            <a:extLst>
              <a:ext uri="{FF2B5EF4-FFF2-40B4-BE49-F238E27FC236}">
                <a16:creationId xmlns:a16="http://schemas.microsoft.com/office/drawing/2014/main" xmlns="" id="{89AF4332-66FA-04C3-91BD-D4BF2E4339C4}"/>
              </a:ext>
            </a:extLst>
          </p:cNvPr>
          <p:cNvCxnSpPr>
            <a:cxnSpLocks/>
            <a:stCxn id="102" idx="2"/>
            <a:endCxn id="101" idx="0"/>
          </p:cNvCxnSpPr>
          <p:nvPr/>
        </p:nvCxnSpPr>
        <p:spPr>
          <a:xfrm flipH="1" flipV="1">
            <a:off x="7287143" y="5131058"/>
            <a:ext cx="500262" cy="173907"/>
          </a:xfrm>
          <a:prstGeom prst="line">
            <a:avLst/>
          </a:prstGeom>
          <a:noFill/>
          <a:ln w="28575" cap="flat" cmpd="sng" algn="ctr">
            <a:solidFill>
              <a:srgbClr val="909090"/>
            </a:solidFill>
            <a:prstDash val="solid"/>
            <a:miter lim="800000"/>
          </a:ln>
          <a:effectLst/>
        </p:spPr>
      </p:cxnSp>
      <p:cxnSp>
        <p:nvCxnSpPr>
          <p:cNvPr id="132" name="Straight Connector 131">
            <a:extLst>
              <a:ext uri="{FF2B5EF4-FFF2-40B4-BE49-F238E27FC236}">
                <a16:creationId xmlns:a16="http://schemas.microsoft.com/office/drawing/2014/main" xmlns="" id="{1A6B97E7-0FEB-2702-B68D-E2BC12261F13}"/>
              </a:ext>
            </a:extLst>
          </p:cNvPr>
          <p:cNvCxnSpPr>
            <a:cxnSpLocks/>
            <a:endCxn id="102" idx="4"/>
          </p:cNvCxnSpPr>
          <p:nvPr/>
        </p:nvCxnSpPr>
        <p:spPr>
          <a:xfrm flipH="1" flipV="1">
            <a:off x="8625605" y="5304965"/>
            <a:ext cx="1462856" cy="10923"/>
          </a:xfrm>
          <a:prstGeom prst="line">
            <a:avLst/>
          </a:prstGeom>
          <a:noFill/>
          <a:ln w="28575" cap="flat" cmpd="sng" algn="ctr">
            <a:solidFill>
              <a:srgbClr val="909090"/>
            </a:solidFill>
            <a:prstDash val="solid"/>
            <a:miter lim="800000"/>
          </a:ln>
          <a:effectLst/>
        </p:spPr>
      </p:cxnSp>
      <p:cxnSp>
        <p:nvCxnSpPr>
          <p:cNvPr id="133" name="Straight Connector 132">
            <a:extLst>
              <a:ext uri="{FF2B5EF4-FFF2-40B4-BE49-F238E27FC236}">
                <a16:creationId xmlns:a16="http://schemas.microsoft.com/office/drawing/2014/main" xmlns="" id="{5E875B8E-E92A-6A68-FF03-0BCAD1A0BA30}"/>
              </a:ext>
            </a:extLst>
          </p:cNvPr>
          <p:cNvCxnSpPr>
            <a:cxnSpLocks/>
          </p:cNvCxnSpPr>
          <p:nvPr/>
        </p:nvCxnSpPr>
        <p:spPr>
          <a:xfrm>
            <a:off x="9220200" y="4901594"/>
            <a:ext cx="0" cy="632833"/>
          </a:xfrm>
          <a:prstGeom prst="line">
            <a:avLst/>
          </a:prstGeom>
          <a:noFill/>
          <a:ln w="28575" cap="flat" cmpd="sng" algn="ctr">
            <a:solidFill>
              <a:srgbClr val="909090"/>
            </a:solidFill>
            <a:prstDash val="solid"/>
            <a:miter lim="800000"/>
          </a:ln>
          <a:effectLst/>
        </p:spPr>
      </p:cxnSp>
      <p:cxnSp>
        <p:nvCxnSpPr>
          <p:cNvPr id="134" name="Straight Connector 133">
            <a:extLst>
              <a:ext uri="{FF2B5EF4-FFF2-40B4-BE49-F238E27FC236}">
                <a16:creationId xmlns:a16="http://schemas.microsoft.com/office/drawing/2014/main" xmlns="" id="{7EAF8CCB-8E5C-F43C-F215-A6738A55E4B7}"/>
              </a:ext>
            </a:extLst>
          </p:cNvPr>
          <p:cNvCxnSpPr>
            <a:cxnSpLocks/>
            <a:stCxn id="94" idx="2"/>
          </p:cNvCxnSpPr>
          <p:nvPr/>
        </p:nvCxnSpPr>
        <p:spPr>
          <a:xfrm flipH="1" flipV="1">
            <a:off x="4599936" y="3344412"/>
            <a:ext cx="543564" cy="112564"/>
          </a:xfrm>
          <a:prstGeom prst="line">
            <a:avLst/>
          </a:prstGeom>
          <a:noFill/>
          <a:ln w="28575" cap="flat" cmpd="sng" algn="ctr">
            <a:solidFill>
              <a:srgbClr val="909090"/>
            </a:solidFill>
            <a:prstDash val="solid"/>
            <a:miter lim="800000"/>
          </a:ln>
          <a:effectLst/>
        </p:spPr>
      </p:cxnSp>
      <p:cxnSp>
        <p:nvCxnSpPr>
          <p:cNvPr id="135" name="Straight Connector 134">
            <a:extLst>
              <a:ext uri="{FF2B5EF4-FFF2-40B4-BE49-F238E27FC236}">
                <a16:creationId xmlns:a16="http://schemas.microsoft.com/office/drawing/2014/main" xmlns="" id="{2F20DD0D-BD23-C6A5-E9C6-EC9D34630F75}"/>
              </a:ext>
            </a:extLst>
          </p:cNvPr>
          <p:cNvCxnSpPr>
            <a:cxnSpLocks/>
            <a:endCxn id="94" idx="0"/>
          </p:cNvCxnSpPr>
          <p:nvPr/>
        </p:nvCxnSpPr>
        <p:spPr>
          <a:xfrm flipH="1">
            <a:off x="5453063" y="2766140"/>
            <a:ext cx="273124" cy="377317"/>
          </a:xfrm>
          <a:prstGeom prst="line">
            <a:avLst/>
          </a:prstGeom>
          <a:noFill/>
          <a:ln w="28575" cap="flat" cmpd="sng" algn="ctr">
            <a:solidFill>
              <a:srgbClr val="909090"/>
            </a:solidFill>
            <a:prstDash val="solid"/>
            <a:miter lim="800000"/>
          </a:ln>
          <a:effectLst/>
        </p:spPr>
      </p:cxnSp>
      <p:cxnSp>
        <p:nvCxnSpPr>
          <p:cNvPr id="136" name="Straight Connector 135">
            <a:extLst>
              <a:ext uri="{FF2B5EF4-FFF2-40B4-BE49-F238E27FC236}">
                <a16:creationId xmlns:a16="http://schemas.microsoft.com/office/drawing/2014/main" xmlns="" id="{950C23F1-3D8F-EEF9-93C5-12CEF1BC3993}"/>
              </a:ext>
            </a:extLst>
          </p:cNvPr>
          <p:cNvCxnSpPr>
            <a:cxnSpLocks/>
            <a:endCxn id="95" idx="0"/>
          </p:cNvCxnSpPr>
          <p:nvPr/>
        </p:nvCxnSpPr>
        <p:spPr>
          <a:xfrm>
            <a:off x="6630312" y="2786024"/>
            <a:ext cx="231263" cy="368452"/>
          </a:xfrm>
          <a:prstGeom prst="line">
            <a:avLst/>
          </a:prstGeom>
          <a:noFill/>
          <a:ln w="28575" cap="flat" cmpd="sng" algn="ctr">
            <a:solidFill>
              <a:srgbClr val="909090"/>
            </a:solidFill>
            <a:prstDash val="solid"/>
            <a:miter lim="800000"/>
          </a:ln>
          <a:effectLst/>
        </p:spPr>
      </p:cxnSp>
      <p:cxnSp>
        <p:nvCxnSpPr>
          <p:cNvPr id="137" name="Straight Connector 136">
            <a:extLst>
              <a:ext uri="{FF2B5EF4-FFF2-40B4-BE49-F238E27FC236}">
                <a16:creationId xmlns:a16="http://schemas.microsoft.com/office/drawing/2014/main" xmlns="" id="{8957BBDE-2013-655A-FF8C-13B7B9862520}"/>
              </a:ext>
            </a:extLst>
          </p:cNvPr>
          <p:cNvCxnSpPr>
            <a:cxnSpLocks/>
            <a:stCxn id="100" idx="2"/>
            <a:endCxn id="95" idx="5"/>
          </p:cNvCxnSpPr>
          <p:nvPr/>
        </p:nvCxnSpPr>
        <p:spPr>
          <a:xfrm flipH="1" flipV="1">
            <a:off x="7047312" y="3344172"/>
            <a:ext cx="590033" cy="165371"/>
          </a:xfrm>
          <a:prstGeom prst="line">
            <a:avLst/>
          </a:prstGeom>
          <a:noFill/>
          <a:ln w="28575" cap="flat" cmpd="sng" algn="ctr">
            <a:solidFill>
              <a:srgbClr val="909090"/>
            </a:solidFill>
            <a:prstDash val="solid"/>
            <a:miter lim="800000"/>
          </a:ln>
          <a:effectLst/>
        </p:spPr>
      </p:cxnSp>
      <p:cxnSp>
        <p:nvCxnSpPr>
          <p:cNvPr id="138" name="Straight Connector 137">
            <a:extLst>
              <a:ext uri="{FF2B5EF4-FFF2-40B4-BE49-F238E27FC236}">
                <a16:creationId xmlns:a16="http://schemas.microsoft.com/office/drawing/2014/main" xmlns="" id="{95D65BB6-3F2A-2769-63E1-D2467D425292}"/>
              </a:ext>
            </a:extLst>
          </p:cNvPr>
          <p:cNvCxnSpPr>
            <a:cxnSpLocks/>
            <a:stCxn id="123" idx="0"/>
          </p:cNvCxnSpPr>
          <p:nvPr/>
        </p:nvCxnSpPr>
        <p:spPr>
          <a:xfrm flipH="1" flipV="1">
            <a:off x="8958604" y="3788193"/>
            <a:ext cx="237852" cy="155044"/>
          </a:xfrm>
          <a:prstGeom prst="line">
            <a:avLst/>
          </a:prstGeom>
          <a:noFill/>
          <a:ln w="28575" cap="flat" cmpd="sng" algn="ctr">
            <a:solidFill>
              <a:srgbClr val="909090"/>
            </a:solidFill>
            <a:prstDash val="solid"/>
            <a:miter lim="800000"/>
          </a:ln>
          <a:effectLst/>
        </p:spPr>
      </p:cxnSp>
      <p:cxnSp>
        <p:nvCxnSpPr>
          <p:cNvPr id="139" name="Straight Connector 138">
            <a:extLst>
              <a:ext uri="{FF2B5EF4-FFF2-40B4-BE49-F238E27FC236}">
                <a16:creationId xmlns:a16="http://schemas.microsoft.com/office/drawing/2014/main" xmlns="" id="{6942208D-7072-08F4-11C2-E5872059EC9A}"/>
              </a:ext>
            </a:extLst>
          </p:cNvPr>
          <p:cNvCxnSpPr>
            <a:cxnSpLocks/>
            <a:stCxn id="100" idx="3"/>
            <a:endCxn id="112" idx="3"/>
          </p:cNvCxnSpPr>
          <p:nvPr/>
        </p:nvCxnSpPr>
        <p:spPr>
          <a:xfrm flipH="1" flipV="1">
            <a:off x="8594101" y="2932089"/>
            <a:ext cx="42751" cy="230714"/>
          </a:xfrm>
          <a:prstGeom prst="line">
            <a:avLst/>
          </a:prstGeom>
          <a:noFill/>
          <a:ln w="28575" cap="flat" cmpd="sng" algn="ctr">
            <a:solidFill>
              <a:srgbClr val="909090"/>
            </a:solidFill>
            <a:prstDash val="solid"/>
            <a:miter lim="800000"/>
          </a:ln>
          <a:effectLst/>
        </p:spPr>
      </p:cxnSp>
      <p:cxnSp>
        <p:nvCxnSpPr>
          <p:cNvPr id="140" name="Straight Connector 139">
            <a:extLst>
              <a:ext uri="{FF2B5EF4-FFF2-40B4-BE49-F238E27FC236}">
                <a16:creationId xmlns:a16="http://schemas.microsoft.com/office/drawing/2014/main" xmlns="" id="{1042EDF2-CC99-B73D-F3A5-C4AA9D3C5322}"/>
              </a:ext>
            </a:extLst>
          </p:cNvPr>
          <p:cNvCxnSpPr>
            <a:cxnSpLocks/>
            <a:stCxn id="104" idx="3"/>
            <a:endCxn id="112" idx="2"/>
          </p:cNvCxnSpPr>
          <p:nvPr/>
        </p:nvCxnSpPr>
        <p:spPr>
          <a:xfrm>
            <a:off x="7047490" y="1549123"/>
            <a:ext cx="1268805" cy="1146274"/>
          </a:xfrm>
          <a:prstGeom prst="line">
            <a:avLst/>
          </a:prstGeom>
          <a:noFill/>
          <a:ln w="28575" cap="flat" cmpd="sng" algn="ctr">
            <a:solidFill>
              <a:srgbClr val="909090"/>
            </a:solidFill>
            <a:prstDash val="solid"/>
            <a:miter lim="800000"/>
          </a:ln>
          <a:effectLst/>
        </p:spPr>
      </p:cxnSp>
      <p:pic>
        <p:nvPicPr>
          <p:cNvPr id="141" name="Picture 140">
            <a:extLst>
              <a:ext uri="{FF2B5EF4-FFF2-40B4-BE49-F238E27FC236}">
                <a16:creationId xmlns:a16="http://schemas.microsoft.com/office/drawing/2014/main" xmlns="" id="{00F9AC1A-AE86-006E-CA8A-342B8AD79A56}"/>
              </a:ext>
            </a:extLst>
          </p:cNvPr>
          <p:cNvPicPr>
            <a:picLocks noChangeAspect="1"/>
          </p:cNvPicPr>
          <p:nvPr/>
        </p:nvPicPr>
        <p:blipFill>
          <a:blip r:embed="rId5"/>
          <a:stretch>
            <a:fillRect/>
          </a:stretch>
        </p:blipFill>
        <p:spPr>
          <a:xfrm>
            <a:off x="3311489" y="876962"/>
            <a:ext cx="291890" cy="291890"/>
          </a:xfrm>
          <a:prstGeom prst="rect">
            <a:avLst/>
          </a:prstGeom>
        </p:spPr>
      </p:pic>
      <p:sp>
        <p:nvSpPr>
          <p:cNvPr id="142" name="Freeform 111">
            <a:extLst>
              <a:ext uri="{FF2B5EF4-FFF2-40B4-BE49-F238E27FC236}">
                <a16:creationId xmlns:a16="http://schemas.microsoft.com/office/drawing/2014/main" xmlns="" id="{B566434D-F109-3315-1B3C-4A72CBD549E4}"/>
              </a:ext>
            </a:extLst>
          </p:cNvPr>
          <p:cNvSpPr/>
          <p:nvPr/>
        </p:nvSpPr>
        <p:spPr>
          <a:xfrm>
            <a:off x="3564836" y="1192696"/>
            <a:ext cx="6480313" cy="4320208"/>
          </a:xfrm>
          <a:custGeom>
            <a:avLst/>
            <a:gdLst>
              <a:gd name="connsiteX0" fmla="*/ 0 w 6480313"/>
              <a:gd name="connsiteY0" fmla="*/ 291547 h 4320208"/>
              <a:gd name="connsiteX1" fmla="*/ 39756 w 6480313"/>
              <a:gd name="connsiteY1" fmla="*/ 304800 h 4320208"/>
              <a:gd name="connsiteX2" fmla="*/ 490330 w 6480313"/>
              <a:gd name="connsiteY2" fmla="*/ 304800 h 4320208"/>
              <a:gd name="connsiteX3" fmla="*/ 569843 w 6480313"/>
              <a:gd name="connsiteY3" fmla="*/ 265043 h 4320208"/>
              <a:gd name="connsiteX4" fmla="*/ 622852 w 6480313"/>
              <a:gd name="connsiteY4" fmla="*/ 212034 h 4320208"/>
              <a:gd name="connsiteX5" fmla="*/ 702365 w 6480313"/>
              <a:gd name="connsiteY5" fmla="*/ 159026 h 4320208"/>
              <a:gd name="connsiteX6" fmla="*/ 742122 w 6480313"/>
              <a:gd name="connsiteY6" fmla="*/ 132521 h 4320208"/>
              <a:gd name="connsiteX7" fmla="*/ 821635 w 6480313"/>
              <a:gd name="connsiteY7" fmla="*/ 92765 h 4320208"/>
              <a:gd name="connsiteX8" fmla="*/ 901148 w 6480313"/>
              <a:gd name="connsiteY8" fmla="*/ 66261 h 4320208"/>
              <a:gd name="connsiteX9" fmla="*/ 940904 w 6480313"/>
              <a:gd name="connsiteY9" fmla="*/ 53008 h 4320208"/>
              <a:gd name="connsiteX10" fmla="*/ 980661 w 6480313"/>
              <a:gd name="connsiteY10" fmla="*/ 39756 h 4320208"/>
              <a:gd name="connsiteX11" fmla="*/ 1020417 w 6480313"/>
              <a:gd name="connsiteY11" fmla="*/ 26504 h 4320208"/>
              <a:gd name="connsiteX12" fmla="*/ 1179443 w 6480313"/>
              <a:gd name="connsiteY12" fmla="*/ 0 h 4320208"/>
              <a:gd name="connsiteX13" fmla="*/ 1391478 w 6480313"/>
              <a:gd name="connsiteY13" fmla="*/ 13252 h 4320208"/>
              <a:gd name="connsiteX14" fmla="*/ 1417982 w 6480313"/>
              <a:gd name="connsiteY14" fmla="*/ 53008 h 4320208"/>
              <a:gd name="connsiteX15" fmla="*/ 1444487 w 6480313"/>
              <a:gd name="connsiteY15" fmla="*/ 132521 h 4320208"/>
              <a:gd name="connsiteX16" fmla="*/ 1431235 w 6480313"/>
              <a:gd name="connsiteY16" fmla="*/ 424069 h 4320208"/>
              <a:gd name="connsiteX17" fmla="*/ 1417982 w 6480313"/>
              <a:gd name="connsiteY17" fmla="*/ 477078 h 4320208"/>
              <a:gd name="connsiteX18" fmla="*/ 1391478 w 6480313"/>
              <a:gd name="connsiteY18" fmla="*/ 622852 h 4320208"/>
              <a:gd name="connsiteX19" fmla="*/ 1378226 w 6480313"/>
              <a:gd name="connsiteY19" fmla="*/ 689113 h 4320208"/>
              <a:gd name="connsiteX20" fmla="*/ 1338469 w 6480313"/>
              <a:gd name="connsiteY20" fmla="*/ 808382 h 4320208"/>
              <a:gd name="connsiteX21" fmla="*/ 1325217 w 6480313"/>
              <a:gd name="connsiteY21" fmla="*/ 848139 h 4320208"/>
              <a:gd name="connsiteX22" fmla="*/ 1311965 w 6480313"/>
              <a:gd name="connsiteY22" fmla="*/ 887895 h 4320208"/>
              <a:gd name="connsiteX23" fmla="*/ 1285461 w 6480313"/>
              <a:gd name="connsiteY23" fmla="*/ 1073426 h 4320208"/>
              <a:gd name="connsiteX24" fmla="*/ 1258956 w 6480313"/>
              <a:gd name="connsiteY24" fmla="*/ 1285461 h 4320208"/>
              <a:gd name="connsiteX25" fmla="*/ 1232452 w 6480313"/>
              <a:gd name="connsiteY25" fmla="*/ 1417982 h 4320208"/>
              <a:gd name="connsiteX26" fmla="*/ 1205948 w 6480313"/>
              <a:gd name="connsiteY26" fmla="*/ 1444487 h 4320208"/>
              <a:gd name="connsiteX27" fmla="*/ 1152939 w 6480313"/>
              <a:gd name="connsiteY27" fmla="*/ 1524000 h 4320208"/>
              <a:gd name="connsiteX28" fmla="*/ 1099930 w 6480313"/>
              <a:gd name="connsiteY28" fmla="*/ 1590261 h 4320208"/>
              <a:gd name="connsiteX29" fmla="*/ 1060174 w 6480313"/>
              <a:gd name="connsiteY29" fmla="*/ 1669774 h 4320208"/>
              <a:gd name="connsiteX30" fmla="*/ 993913 w 6480313"/>
              <a:gd name="connsiteY30" fmla="*/ 1736034 h 4320208"/>
              <a:gd name="connsiteX31" fmla="*/ 940904 w 6480313"/>
              <a:gd name="connsiteY31" fmla="*/ 1815547 h 4320208"/>
              <a:gd name="connsiteX32" fmla="*/ 914400 w 6480313"/>
              <a:gd name="connsiteY32" fmla="*/ 1842052 h 4320208"/>
              <a:gd name="connsiteX33" fmla="*/ 887895 w 6480313"/>
              <a:gd name="connsiteY33" fmla="*/ 1881808 h 4320208"/>
              <a:gd name="connsiteX34" fmla="*/ 821635 w 6480313"/>
              <a:gd name="connsiteY34" fmla="*/ 1948069 h 4320208"/>
              <a:gd name="connsiteX35" fmla="*/ 795130 w 6480313"/>
              <a:gd name="connsiteY35" fmla="*/ 1974574 h 4320208"/>
              <a:gd name="connsiteX36" fmla="*/ 715617 w 6480313"/>
              <a:gd name="connsiteY36" fmla="*/ 2080591 h 4320208"/>
              <a:gd name="connsiteX37" fmla="*/ 675861 w 6480313"/>
              <a:gd name="connsiteY37" fmla="*/ 2146852 h 4320208"/>
              <a:gd name="connsiteX38" fmla="*/ 662608 w 6480313"/>
              <a:gd name="connsiteY38" fmla="*/ 2186608 h 4320208"/>
              <a:gd name="connsiteX39" fmla="*/ 636104 w 6480313"/>
              <a:gd name="connsiteY39" fmla="*/ 2213113 h 4320208"/>
              <a:gd name="connsiteX40" fmla="*/ 609600 w 6480313"/>
              <a:gd name="connsiteY40" fmla="*/ 2252869 h 4320208"/>
              <a:gd name="connsiteX41" fmla="*/ 583095 w 6480313"/>
              <a:gd name="connsiteY41" fmla="*/ 2279374 h 4320208"/>
              <a:gd name="connsiteX42" fmla="*/ 516835 w 6480313"/>
              <a:gd name="connsiteY42" fmla="*/ 2398643 h 4320208"/>
              <a:gd name="connsiteX43" fmla="*/ 503582 w 6480313"/>
              <a:gd name="connsiteY43" fmla="*/ 2491408 h 4320208"/>
              <a:gd name="connsiteX44" fmla="*/ 490330 w 6480313"/>
              <a:gd name="connsiteY44" fmla="*/ 2531165 h 4320208"/>
              <a:gd name="connsiteX45" fmla="*/ 503582 w 6480313"/>
              <a:gd name="connsiteY45" fmla="*/ 2941982 h 4320208"/>
              <a:gd name="connsiteX46" fmla="*/ 543339 w 6480313"/>
              <a:gd name="connsiteY46" fmla="*/ 3021495 h 4320208"/>
              <a:gd name="connsiteX47" fmla="*/ 596348 w 6480313"/>
              <a:gd name="connsiteY47" fmla="*/ 3074504 h 4320208"/>
              <a:gd name="connsiteX48" fmla="*/ 543339 w 6480313"/>
              <a:gd name="connsiteY48" fmla="*/ 3034747 h 4320208"/>
              <a:gd name="connsiteX49" fmla="*/ 596348 w 6480313"/>
              <a:gd name="connsiteY49" fmla="*/ 3048000 h 4320208"/>
              <a:gd name="connsiteX50" fmla="*/ 675861 w 6480313"/>
              <a:gd name="connsiteY50" fmla="*/ 3074504 h 4320208"/>
              <a:gd name="connsiteX51" fmla="*/ 755374 w 6480313"/>
              <a:gd name="connsiteY51" fmla="*/ 3127513 h 4320208"/>
              <a:gd name="connsiteX52" fmla="*/ 795130 w 6480313"/>
              <a:gd name="connsiteY52" fmla="*/ 3154017 h 4320208"/>
              <a:gd name="connsiteX53" fmla="*/ 848139 w 6480313"/>
              <a:gd name="connsiteY53" fmla="*/ 3180521 h 4320208"/>
              <a:gd name="connsiteX54" fmla="*/ 927652 w 6480313"/>
              <a:gd name="connsiteY54" fmla="*/ 3233530 h 4320208"/>
              <a:gd name="connsiteX55" fmla="*/ 993913 w 6480313"/>
              <a:gd name="connsiteY55" fmla="*/ 3286539 h 4320208"/>
              <a:gd name="connsiteX56" fmla="*/ 1033669 w 6480313"/>
              <a:gd name="connsiteY56" fmla="*/ 3313043 h 4320208"/>
              <a:gd name="connsiteX57" fmla="*/ 1166191 w 6480313"/>
              <a:gd name="connsiteY57" fmla="*/ 3419061 h 4320208"/>
              <a:gd name="connsiteX58" fmla="*/ 1245704 w 6480313"/>
              <a:gd name="connsiteY58" fmla="*/ 3445565 h 4320208"/>
              <a:gd name="connsiteX59" fmla="*/ 1285461 w 6480313"/>
              <a:gd name="connsiteY59" fmla="*/ 3472069 h 4320208"/>
              <a:gd name="connsiteX60" fmla="*/ 1311965 w 6480313"/>
              <a:gd name="connsiteY60" fmla="*/ 3498574 h 4320208"/>
              <a:gd name="connsiteX61" fmla="*/ 1391478 w 6480313"/>
              <a:gd name="connsiteY61" fmla="*/ 3525078 h 4320208"/>
              <a:gd name="connsiteX62" fmla="*/ 1431235 w 6480313"/>
              <a:gd name="connsiteY62" fmla="*/ 3551582 h 4320208"/>
              <a:gd name="connsiteX63" fmla="*/ 1457739 w 6480313"/>
              <a:gd name="connsiteY63" fmla="*/ 3578087 h 4320208"/>
              <a:gd name="connsiteX64" fmla="*/ 1497495 w 6480313"/>
              <a:gd name="connsiteY64" fmla="*/ 3591339 h 4320208"/>
              <a:gd name="connsiteX65" fmla="*/ 1524000 w 6480313"/>
              <a:gd name="connsiteY65" fmla="*/ 3617843 h 4320208"/>
              <a:gd name="connsiteX66" fmla="*/ 1603513 w 6480313"/>
              <a:gd name="connsiteY66" fmla="*/ 3644347 h 4320208"/>
              <a:gd name="connsiteX67" fmla="*/ 1630017 w 6480313"/>
              <a:gd name="connsiteY67" fmla="*/ 3670852 h 4320208"/>
              <a:gd name="connsiteX68" fmla="*/ 1669774 w 6480313"/>
              <a:gd name="connsiteY68" fmla="*/ 3684104 h 4320208"/>
              <a:gd name="connsiteX69" fmla="*/ 1696278 w 6480313"/>
              <a:gd name="connsiteY69" fmla="*/ 3723861 h 4320208"/>
              <a:gd name="connsiteX70" fmla="*/ 1815548 w 6480313"/>
              <a:gd name="connsiteY70" fmla="*/ 3790121 h 4320208"/>
              <a:gd name="connsiteX71" fmla="*/ 1881808 w 6480313"/>
              <a:gd name="connsiteY71" fmla="*/ 3829878 h 4320208"/>
              <a:gd name="connsiteX72" fmla="*/ 1948069 w 6480313"/>
              <a:gd name="connsiteY72" fmla="*/ 3869634 h 4320208"/>
              <a:gd name="connsiteX73" fmla="*/ 1974574 w 6480313"/>
              <a:gd name="connsiteY73" fmla="*/ 3896139 h 4320208"/>
              <a:gd name="connsiteX74" fmla="*/ 2054087 w 6480313"/>
              <a:gd name="connsiteY74" fmla="*/ 3922643 h 4320208"/>
              <a:gd name="connsiteX75" fmla="*/ 2093843 w 6480313"/>
              <a:gd name="connsiteY75" fmla="*/ 3949147 h 4320208"/>
              <a:gd name="connsiteX76" fmla="*/ 2173356 w 6480313"/>
              <a:gd name="connsiteY76" fmla="*/ 3975652 h 4320208"/>
              <a:gd name="connsiteX77" fmla="*/ 2213113 w 6480313"/>
              <a:gd name="connsiteY77" fmla="*/ 3988904 h 4320208"/>
              <a:gd name="connsiteX78" fmla="*/ 2252869 w 6480313"/>
              <a:gd name="connsiteY78" fmla="*/ 4002156 h 4320208"/>
              <a:gd name="connsiteX79" fmla="*/ 2305878 w 6480313"/>
              <a:gd name="connsiteY79" fmla="*/ 4015408 h 4320208"/>
              <a:gd name="connsiteX80" fmla="*/ 2345635 w 6480313"/>
              <a:gd name="connsiteY80" fmla="*/ 4028661 h 4320208"/>
              <a:gd name="connsiteX81" fmla="*/ 2610678 w 6480313"/>
              <a:gd name="connsiteY81" fmla="*/ 4055165 h 4320208"/>
              <a:gd name="connsiteX82" fmla="*/ 3140765 w 6480313"/>
              <a:gd name="connsiteY82" fmla="*/ 4041913 h 4320208"/>
              <a:gd name="connsiteX83" fmla="*/ 3207026 w 6480313"/>
              <a:gd name="connsiteY83" fmla="*/ 4028661 h 4320208"/>
              <a:gd name="connsiteX84" fmla="*/ 3498574 w 6480313"/>
              <a:gd name="connsiteY84" fmla="*/ 4041913 h 4320208"/>
              <a:gd name="connsiteX85" fmla="*/ 3604591 w 6480313"/>
              <a:gd name="connsiteY85" fmla="*/ 4068417 h 4320208"/>
              <a:gd name="connsiteX86" fmla="*/ 3723861 w 6480313"/>
              <a:gd name="connsiteY86" fmla="*/ 4094921 h 4320208"/>
              <a:gd name="connsiteX87" fmla="*/ 3763617 w 6480313"/>
              <a:gd name="connsiteY87" fmla="*/ 4108174 h 4320208"/>
              <a:gd name="connsiteX88" fmla="*/ 3896139 w 6480313"/>
              <a:gd name="connsiteY88" fmla="*/ 4134678 h 4320208"/>
              <a:gd name="connsiteX89" fmla="*/ 4134678 w 6480313"/>
              <a:gd name="connsiteY89" fmla="*/ 4161182 h 4320208"/>
              <a:gd name="connsiteX90" fmla="*/ 4505739 w 6480313"/>
              <a:gd name="connsiteY90" fmla="*/ 4174434 h 4320208"/>
              <a:gd name="connsiteX91" fmla="*/ 4678017 w 6480313"/>
              <a:gd name="connsiteY91" fmla="*/ 4214191 h 4320208"/>
              <a:gd name="connsiteX92" fmla="*/ 5009322 w 6480313"/>
              <a:gd name="connsiteY92" fmla="*/ 4253947 h 4320208"/>
              <a:gd name="connsiteX93" fmla="*/ 5247861 w 6480313"/>
              <a:gd name="connsiteY93" fmla="*/ 4267200 h 4320208"/>
              <a:gd name="connsiteX94" fmla="*/ 5579165 w 6480313"/>
              <a:gd name="connsiteY94" fmla="*/ 4293704 h 4320208"/>
              <a:gd name="connsiteX95" fmla="*/ 5632174 w 6480313"/>
              <a:gd name="connsiteY95" fmla="*/ 4306956 h 4320208"/>
              <a:gd name="connsiteX96" fmla="*/ 5777948 w 6480313"/>
              <a:gd name="connsiteY96" fmla="*/ 4320208 h 4320208"/>
              <a:gd name="connsiteX97" fmla="*/ 6480313 w 6480313"/>
              <a:gd name="connsiteY97" fmla="*/ 4306956 h 432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480313" h="4320208">
                <a:moveTo>
                  <a:pt x="0" y="291547"/>
                </a:moveTo>
                <a:cubicBezTo>
                  <a:pt x="13252" y="295965"/>
                  <a:pt x="25883" y="303168"/>
                  <a:pt x="39756" y="304800"/>
                </a:cubicBezTo>
                <a:cubicBezTo>
                  <a:pt x="238041" y="328128"/>
                  <a:pt x="271051" y="315764"/>
                  <a:pt x="490330" y="304800"/>
                </a:cubicBezTo>
                <a:cubicBezTo>
                  <a:pt x="528809" y="291973"/>
                  <a:pt x="537148" y="293067"/>
                  <a:pt x="569843" y="265043"/>
                </a:cubicBezTo>
                <a:cubicBezTo>
                  <a:pt x="588816" y="248781"/>
                  <a:pt x="602060" y="225895"/>
                  <a:pt x="622852" y="212034"/>
                </a:cubicBezTo>
                <a:lnTo>
                  <a:pt x="702365" y="159026"/>
                </a:lnTo>
                <a:cubicBezTo>
                  <a:pt x="715617" y="150191"/>
                  <a:pt x="727012" y="137558"/>
                  <a:pt x="742122" y="132521"/>
                </a:cubicBezTo>
                <a:cubicBezTo>
                  <a:pt x="887115" y="84190"/>
                  <a:pt x="667493" y="161271"/>
                  <a:pt x="821635" y="92765"/>
                </a:cubicBezTo>
                <a:cubicBezTo>
                  <a:pt x="847165" y="81418"/>
                  <a:pt x="874644" y="75096"/>
                  <a:pt x="901148" y="66261"/>
                </a:cubicBezTo>
                <a:lnTo>
                  <a:pt x="940904" y="53008"/>
                </a:lnTo>
                <a:lnTo>
                  <a:pt x="980661" y="39756"/>
                </a:lnTo>
                <a:cubicBezTo>
                  <a:pt x="993913" y="35339"/>
                  <a:pt x="1006589" y="28479"/>
                  <a:pt x="1020417" y="26504"/>
                </a:cubicBezTo>
                <a:cubicBezTo>
                  <a:pt x="1135480" y="10067"/>
                  <a:pt x="1082553" y="19378"/>
                  <a:pt x="1179443" y="0"/>
                </a:cubicBezTo>
                <a:cubicBezTo>
                  <a:pt x="1250121" y="4417"/>
                  <a:pt x="1322348" y="-2110"/>
                  <a:pt x="1391478" y="13252"/>
                </a:cubicBezTo>
                <a:cubicBezTo>
                  <a:pt x="1407026" y="16707"/>
                  <a:pt x="1411513" y="38454"/>
                  <a:pt x="1417982" y="53008"/>
                </a:cubicBezTo>
                <a:cubicBezTo>
                  <a:pt x="1429329" y="78538"/>
                  <a:pt x="1444487" y="132521"/>
                  <a:pt x="1444487" y="132521"/>
                </a:cubicBezTo>
                <a:cubicBezTo>
                  <a:pt x="1440070" y="229704"/>
                  <a:pt x="1438696" y="327073"/>
                  <a:pt x="1431235" y="424069"/>
                </a:cubicBezTo>
                <a:cubicBezTo>
                  <a:pt x="1429838" y="442229"/>
                  <a:pt x="1421933" y="459298"/>
                  <a:pt x="1417982" y="477078"/>
                </a:cubicBezTo>
                <a:cubicBezTo>
                  <a:pt x="1401618" y="550716"/>
                  <a:pt x="1405860" y="543752"/>
                  <a:pt x="1391478" y="622852"/>
                </a:cubicBezTo>
                <a:cubicBezTo>
                  <a:pt x="1387449" y="645013"/>
                  <a:pt x="1384152" y="667382"/>
                  <a:pt x="1378226" y="689113"/>
                </a:cubicBezTo>
                <a:cubicBezTo>
                  <a:pt x="1378211" y="689169"/>
                  <a:pt x="1345104" y="788476"/>
                  <a:pt x="1338469" y="808382"/>
                </a:cubicBezTo>
                <a:lnTo>
                  <a:pt x="1325217" y="848139"/>
                </a:lnTo>
                <a:lnTo>
                  <a:pt x="1311965" y="887895"/>
                </a:lnTo>
                <a:cubicBezTo>
                  <a:pt x="1303130" y="949739"/>
                  <a:pt x="1293210" y="1011437"/>
                  <a:pt x="1285461" y="1073426"/>
                </a:cubicBezTo>
                <a:cubicBezTo>
                  <a:pt x="1276626" y="1144104"/>
                  <a:pt x="1269029" y="1214948"/>
                  <a:pt x="1258956" y="1285461"/>
                </a:cubicBezTo>
                <a:cubicBezTo>
                  <a:pt x="1256658" y="1301546"/>
                  <a:pt x="1249799" y="1389069"/>
                  <a:pt x="1232452" y="1417982"/>
                </a:cubicBezTo>
                <a:cubicBezTo>
                  <a:pt x="1226024" y="1428696"/>
                  <a:pt x="1214783" y="1435652"/>
                  <a:pt x="1205948" y="1444487"/>
                </a:cubicBezTo>
                <a:cubicBezTo>
                  <a:pt x="1182657" y="1514354"/>
                  <a:pt x="1208088" y="1457821"/>
                  <a:pt x="1152939" y="1524000"/>
                </a:cubicBezTo>
                <a:cubicBezTo>
                  <a:pt x="1069358" y="1624298"/>
                  <a:pt x="1177036" y="1513155"/>
                  <a:pt x="1099930" y="1590261"/>
                </a:cubicBezTo>
                <a:cubicBezTo>
                  <a:pt x="1087419" y="1627794"/>
                  <a:pt x="1087839" y="1638157"/>
                  <a:pt x="1060174" y="1669774"/>
                </a:cubicBezTo>
                <a:cubicBezTo>
                  <a:pt x="1039605" y="1693281"/>
                  <a:pt x="1011239" y="1710045"/>
                  <a:pt x="993913" y="1736034"/>
                </a:cubicBezTo>
                <a:cubicBezTo>
                  <a:pt x="976243" y="1762538"/>
                  <a:pt x="963428" y="1793022"/>
                  <a:pt x="940904" y="1815547"/>
                </a:cubicBezTo>
                <a:cubicBezTo>
                  <a:pt x="932069" y="1824382"/>
                  <a:pt x="922205" y="1832296"/>
                  <a:pt x="914400" y="1842052"/>
                </a:cubicBezTo>
                <a:cubicBezTo>
                  <a:pt x="904450" y="1854489"/>
                  <a:pt x="898383" y="1869822"/>
                  <a:pt x="887895" y="1881808"/>
                </a:cubicBezTo>
                <a:cubicBezTo>
                  <a:pt x="867326" y="1905315"/>
                  <a:pt x="843722" y="1925982"/>
                  <a:pt x="821635" y="1948069"/>
                </a:cubicBezTo>
                <a:cubicBezTo>
                  <a:pt x="812800" y="1956904"/>
                  <a:pt x="802061" y="1964178"/>
                  <a:pt x="795130" y="1974574"/>
                </a:cubicBezTo>
                <a:cubicBezTo>
                  <a:pt x="735191" y="2064483"/>
                  <a:pt x="764647" y="2031563"/>
                  <a:pt x="715617" y="2080591"/>
                </a:cubicBezTo>
                <a:cubicBezTo>
                  <a:pt x="678078" y="2193207"/>
                  <a:pt x="730431" y="2055903"/>
                  <a:pt x="675861" y="2146852"/>
                </a:cubicBezTo>
                <a:cubicBezTo>
                  <a:pt x="668674" y="2158830"/>
                  <a:pt x="669795" y="2174630"/>
                  <a:pt x="662608" y="2186608"/>
                </a:cubicBezTo>
                <a:cubicBezTo>
                  <a:pt x="656180" y="2197322"/>
                  <a:pt x="643909" y="2203357"/>
                  <a:pt x="636104" y="2213113"/>
                </a:cubicBezTo>
                <a:cubicBezTo>
                  <a:pt x="626155" y="2225550"/>
                  <a:pt x="619549" y="2240432"/>
                  <a:pt x="609600" y="2252869"/>
                </a:cubicBezTo>
                <a:cubicBezTo>
                  <a:pt x="601795" y="2262626"/>
                  <a:pt x="590592" y="2269378"/>
                  <a:pt x="583095" y="2279374"/>
                </a:cubicBezTo>
                <a:cubicBezTo>
                  <a:pt x="528415" y="2352282"/>
                  <a:pt x="537496" y="2336661"/>
                  <a:pt x="516835" y="2398643"/>
                </a:cubicBezTo>
                <a:cubicBezTo>
                  <a:pt x="512417" y="2429565"/>
                  <a:pt x="509708" y="2460779"/>
                  <a:pt x="503582" y="2491408"/>
                </a:cubicBezTo>
                <a:cubicBezTo>
                  <a:pt x="500842" y="2505106"/>
                  <a:pt x="490330" y="2517196"/>
                  <a:pt x="490330" y="2531165"/>
                </a:cubicBezTo>
                <a:cubicBezTo>
                  <a:pt x="490330" y="2668175"/>
                  <a:pt x="495536" y="2805208"/>
                  <a:pt x="503582" y="2941982"/>
                </a:cubicBezTo>
                <a:cubicBezTo>
                  <a:pt x="505067" y="2967229"/>
                  <a:pt x="528246" y="3003886"/>
                  <a:pt x="543339" y="3021495"/>
                </a:cubicBezTo>
                <a:cubicBezTo>
                  <a:pt x="559601" y="3040468"/>
                  <a:pt x="616339" y="3089497"/>
                  <a:pt x="596348" y="3074504"/>
                </a:cubicBezTo>
                <a:cubicBezTo>
                  <a:pt x="578678" y="3061252"/>
                  <a:pt x="543339" y="3056834"/>
                  <a:pt x="543339" y="3034747"/>
                </a:cubicBezTo>
                <a:cubicBezTo>
                  <a:pt x="543339" y="3016533"/>
                  <a:pt x="578903" y="3042766"/>
                  <a:pt x="596348" y="3048000"/>
                </a:cubicBezTo>
                <a:cubicBezTo>
                  <a:pt x="623108" y="3056028"/>
                  <a:pt x="675861" y="3074504"/>
                  <a:pt x="675861" y="3074504"/>
                </a:cubicBezTo>
                <a:lnTo>
                  <a:pt x="755374" y="3127513"/>
                </a:lnTo>
                <a:cubicBezTo>
                  <a:pt x="768626" y="3136348"/>
                  <a:pt x="780884" y="3146894"/>
                  <a:pt x="795130" y="3154017"/>
                </a:cubicBezTo>
                <a:lnTo>
                  <a:pt x="848139" y="3180521"/>
                </a:lnTo>
                <a:cubicBezTo>
                  <a:pt x="923502" y="3255886"/>
                  <a:pt x="850937" y="3195173"/>
                  <a:pt x="927652" y="3233530"/>
                </a:cubicBezTo>
                <a:cubicBezTo>
                  <a:pt x="982035" y="3260721"/>
                  <a:pt x="952827" y="3253670"/>
                  <a:pt x="993913" y="3286539"/>
                </a:cubicBezTo>
                <a:cubicBezTo>
                  <a:pt x="1006350" y="3296488"/>
                  <a:pt x="1021576" y="3302678"/>
                  <a:pt x="1033669" y="3313043"/>
                </a:cubicBezTo>
                <a:cubicBezTo>
                  <a:pt x="1079728" y="3352523"/>
                  <a:pt x="1103458" y="3398150"/>
                  <a:pt x="1166191" y="3419061"/>
                </a:cubicBezTo>
                <a:cubicBezTo>
                  <a:pt x="1192695" y="3427896"/>
                  <a:pt x="1222458" y="3430068"/>
                  <a:pt x="1245704" y="3445565"/>
                </a:cubicBezTo>
                <a:cubicBezTo>
                  <a:pt x="1258956" y="3454400"/>
                  <a:pt x="1273024" y="3462119"/>
                  <a:pt x="1285461" y="3472069"/>
                </a:cubicBezTo>
                <a:cubicBezTo>
                  <a:pt x="1295217" y="3479874"/>
                  <a:pt x="1300790" y="3492986"/>
                  <a:pt x="1311965" y="3498574"/>
                </a:cubicBezTo>
                <a:cubicBezTo>
                  <a:pt x="1336953" y="3511068"/>
                  <a:pt x="1368232" y="3509581"/>
                  <a:pt x="1391478" y="3525078"/>
                </a:cubicBezTo>
                <a:cubicBezTo>
                  <a:pt x="1404730" y="3533913"/>
                  <a:pt x="1418798" y="3541632"/>
                  <a:pt x="1431235" y="3551582"/>
                </a:cubicBezTo>
                <a:cubicBezTo>
                  <a:pt x="1440991" y="3559387"/>
                  <a:pt x="1447025" y="3571659"/>
                  <a:pt x="1457739" y="3578087"/>
                </a:cubicBezTo>
                <a:cubicBezTo>
                  <a:pt x="1469717" y="3585274"/>
                  <a:pt x="1484243" y="3586922"/>
                  <a:pt x="1497495" y="3591339"/>
                </a:cubicBezTo>
                <a:cubicBezTo>
                  <a:pt x="1506330" y="3600174"/>
                  <a:pt x="1512825" y="3612255"/>
                  <a:pt x="1524000" y="3617843"/>
                </a:cubicBezTo>
                <a:cubicBezTo>
                  <a:pt x="1548989" y="3630337"/>
                  <a:pt x="1603513" y="3644347"/>
                  <a:pt x="1603513" y="3644347"/>
                </a:cubicBezTo>
                <a:cubicBezTo>
                  <a:pt x="1612348" y="3653182"/>
                  <a:pt x="1619303" y="3664424"/>
                  <a:pt x="1630017" y="3670852"/>
                </a:cubicBezTo>
                <a:cubicBezTo>
                  <a:pt x="1641995" y="3678039"/>
                  <a:pt x="1658866" y="3675378"/>
                  <a:pt x="1669774" y="3684104"/>
                </a:cubicBezTo>
                <a:cubicBezTo>
                  <a:pt x="1682211" y="3694054"/>
                  <a:pt x="1684292" y="3713373"/>
                  <a:pt x="1696278" y="3723861"/>
                </a:cubicBezTo>
                <a:cubicBezTo>
                  <a:pt x="1752361" y="3772933"/>
                  <a:pt x="1760944" y="3771920"/>
                  <a:pt x="1815548" y="3790121"/>
                </a:cubicBezTo>
                <a:cubicBezTo>
                  <a:pt x="1882699" y="3857275"/>
                  <a:pt x="1795798" y="3778273"/>
                  <a:pt x="1881808" y="3829878"/>
                </a:cubicBezTo>
                <a:cubicBezTo>
                  <a:pt x="1972763" y="3884450"/>
                  <a:pt x="1835448" y="3832094"/>
                  <a:pt x="1948069" y="3869634"/>
                </a:cubicBezTo>
                <a:cubicBezTo>
                  <a:pt x="1956904" y="3878469"/>
                  <a:pt x="1963399" y="3890551"/>
                  <a:pt x="1974574" y="3896139"/>
                </a:cubicBezTo>
                <a:cubicBezTo>
                  <a:pt x="1999562" y="3908633"/>
                  <a:pt x="2054087" y="3922643"/>
                  <a:pt x="2054087" y="3922643"/>
                </a:cubicBezTo>
                <a:cubicBezTo>
                  <a:pt x="2067339" y="3931478"/>
                  <a:pt x="2079289" y="3942678"/>
                  <a:pt x="2093843" y="3949147"/>
                </a:cubicBezTo>
                <a:cubicBezTo>
                  <a:pt x="2119373" y="3960494"/>
                  <a:pt x="2146852" y="3966817"/>
                  <a:pt x="2173356" y="3975652"/>
                </a:cubicBezTo>
                <a:lnTo>
                  <a:pt x="2213113" y="3988904"/>
                </a:lnTo>
                <a:cubicBezTo>
                  <a:pt x="2226365" y="3993321"/>
                  <a:pt x="2239317" y="3998768"/>
                  <a:pt x="2252869" y="4002156"/>
                </a:cubicBezTo>
                <a:cubicBezTo>
                  <a:pt x="2270539" y="4006573"/>
                  <a:pt x="2288365" y="4010404"/>
                  <a:pt x="2305878" y="4015408"/>
                </a:cubicBezTo>
                <a:cubicBezTo>
                  <a:pt x="2319310" y="4019246"/>
                  <a:pt x="2331783" y="4026854"/>
                  <a:pt x="2345635" y="4028661"/>
                </a:cubicBezTo>
                <a:cubicBezTo>
                  <a:pt x="2433677" y="4040145"/>
                  <a:pt x="2610678" y="4055165"/>
                  <a:pt x="2610678" y="4055165"/>
                </a:cubicBezTo>
                <a:lnTo>
                  <a:pt x="3140765" y="4041913"/>
                </a:lnTo>
                <a:cubicBezTo>
                  <a:pt x="3163267" y="4040913"/>
                  <a:pt x="3184502" y="4028661"/>
                  <a:pt x="3207026" y="4028661"/>
                </a:cubicBezTo>
                <a:cubicBezTo>
                  <a:pt x="3304309" y="4028661"/>
                  <a:pt x="3401391" y="4037496"/>
                  <a:pt x="3498574" y="4041913"/>
                </a:cubicBezTo>
                <a:cubicBezTo>
                  <a:pt x="3742805" y="4090758"/>
                  <a:pt x="3441591" y="4027667"/>
                  <a:pt x="3604591" y="4068417"/>
                </a:cubicBezTo>
                <a:cubicBezTo>
                  <a:pt x="3713863" y="4095735"/>
                  <a:pt x="3628662" y="4067721"/>
                  <a:pt x="3723861" y="4094921"/>
                </a:cubicBezTo>
                <a:cubicBezTo>
                  <a:pt x="3737292" y="4098759"/>
                  <a:pt x="3750186" y="4104336"/>
                  <a:pt x="3763617" y="4108174"/>
                </a:cubicBezTo>
                <a:cubicBezTo>
                  <a:pt x="3811907" y="4121972"/>
                  <a:pt x="3844079" y="4127241"/>
                  <a:pt x="3896139" y="4134678"/>
                </a:cubicBezTo>
                <a:cubicBezTo>
                  <a:pt x="3945769" y="4141768"/>
                  <a:pt x="4091920" y="4158932"/>
                  <a:pt x="4134678" y="4161182"/>
                </a:cubicBezTo>
                <a:cubicBezTo>
                  <a:pt x="4258273" y="4167687"/>
                  <a:pt x="4382052" y="4170017"/>
                  <a:pt x="4505739" y="4174434"/>
                </a:cubicBezTo>
                <a:cubicBezTo>
                  <a:pt x="4579165" y="4198911"/>
                  <a:pt x="4561036" y="4194694"/>
                  <a:pt x="4678017" y="4214191"/>
                </a:cubicBezTo>
                <a:cubicBezTo>
                  <a:pt x="4801108" y="4234706"/>
                  <a:pt x="4855400" y="4245395"/>
                  <a:pt x="5009322" y="4253947"/>
                </a:cubicBezTo>
                <a:lnTo>
                  <a:pt x="5247861" y="4267200"/>
                </a:lnTo>
                <a:cubicBezTo>
                  <a:pt x="5491460" y="4301999"/>
                  <a:pt x="5125876" y="4252497"/>
                  <a:pt x="5579165" y="4293704"/>
                </a:cubicBezTo>
                <a:cubicBezTo>
                  <a:pt x="5597304" y="4295353"/>
                  <a:pt x="5614120" y="4304549"/>
                  <a:pt x="5632174" y="4306956"/>
                </a:cubicBezTo>
                <a:cubicBezTo>
                  <a:pt x="5680538" y="4313404"/>
                  <a:pt x="5729357" y="4315791"/>
                  <a:pt x="5777948" y="4320208"/>
                </a:cubicBezTo>
                <a:cubicBezTo>
                  <a:pt x="6285897" y="4303823"/>
                  <a:pt x="6051755" y="4306956"/>
                  <a:pt x="6480313" y="4306956"/>
                </a:cubicBezTo>
              </a:path>
            </a:pathLst>
          </a:cu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43" name="Curved Connector 113">
            <a:extLst>
              <a:ext uri="{FF2B5EF4-FFF2-40B4-BE49-F238E27FC236}">
                <a16:creationId xmlns:a16="http://schemas.microsoft.com/office/drawing/2014/main" xmlns="" id="{80131144-3431-3607-E4FC-B57FC1290919}"/>
              </a:ext>
            </a:extLst>
          </p:cNvPr>
          <p:cNvCxnSpPr>
            <a:cxnSpLocks/>
          </p:cNvCxnSpPr>
          <p:nvPr/>
        </p:nvCxnSpPr>
        <p:spPr>
          <a:xfrm flipV="1">
            <a:off x="9432236" y="5489794"/>
            <a:ext cx="702365" cy="23110"/>
          </a:xfrm>
          <a:prstGeom prst="curvedConnector5">
            <a:avLst>
              <a:gd name="adj1" fmla="val 32547"/>
              <a:gd name="adj2" fmla="val 14331"/>
              <a:gd name="adj3" fmla="val 67453"/>
            </a:avLst>
          </a:prstGeom>
          <a:noFill/>
          <a:ln w="28575" cap="flat" cmpd="sng" algn="ctr">
            <a:solidFill>
              <a:srgbClr val="E40524"/>
            </a:solidFill>
            <a:prstDash val="solid"/>
            <a:miter lim="800000"/>
            <a:tailEnd type="triangle"/>
          </a:ln>
          <a:effectLst/>
        </p:spPr>
      </p:cxnSp>
      <p:sp>
        <p:nvSpPr>
          <p:cNvPr id="144" name="Freeform 121">
            <a:extLst>
              <a:ext uri="{FF2B5EF4-FFF2-40B4-BE49-F238E27FC236}">
                <a16:creationId xmlns:a16="http://schemas.microsoft.com/office/drawing/2014/main" xmlns="" id="{F9299CA0-1E3C-5206-8655-84AF71ABFB40}"/>
              </a:ext>
            </a:extLst>
          </p:cNvPr>
          <p:cNvSpPr/>
          <p:nvPr/>
        </p:nvSpPr>
        <p:spPr>
          <a:xfrm>
            <a:off x="3820407" y="1284286"/>
            <a:ext cx="6453809" cy="3912556"/>
          </a:xfrm>
          <a:custGeom>
            <a:avLst/>
            <a:gdLst>
              <a:gd name="connsiteX0" fmla="*/ 6453809 w 6453809"/>
              <a:gd name="connsiteY0" fmla="*/ 4214191 h 4214191"/>
              <a:gd name="connsiteX1" fmla="*/ 6149009 w 6453809"/>
              <a:gd name="connsiteY1" fmla="*/ 4187687 h 4214191"/>
              <a:gd name="connsiteX2" fmla="*/ 5950227 w 6453809"/>
              <a:gd name="connsiteY2" fmla="*/ 4161182 h 4214191"/>
              <a:gd name="connsiteX3" fmla="*/ 5738192 w 6453809"/>
              <a:gd name="connsiteY3" fmla="*/ 4174434 h 4214191"/>
              <a:gd name="connsiteX4" fmla="*/ 5565914 w 6453809"/>
              <a:gd name="connsiteY4" fmla="*/ 4200939 h 4214191"/>
              <a:gd name="connsiteX5" fmla="*/ 5433392 w 6453809"/>
              <a:gd name="connsiteY5" fmla="*/ 4214191 h 4214191"/>
              <a:gd name="connsiteX6" fmla="*/ 4744279 w 6453809"/>
              <a:gd name="connsiteY6" fmla="*/ 4200939 h 4214191"/>
              <a:gd name="connsiteX7" fmla="*/ 4691270 w 6453809"/>
              <a:gd name="connsiteY7" fmla="*/ 4187687 h 4214191"/>
              <a:gd name="connsiteX8" fmla="*/ 4625009 w 6453809"/>
              <a:gd name="connsiteY8" fmla="*/ 4174434 h 4214191"/>
              <a:gd name="connsiteX9" fmla="*/ 4479235 w 6453809"/>
              <a:gd name="connsiteY9" fmla="*/ 4161182 h 4214191"/>
              <a:gd name="connsiteX10" fmla="*/ 4293705 w 6453809"/>
              <a:gd name="connsiteY10" fmla="*/ 4147930 h 4214191"/>
              <a:gd name="connsiteX11" fmla="*/ 4200940 w 6453809"/>
              <a:gd name="connsiteY11" fmla="*/ 4134678 h 4214191"/>
              <a:gd name="connsiteX12" fmla="*/ 3829879 w 6453809"/>
              <a:gd name="connsiteY12" fmla="*/ 4121426 h 4214191"/>
              <a:gd name="connsiteX13" fmla="*/ 3750366 w 6453809"/>
              <a:gd name="connsiteY13" fmla="*/ 4108173 h 4214191"/>
              <a:gd name="connsiteX14" fmla="*/ 3644348 w 6453809"/>
              <a:gd name="connsiteY14" fmla="*/ 4081669 h 4214191"/>
              <a:gd name="connsiteX15" fmla="*/ 3578087 w 6453809"/>
              <a:gd name="connsiteY15" fmla="*/ 4068417 h 4214191"/>
              <a:gd name="connsiteX16" fmla="*/ 3472070 w 6453809"/>
              <a:gd name="connsiteY16" fmla="*/ 4041913 h 4214191"/>
              <a:gd name="connsiteX17" fmla="*/ 3538331 w 6453809"/>
              <a:gd name="connsiteY17" fmla="*/ 3988904 h 4214191"/>
              <a:gd name="connsiteX18" fmla="*/ 3617844 w 6453809"/>
              <a:gd name="connsiteY18" fmla="*/ 3962400 h 4214191"/>
              <a:gd name="connsiteX19" fmla="*/ 3723861 w 6453809"/>
              <a:gd name="connsiteY19" fmla="*/ 3909391 h 4214191"/>
              <a:gd name="connsiteX20" fmla="*/ 3763618 w 6453809"/>
              <a:gd name="connsiteY20" fmla="*/ 3896139 h 4214191"/>
              <a:gd name="connsiteX21" fmla="*/ 3882887 w 6453809"/>
              <a:gd name="connsiteY21" fmla="*/ 3829878 h 4214191"/>
              <a:gd name="connsiteX22" fmla="*/ 3962400 w 6453809"/>
              <a:gd name="connsiteY22" fmla="*/ 3776869 h 4214191"/>
              <a:gd name="connsiteX23" fmla="*/ 4002157 w 6453809"/>
              <a:gd name="connsiteY23" fmla="*/ 3750365 h 4214191"/>
              <a:gd name="connsiteX24" fmla="*/ 4121427 w 6453809"/>
              <a:gd name="connsiteY24" fmla="*/ 3710608 h 4214191"/>
              <a:gd name="connsiteX25" fmla="*/ 4161183 w 6453809"/>
              <a:gd name="connsiteY25" fmla="*/ 3697356 h 4214191"/>
              <a:gd name="connsiteX26" fmla="*/ 4280453 w 6453809"/>
              <a:gd name="connsiteY26" fmla="*/ 3617843 h 4214191"/>
              <a:gd name="connsiteX27" fmla="*/ 4320209 w 6453809"/>
              <a:gd name="connsiteY27" fmla="*/ 3591339 h 4214191"/>
              <a:gd name="connsiteX28" fmla="*/ 4346714 w 6453809"/>
              <a:gd name="connsiteY28" fmla="*/ 3564834 h 4214191"/>
              <a:gd name="connsiteX29" fmla="*/ 4386470 w 6453809"/>
              <a:gd name="connsiteY29" fmla="*/ 3551582 h 4214191"/>
              <a:gd name="connsiteX30" fmla="*/ 4426227 w 6453809"/>
              <a:gd name="connsiteY30" fmla="*/ 3525078 h 4214191"/>
              <a:gd name="connsiteX31" fmla="*/ 4452731 w 6453809"/>
              <a:gd name="connsiteY31" fmla="*/ 3498573 h 4214191"/>
              <a:gd name="connsiteX32" fmla="*/ 4492487 w 6453809"/>
              <a:gd name="connsiteY32" fmla="*/ 3485321 h 4214191"/>
              <a:gd name="connsiteX33" fmla="*/ 4598505 w 6453809"/>
              <a:gd name="connsiteY33" fmla="*/ 3405808 h 4214191"/>
              <a:gd name="connsiteX34" fmla="*/ 4638261 w 6453809"/>
              <a:gd name="connsiteY34" fmla="*/ 3392556 h 4214191"/>
              <a:gd name="connsiteX35" fmla="*/ 4744279 w 6453809"/>
              <a:gd name="connsiteY35" fmla="*/ 3339547 h 4214191"/>
              <a:gd name="connsiteX36" fmla="*/ 4744279 w 6453809"/>
              <a:gd name="connsiteY36" fmla="*/ 3339547 h 4214191"/>
              <a:gd name="connsiteX37" fmla="*/ 4784035 w 6453809"/>
              <a:gd name="connsiteY37" fmla="*/ 3313043 h 4214191"/>
              <a:gd name="connsiteX38" fmla="*/ 4863548 w 6453809"/>
              <a:gd name="connsiteY38" fmla="*/ 3286539 h 4214191"/>
              <a:gd name="connsiteX39" fmla="*/ 4890053 w 6453809"/>
              <a:gd name="connsiteY39" fmla="*/ 3260034 h 4214191"/>
              <a:gd name="connsiteX40" fmla="*/ 4969566 w 6453809"/>
              <a:gd name="connsiteY40" fmla="*/ 3233530 h 4214191"/>
              <a:gd name="connsiteX41" fmla="*/ 5300870 w 6453809"/>
              <a:gd name="connsiteY41" fmla="*/ 3193773 h 4214191"/>
              <a:gd name="connsiteX42" fmla="*/ 5353879 w 6453809"/>
              <a:gd name="connsiteY42" fmla="*/ 3180521 h 4214191"/>
              <a:gd name="connsiteX43" fmla="*/ 5433392 w 6453809"/>
              <a:gd name="connsiteY43" fmla="*/ 3154017 h 4214191"/>
              <a:gd name="connsiteX44" fmla="*/ 5499653 w 6453809"/>
              <a:gd name="connsiteY44" fmla="*/ 3087756 h 4214191"/>
              <a:gd name="connsiteX45" fmla="*/ 5539409 w 6453809"/>
              <a:gd name="connsiteY45" fmla="*/ 3061252 h 4214191"/>
              <a:gd name="connsiteX46" fmla="*/ 5499653 w 6453809"/>
              <a:gd name="connsiteY46" fmla="*/ 3048000 h 4214191"/>
              <a:gd name="connsiteX47" fmla="*/ 5473148 w 6453809"/>
              <a:gd name="connsiteY47" fmla="*/ 2968487 h 4214191"/>
              <a:gd name="connsiteX48" fmla="*/ 5459896 w 6453809"/>
              <a:gd name="connsiteY48" fmla="*/ 2928730 h 4214191"/>
              <a:gd name="connsiteX49" fmla="*/ 5406887 w 6453809"/>
              <a:gd name="connsiteY49" fmla="*/ 2862469 h 4214191"/>
              <a:gd name="connsiteX50" fmla="*/ 5367131 w 6453809"/>
              <a:gd name="connsiteY50" fmla="*/ 2835965 h 4214191"/>
              <a:gd name="connsiteX51" fmla="*/ 5234609 w 6453809"/>
              <a:gd name="connsiteY51" fmla="*/ 2729947 h 4214191"/>
              <a:gd name="connsiteX52" fmla="*/ 5035827 w 6453809"/>
              <a:gd name="connsiteY52" fmla="*/ 2663687 h 4214191"/>
              <a:gd name="connsiteX53" fmla="*/ 4956314 w 6453809"/>
              <a:gd name="connsiteY53" fmla="*/ 2637182 h 4214191"/>
              <a:gd name="connsiteX54" fmla="*/ 4916557 w 6453809"/>
              <a:gd name="connsiteY54" fmla="*/ 2623930 h 4214191"/>
              <a:gd name="connsiteX55" fmla="*/ 4863548 w 6453809"/>
              <a:gd name="connsiteY55" fmla="*/ 2610678 h 4214191"/>
              <a:gd name="connsiteX56" fmla="*/ 4823792 w 6453809"/>
              <a:gd name="connsiteY56" fmla="*/ 2597426 h 4214191"/>
              <a:gd name="connsiteX57" fmla="*/ 4770783 w 6453809"/>
              <a:gd name="connsiteY57" fmla="*/ 2584173 h 4214191"/>
              <a:gd name="connsiteX58" fmla="*/ 4664766 w 6453809"/>
              <a:gd name="connsiteY58" fmla="*/ 2557669 h 4214191"/>
              <a:gd name="connsiteX59" fmla="*/ 4386470 w 6453809"/>
              <a:gd name="connsiteY59" fmla="*/ 2531165 h 4214191"/>
              <a:gd name="connsiteX60" fmla="*/ 4240696 w 6453809"/>
              <a:gd name="connsiteY60" fmla="*/ 2517913 h 4214191"/>
              <a:gd name="connsiteX61" fmla="*/ 3843131 w 6453809"/>
              <a:gd name="connsiteY61" fmla="*/ 2491408 h 4214191"/>
              <a:gd name="connsiteX62" fmla="*/ 3723861 w 6453809"/>
              <a:gd name="connsiteY62" fmla="*/ 2478156 h 4214191"/>
              <a:gd name="connsiteX63" fmla="*/ 3578087 w 6453809"/>
              <a:gd name="connsiteY63" fmla="*/ 2451652 h 4214191"/>
              <a:gd name="connsiteX64" fmla="*/ 3326296 w 6453809"/>
              <a:gd name="connsiteY64" fmla="*/ 2411895 h 4214191"/>
              <a:gd name="connsiteX65" fmla="*/ 3193774 w 6453809"/>
              <a:gd name="connsiteY65" fmla="*/ 2385391 h 4214191"/>
              <a:gd name="connsiteX66" fmla="*/ 3154018 w 6453809"/>
              <a:gd name="connsiteY66" fmla="*/ 2305878 h 4214191"/>
              <a:gd name="connsiteX67" fmla="*/ 3127514 w 6453809"/>
              <a:gd name="connsiteY67" fmla="*/ 2226365 h 4214191"/>
              <a:gd name="connsiteX68" fmla="*/ 3101009 w 6453809"/>
              <a:gd name="connsiteY68" fmla="*/ 2146852 h 4214191"/>
              <a:gd name="connsiteX69" fmla="*/ 3087757 w 6453809"/>
              <a:gd name="connsiteY69" fmla="*/ 2107095 h 4214191"/>
              <a:gd name="connsiteX70" fmla="*/ 3061253 w 6453809"/>
              <a:gd name="connsiteY70" fmla="*/ 2014330 h 4214191"/>
              <a:gd name="connsiteX71" fmla="*/ 3034748 w 6453809"/>
              <a:gd name="connsiteY71" fmla="*/ 1974573 h 4214191"/>
              <a:gd name="connsiteX72" fmla="*/ 3008244 w 6453809"/>
              <a:gd name="connsiteY72" fmla="*/ 1921565 h 4214191"/>
              <a:gd name="connsiteX73" fmla="*/ 2981740 w 6453809"/>
              <a:gd name="connsiteY73" fmla="*/ 1881808 h 4214191"/>
              <a:gd name="connsiteX74" fmla="*/ 2928731 w 6453809"/>
              <a:gd name="connsiteY74" fmla="*/ 1789043 h 4214191"/>
              <a:gd name="connsiteX75" fmla="*/ 2875722 w 6453809"/>
              <a:gd name="connsiteY75" fmla="*/ 1736034 h 4214191"/>
              <a:gd name="connsiteX76" fmla="*/ 2849218 w 6453809"/>
              <a:gd name="connsiteY76" fmla="*/ 1696278 h 4214191"/>
              <a:gd name="connsiteX77" fmla="*/ 2769705 w 6453809"/>
              <a:gd name="connsiteY77" fmla="*/ 1656521 h 4214191"/>
              <a:gd name="connsiteX78" fmla="*/ 2743200 w 6453809"/>
              <a:gd name="connsiteY78" fmla="*/ 1630017 h 4214191"/>
              <a:gd name="connsiteX79" fmla="*/ 2690192 w 6453809"/>
              <a:gd name="connsiteY79" fmla="*/ 1616765 h 4214191"/>
              <a:gd name="connsiteX80" fmla="*/ 2650435 w 6453809"/>
              <a:gd name="connsiteY80" fmla="*/ 1603513 h 4214191"/>
              <a:gd name="connsiteX81" fmla="*/ 2531166 w 6453809"/>
              <a:gd name="connsiteY81" fmla="*/ 1563756 h 4214191"/>
              <a:gd name="connsiteX82" fmla="*/ 2305879 w 6453809"/>
              <a:gd name="connsiteY82" fmla="*/ 1577008 h 4214191"/>
              <a:gd name="connsiteX83" fmla="*/ 2199861 w 6453809"/>
              <a:gd name="connsiteY83" fmla="*/ 1656521 h 4214191"/>
              <a:gd name="connsiteX84" fmla="*/ 2146853 w 6453809"/>
              <a:gd name="connsiteY84" fmla="*/ 1722782 h 4214191"/>
              <a:gd name="connsiteX85" fmla="*/ 2120348 w 6453809"/>
              <a:gd name="connsiteY85" fmla="*/ 1749287 h 4214191"/>
              <a:gd name="connsiteX86" fmla="*/ 2080592 w 6453809"/>
              <a:gd name="connsiteY86" fmla="*/ 1828800 h 4214191"/>
              <a:gd name="connsiteX87" fmla="*/ 2067340 w 6453809"/>
              <a:gd name="connsiteY87" fmla="*/ 1868556 h 4214191"/>
              <a:gd name="connsiteX88" fmla="*/ 2014331 w 6453809"/>
              <a:gd name="connsiteY88" fmla="*/ 1948069 h 4214191"/>
              <a:gd name="connsiteX89" fmla="*/ 1987827 w 6453809"/>
              <a:gd name="connsiteY89" fmla="*/ 2001078 h 4214191"/>
              <a:gd name="connsiteX90" fmla="*/ 1974574 w 6453809"/>
              <a:gd name="connsiteY90" fmla="*/ 2040834 h 4214191"/>
              <a:gd name="connsiteX91" fmla="*/ 1948070 w 6453809"/>
              <a:gd name="connsiteY91" fmla="*/ 2080591 h 4214191"/>
              <a:gd name="connsiteX92" fmla="*/ 1921566 w 6453809"/>
              <a:gd name="connsiteY92" fmla="*/ 2160104 h 4214191"/>
              <a:gd name="connsiteX93" fmla="*/ 1881809 w 6453809"/>
              <a:gd name="connsiteY93" fmla="*/ 2279373 h 4214191"/>
              <a:gd name="connsiteX94" fmla="*/ 1868557 w 6453809"/>
              <a:gd name="connsiteY94" fmla="*/ 2319130 h 4214191"/>
              <a:gd name="connsiteX95" fmla="*/ 1855305 w 6453809"/>
              <a:gd name="connsiteY95" fmla="*/ 2358887 h 4214191"/>
              <a:gd name="connsiteX96" fmla="*/ 1828800 w 6453809"/>
              <a:gd name="connsiteY96" fmla="*/ 2385391 h 4214191"/>
              <a:gd name="connsiteX97" fmla="*/ 1789044 w 6453809"/>
              <a:gd name="connsiteY97" fmla="*/ 2451652 h 4214191"/>
              <a:gd name="connsiteX98" fmla="*/ 1749287 w 6453809"/>
              <a:gd name="connsiteY98" fmla="*/ 2464904 h 4214191"/>
              <a:gd name="connsiteX99" fmla="*/ 1510748 w 6453809"/>
              <a:gd name="connsiteY99" fmla="*/ 2425147 h 4214191"/>
              <a:gd name="connsiteX100" fmla="*/ 1484244 w 6453809"/>
              <a:gd name="connsiteY100" fmla="*/ 2385391 h 4214191"/>
              <a:gd name="connsiteX101" fmla="*/ 1457740 w 6453809"/>
              <a:gd name="connsiteY101" fmla="*/ 2305878 h 4214191"/>
              <a:gd name="connsiteX102" fmla="*/ 1431235 w 6453809"/>
              <a:gd name="connsiteY102" fmla="*/ 2146852 h 4214191"/>
              <a:gd name="connsiteX103" fmla="*/ 1417983 w 6453809"/>
              <a:gd name="connsiteY103" fmla="*/ 2107095 h 4214191"/>
              <a:gd name="connsiteX104" fmla="*/ 1364974 w 6453809"/>
              <a:gd name="connsiteY104" fmla="*/ 2027582 h 4214191"/>
              <a:gd name="connsiteX105" fmla="*/ 1338470 w 6453809"/>
              <a:gd name="connsiteY105" fmla="*/ 1987826 h 4214191"/>
              <a:gd name="connsiteX106" fmla="*/ 1311966 w 6453809"/>
              <a:gd name="connsiteY106" fmla="*/ 1948069 h 4214191"/>
              <a:gd name="connsiteX107" fmla="*/ 1272209 w 6453809"/>
              <a:gd name="connsiteY107" fmla="*/ 1616765 h 4214191"/>
              <a:gd name="connsiteX108" fmla="*/ 1245705 w 6453809"/>
              <a:gd name="connsiteY108" fmla="*/ 1364973 h 4214191"/>
              <a:gd name="connsiteX109" fmla="*/ 1258957 w 6453809"/>
              <a:gd name="connsiteY109" fmla="*/ 1311965 h 4214191"/>
              <a:gd name="connsiteX110" fmla="*/ 1298714 w 6453809"/>
              <a:gd name="connsiteY110" fmla="*/ 1298713 h 4214191"/>
              <a:gd name="connsiteX111" fmla="*/ 1325218 w 6453809"/>
              <a:gd name="connsiteY111" fmla="*/ 1219200 h 4214191"/>
              <a:gd name="connsiteX112" fmla="*/ 1338470 w 6453809"/>
              <a:gd name="connsiteY112" fmla="*/ 1179443 h 4214191"/>
              <a:gd name="connsiteX113" fmla="*/ 1351722 w 6453809"/>
              <a:gd name="connsiteY113" fmla="*/ 1086678 h 4214191"/>
              <a:gd name="connsiteX114" fmla="*/ 1378227 w 6453809"/>
              <a:gd name="connsiteY114" fmla="*/ 914400 h 4214191"/>
              <a:gd name="connsiteX115" fmla="*/ 1391479 w 6453809"/>
              <a:gd name="connsiteY115" fmla="*/ 781878 h 4214191"/>
              <a:gd name="connsiteX116" fmla="*/ 1404731 w 6453809"/>
              <a:gd name="connsiteY116" fmla="*/ 715617 h 4214191"/>
              <a:gd name="connsiteX117" fmla="*/ 1431235 w 6453809"/>
              <a:gd name="connsiteY117" fmla="*/ 583095 h 4214191"/>
              <a:gd name="connsiteX118" fmla="*/ 1444487 w 6453809"/>
              <a:gd name="connsiteY118" fmla="*/ 490330 h 4214191"/>
              <a:gd name="connsiteX119" fmla="*/ 1457740 w 6453809"/>
              <a:gd name="connsiteY119" fmla="*/ 424069 h 4214191"/>
              <a:gd name="connsiteX120" fmla="*/ 1470992 w 6453809"/>
              <a:gd name="connsiteY120" fmla="*/ 304800 h 4214191"/>
              <a:gd name="connsiteX121" fmla="*/ 1457740 w 6453809"/>
              <a:gd name="connsiteY121" fmla="*/ 106017 h 4214191"/>
              <a:gd name="connsiteX122" fmla="*/ 1444487 w 6453809"/>
              <a:gd name="connsiteY122" fmla="*/ 66260 h 4214191"/>
              <a:gd name="connsiteX123" fmla="*/ 1364974 w 6453809"/>
              <a:gd name="connsiteY123" fmla="*/ 13252 h 4214191"/>
              <a:gd name="connsiteX124" fmla="*/ 1311966 w 6453809"/>
              <a:gd name="connsiteY124" fmla="*/ 0 h 4214191"/>
              <a:gd name="connsiteX125" fmla="*/ 834887 w 6453809"/>
              <a:gd name="connsiteY125" fmla="*/ 26504 h 4214191"/>
              <a:gd name="connsiteX126" fmla="*/ 742122 w 6453809"/>
              <a:gd name="connsiteY126" fmla="*/ 39756 h 4214191"/>
              <a:gd name="connsiteX127" fmla="*/ 649357 w 6453809"/>
              <a:gd name="connsiteY127" fmla="*/ 66260 h 4214191"/>
              <a:gd name="connsiteX128" fmla="*/ 556592 w 6453809"/>
              <a:gd name="connsiteY128" fmla="*/ 106017 h 4214191"/>
              <a:gd name="connsiteX129" fmla="*/ 503583 w 6453809"/>
              <a:gd name="connsiteY129" fmla="*/ 132521 h 4214191"/>
              <a:gd name="connsiteX130" fmla="*/ 463827 w 6453809"/>
              <a:gd name="connsiteY130" fmla="*/ 145773 h 4214191"/>
              <a:gd name="connsiteX131" fmla="*/ 357809 w 6453809"/>
              <a:gd name="connsiteY131" fmla="*/ 198782 h 4214191"/>
              <a:gd name="connsiteX132" fmla="*/ 291548 w 6453809"/>
              <a:gd name="connsiteY132" fmla="*/ 238539 h 4214191"/>
              <a:gd name="connsiteX133" fmla="*/ 172279 w 6453809"/>
              <a:gd name="connsiteY133" fmla="*/ 304800 h 4214191"/>
              <a:gd name="connsiteX134" fmla="*/ 106018 w 6453809"/>
              <a:gd name="connsiteY134" fmla="*/ 344556 h 4214191"/>
              <a:gd name="connsiteX135" fmla="*/ 66261 w 6453809"/>
              <a:gd name="connsiteY135" fmla="*/ 371060 h 4214191"/>
              <a:gd name="connsiteX136" fmla="*/ 26505 w 6453809"/>
              <a:gd name="connsiteY136" fmla="*/ 384313 h 4214191"/>
              <a:gd name="connsiteX137" fmla="*/ 0 w 6453809"/>
              <a:gd name="connsiteY137" fmla="*/ 397565 h 42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6453809" h="4214191">
                <a:moveTo>
                  <a:pt x="6453809" y="4214191"/>
                </a:moveTo>
                <a:cubicBezTo>
                  <a:pt x="6352209" y="4205356"/>
                  <a:pt x="6249967" y="4202111"/>
                  <a:pt x="6149009" y="4187687"/>
                </a:cubicBezTo>
                <a:cubicBezTo>
                  <a:pt x="6020988" y="4169397"/>
                  <a:pt x="6087238" y="4178308"/>
                  <a:pt x="5950227" y="4161182"/>
                </a:cubicBezTo>
                <a:cubicBezTo>
                  <a:pt x="5879549" y="4165599"/>
                  <a:pt x="5808764" y="4168553"/>
                  <a:pt x="5738192" y="4174434"/>
                </a:cubicBezTo>
                <a:cubicBezTo>
                  <a:pt x="5503483" y="4193993"/>
                  <a:pt x="5734351" y="4178481"/>
                  <a:pt x="5565914" y="4200939"/>
                </a:cubicBezTo>
                <a:cubicBezTo>
                  <a:pt x="5521909" y="4206806"/>
                  <a:pt x="5477566" y="4209774"/>
                  <a:pt x="5433392" y="4214191"/>
                </a:cubicBezTo>
                <a:lnTo>
                  <a:pt x="4744279" y="4200939"/>
                </a:lnTo>
                <a:cubicBezTo>
                  <a:pt x="4726077" y="4200289"/>
                  <a:pt x="4709050" y="4191638"/>
                  <a:pt x="4691270" y="4187687"/>
                </a:cubicBezTo>
                <a:cubicBezTo>
                  <a:pt x="4669282" y="4182801"/>
                  <a:pt x="4647360" y="4177228"/>
                  <a:pt x="4625009" y="4174434"/>
                </a:cubicBezTo>
                <a:cubicBezTo>
                  <a:pt x="4576594" y="4168382"/>
                  <a:pt x="4527871" y="4165073"/>
                  <a:pt x="4479235" y="4161182"/>
                </a:cubicBezTo>
                <a:cubicBezTo>
                  <a:pt x="4417432" y="4156238"/>
                  <a:pt x="4355427" y="4153808"/>
                  <a:pt x="4293705" y="4147930"/>
                </a:cubicBezTo>
                <a:cubicBezTo>
                  <a:pt x="4262610" y="4144969"/>
                  <a:pt x="4232125" y="4136460"/>
                  <a:pt x="4200940" y="4134678"/>
                </a:cubicBezTo>
                <a:cubicBezTo>
                  <a:pt x="4077376" y="4127617"/>
                  <a:pt x="3953566" y="4125843"/>
                  <a:pt x="3829879" y="4121426"/>
                </a:cubicBezTo>
                <a:cubicBezTo>
                  <a:pt x="3803375" y="4117008"/>
                  <a:pt x="3776640" y="4113803"/>
                  <a:pt x="3750366" y="4108173"/>
                </a:cubicBezTo>
                <a:cubicBezTo>
                  <a:pt x="3714748" y="4100540"/>
                  <a:pt x="3680068" y="4088813"/>
                  <a:pt x="3644348" y="4081669"/>
                </a:cubicBezTo>
                <a:cubicBezTo>
                  <a:pt x="3622261" y="4077252"/>
                  <a:pt x="3600035" y="4073482"/>
                  <a:pt x="3578087" y="4068417"/>
                </a:cubicBezTo>
                <a:cubicBezTo>
                  <a:pt x="3542593" y="4060226"/>
                  <a:pt x="3472070" y="4041913"/>
                  <a:pt x="3472070" y="4041913"/>
                </a:cubicBezTo>
                <a:cubicBezTo>
                  <a:pt x="3494101" y="4019882"/>
                  <a:pt x="3508237" y="4002279"/>
                  <a:pt x="3538331" y="3988904"/>
                </a:cubicBezTo>
                <a:cubicBezTo>
                  <a:pt x="3563861" y="3977557"/>
                  <a:pt x="3617844" y="3962400"/>
                  <a:pt x="3617844" y="3962400"/>
                </a:cubicBezTo>
                <a:cubicBezTo>
                  <a:pt x="3664103" y="3916140"/>
                  <a:pt x="3632495" y="3939846"/>
                  <a:pt x="3723861" y="3909391"/>
                </a:cubicBezTo>
                <a:lnTo>
                  <a:pt x="3763618" y="3896139"/>
                </a:lnTo>
                <a:cubicBezTo>
                  <a:pt x="3854754" y="3835381"/>
                  <a:pt x="3812911" y="3853203"/>
                  <a:pt x="3882887" y="3829878"/>
                </a:cubicBezTo>
                <a:lnTo>
                  <a:pt x="3962400" y="3776869"/>
                </a:lnTo>
                <a:cubicBezTo>
                  <a:pt x="3975652" y="3768034"/>
                  <a:pt x="3987047" y="3755402"/>
                  <a:pt x="4002157" y="3750365"/>
                </a:cubicBezTo>
                <a:lnTo>
                  <a:pt x="4121427" y="3710608"/>
                </a:lnTo>
                <a:cubicBezTo>
                  <a:pt x="4134679" y="3706191"/>
                  <a:pt x="4149560" y="3705105"/>
                  <a:pt x="4161183" y="3697356"/>
                </a:cubicBezTo>
                <a:lnTo>
                  <a:pt x="4280453" y="3617843"/>
                </a:lnTo>
                <a:cubicBezTo>
                  <a:pt x="4293705" y="3609008"/>
                  <a:pt x="4308947" y="3602601"/>
                  <a:pt x="4320209" y="3591339"/>
                </a:cubicBezTo>
                <a:cubicBezTo>
                  <a:pt x="4329044" y="3582504"/>
                  <a:pt x="4336000" y="3571262"/>
                  <a:pt x="4346714" y="3564834"/>
                </a:cubicBezTo>
                <a:cubicBezTo>
                  <a:pt x="4358692" y="3557647"/>
                  <a:pt x="4373976" y="3557829"/>
                  <a:pt x="4386470" y="3551582"/>
                </a:cubicBezTo>
                <a:cubicBezTo>
                  <a:pt x="4400716" y="3544459"/>
                  <a:pt x="4413790" y="3535028"/>
                  <a:pt x="4426227" y="3525078"/>
                </a:cubicBezTo>
                <a:cubicBezTo>
                  <a:pt x="4435983" y="3517273"/>
                  <a:pt x="4442017" y="3505001"/>
                  <a:pt x="4452731" y="3498573"/>
                </a:cubicBezTo>
                <a:cubicBezTo>
                  <a:pt x="4464709" y="3491386"/>
                  <a:pt x="4479235" y="3489738"/>
                  <a:pt x="4492487" y="3485321"/>
                </a:cubicBezTo>
                <a:cubicBezTo>
                  <a:pt x="4523883" y="3453926"/>
                  <a:pt x="4553554" y="3420792"/>
                  <a:pt x="4598505" y="3405808"/>
                </a:cubicBezTo>
                <a:lnTo>
                  <a:pt x="4638261" y="3392556"/>
                </a:lnTo>
                <a:cubicBezTo>
                  <a:pt x="4684522" y="3346297"/>
                  <a:pt x="4652913" y="3370003"/>
                  <a:pt x="4744279" y="3339547"/>
                </a:cubicBezTo>
                <a:lnTo>
                  <a:pt x="4744279" y="3339547"/>
                </a:lnTo>
                <a:cubicBezTo>
                  <a:pt x="4757531" y="3330712"/>
                  <a:pt x="4769481" y="3319511"/>
                  <a:pt x="4784035" y="3313043"/>
                </a:cubicBezTo>
                <a:cubicBezTo>
                  <a:pt x="4809565" y="3301696"/>
                  <a:pt x="4863548" y="3286539"/>
                  <a:pt x="4863548" y="3286539"/>
                </a:cubicBezTo>
                <a:cubicBezTo>
                  <a:pt x="4872383" y="3277704"/>
                  <a:pt x="4878878" y="3265622"/>
                  <a:pt x="4890053" y="3260034"/>
                </a:cubicBezTo>
                <a:cubicBezTo>
                  <a:pt x="4915041" y="3247540"/>
                  <a:pt x="4969566" y="3233530"/>
                  <a:pt x="4969566" y="3233530"/>
                </a:cubicBezTo>
                <a:cubicBezTo>
                  <a:pt x="5092952" y="3151273"/>
                  <a:pt x="4977006" y="3218686"/>
                  <a:pt x="5300870" y="3193773"/>
                </a:cubicBezTo>
                <a:cubicBezTo>
                  <a:pt x="5319030" y="3192376"/>
                  <a:pt x="5336434" y="3185755"/>
                  <a:pt x="5353879" y="3180521"/>
                </a:cubicBezTo>
                <a:cubicBezTo>
                  <a:pt x="5380639" y="3172493"/>
                  <a:pt x="5433392" y="3154017"/>
                  <a:pt x="5433392" y="3154017"/>
                </a:cubicBezTo>
                <a:cubicBezTo>
                  <a:pt x="5539406" y="3083341"/>
                  <a:pt x="5411306" y="3176103"/>
                  <a:pt x="5499653" y="3087756"/>
                </a:cubicBezTo>
                <a:cubicBezTo>
                  <a:pt x="5510915" y="3076494"/>
                  <a:pt x="5526157" y="3070087"/>
                  <a:pt x="5539409" y="3061252"/>
                </a:cubicBezTo>
                <a:cubicBezTo>
                  <a:pt x="5526157" y="3056835"/>
                  <a:pt x="5507772" y="3059367"/>
                  <a:pt x="5499653" y="3048000"/>
                </a:cubicBezTo>
                <a:cubicBezTo>
                  <a:pt x="5483414" y="3025266"/>
                  <a:pt x="5481983" y="2994991"/>
                  <a:pt x="5473148" y="2968487"/>
                </a:cubicBezTo>
                <a:cubicBezTo>
                  <a:pt x="5468731" y="2955235"/>
                  <a:pt x="5467645" y="2940353"/>
                  <a:pt x="5459896" y="2928730"/>
                </a:cubicBezTo>
                <a:cubicBezTo>
                  <a:pt x="5440214" y="2899207"/>
                  <a:pt x="5433866" y="2884052"/>
                  <a:pt x="5406887" y="2862469"/>
                </a:cubicBezTo>
                <a:cubicBezTo>
                  <a:pt x="5394450" y="2852520"/>
                  <a:pt x="5379224" y="2846330"/>
                  <a:pt x="5367131" y="2835965"/>
                </a:cubicBezTo>
                <a:cubicBezTo>
                  <a:pt x="5321072" y="2796485"/>
                  <a:pt x="5297342" y="2750858"/>
                  <a:pt x="5234609" y="2729947"/>
                </a:cubicBezTo>
                <a:lnTo>
                  <a:pt x="5035827" y="2663687"/>
                </a:lnTo>
                <a:lnTo>
                  <a:pt x="4956314" y="2637182"/>
                </a:lnTo>
                <a:cubicBezTo>
                  <a:pt x="4943062" y="2632765"/>
                  <a:pt x="4930109" y="2627318"/>
                  <a:pt x="4916557" y="2623930"/>
                </a:cubicBezTo>
                <a:cubicBezTo>
                  <a:pt x="4898887" y="2619513"/>
                  <a:pt x="4881061" y="2615682"/>
                  <a:pt x="4863548" y="2610678"/>
                </a:cubicBezTo>
                <a:cubicBezTo>
                  <a:pt x="4850117" y="2606841"/>
                  <a:pt x="4837223" y="2601264"/>
                  <a:pt x="4823792" y="2597426"/>
                </a:cubicBezTo>
                <a:cubicBezTo>
                  <a:pt x="4806279" y="2592422"/>
                  <a:pt x="4788296" y="2589177"/>
                  <a:pt x="4770783" y="2584173"/>
                </a:cubicBezTo>
                <a:cubicBezTo>
                  <a:pt x="4699098" y="2563691"/>
                  <a:pt x="4761753" y="2573833"/>
                  <a:pt x="4664766" y="2557669"/>
                </a:cubicBezTo>
                <a:cubicBezTo>
                  <a:pt x="4542174" y="2537237"/>
                  <a:pt x="4540529" y="2543490"/>
                  <a:pt x="4386470" y="2531165"/>
                </a:cubicBezTo>
                <a:cubicBezTo>
                  <a:pt x="4337834" y="2527274"/>
                  <a:pt x="4289380" y="2521159"/>
                  <a:pt x="4240696" y="2517913"/>
                </a:cubicBezTo>
                <a:cubicBezTo>
                  <a:pt x="3921463" y="2496630"/>
                  <a:pt x="4083473" y="2515442"/>
                  <a:pt x="3843131" y="2491408"/>
                </a:cubicBezTo>
                <a:cubicBezTo>
                  <a:pt x="3803328" y="2487428"/>
                  <a:pt x="3763511" y="2483443"/>
                  <a:pt x="3723861" y="2478156"/>
                </a:cubicBezTo>
                <a:cubicBezTo>
                  <a:pt x="3613388" y="2463426"/>
                  <a:pt x="3678024" y="2468308"/>
                  <a:pt x="3578087" y="2451652"/>
                </a:cubicBezTo>
                <a:cubicBezTo>
                  <a:pt x="3500749" y="2438763"/>
                  <a:pt x="3398062" y="2429836"/>
                  <a:pt x="3326296" y="2411895"/>
                </a:cubicBezTo>
                <a:cubicBezTo>
                  <a:pt x="3247219" y="2392126"/>
                  <a:pt x="3291253" y="2401637"/>
                  <a:pt x="3193774" y="2385391"/>
                </a:cubicBezTo>
                <a:cubicBezTo>
                  <a:pt x="3145445" y="2240400"/>
                  <a:pt x="3222522" y="2460013"/>
                  <a:pt x="3154018" y="2305878"/>
                </a:cubicBezTo>
                <a:cubicBezTo>
                  <a:pt x="3142671" y="2280348"/>
                  <a:pt x="3136349" y="2252869"/>
                  <a:pt x="3127514" y="2226365"/>
                </a:cubicBezTo>
                <a:lnTo>
                  <a:pt x="3101009" y="2146852"/>
                </a:lnTo>
                <a:cubicBezTo>
                  <a:pt x="3096592" y="2133600"/>
                  <a:pt x="3091145" y="2120647"/>
                  <a:pt x="3087757" y="2107095"/>
                </a:cubicBezTo>
                <a:cubicBezTo>
                  <a:pt x="3083512" y="2090113"/>
                  <a:pt x="3070758" y="2033340"/>
                  <a:pt x="3061253" y="2014330"/>
                </a:cubicBezTo>
                <a:cubicBezTo>
                  <a:pt x="3054130" y="2000084"/>
                  <a:pt x="3042650" y="1988402"/>
                  <a:pt x="3034748" y="1974573"/>
                </a:cubicBezTo>
                <a:cubicBezTo>
                  <a:pt x="3024947" y="1957421"/>
                  <a:pt x="3018045" y="1938717"/>
                  <a:pt x="3008244" y="1921565"/>
                </a:cubicBezTo>
                <a:cubicBezTo>
                  <a:pt x="3000342" y="1907736"/>
                  <a:pt x="2989642" y="1895637"/>
                  <a:pt x="2981740" y="1881808"/>
                </a:cubicBezTo>
                <a:cubicBezTo>
                  <a:pt x="2960258" y="1844214"/>
                  <a:pt x="2956401" y="1821324"/>
                  <a:pt x="2928731" y="1789043"/>
                </a:cubicBezTo>
                <a:cubicBezTo>
                  <a:pt x="2912469" y="1770070"/>
                  <a:pt x="2891984" y="1755007"/>
                  <a:pt x="2875722" y="1736034"/>
                </a:cubicBezTo>
                <a:cubicBezTo>
                  <a:pt x="2865357" y="1723941"/>
                  <a:pt x="2860480" y="1707540"/>
                  <a:pt x="2849218" y="1696278"/>
                </a:cubicBezTo>
                <a:cubicBezTo>
                  <a:pt x="2823527" y="1670587"/>
                  <a:pt x="2802041" y="1667300"/>
                  <a:pt x="2769705" y="1656521"/>
                </a:cubicBezTo>
                <a:cubicBezTo>
                  <a:pt x="2760870" y="1647686"/>
                  <a:pt x="2754375" y="1635605"/>
                  <a:pt x="2743200" y="1630017"/>
                </a:cubicBezTo>
                <a:cubicBezTo>
                  <a:pt x="2726910" y="1621872"/>
                  <a:pt x="2707704" y="1621768"/>
                  <a:pt x="2690192" y="1616765"/>
                </a:cubicBezTo>
                <a:cubicBezTo>
                  <a:pt x="2676760" y="1612927"/>
                  <a:pt x="2663275" y="1609016"/>
                  <a:pt x="2650435" y="1603513"/>
                </a:cubicBezTo>
                <a:cubicBezTo>
                  <a:pt x="2554417" y="1562362"/>
                  <a:pt x="2642867" y="1586096"/>
                  <a:pt x="2531166" y="1563756"/>
                </a:cubicBezTo>
                <a:cubicBezTo>
                  <a:pt x="2456070" y="1568173"/>
                  <a:pt x="2380731" y="1569523"/>
                  <a:pt x="2305879" y="1577008"/>
                </a:cubicBezTo>
                <a:cubicBezTo>
                  <a:pt x="2254479" y="1582148"/>
                  <a:pt x="2235774" y="1620608"/>
                  <a:pt x="2199861" y="1656521"/>
                </a:cubicBezTo>
                <a:cubicBezTo>
                  <a:pt x="2135868" y="1720514"/>
                  <a:pt x="2213720" y="1639199"/>
                  <a:pt x="2146853" y="1722782"/>
                </a:cubicBezTo>
                <a:cubicBezTo>
                  <a:pt x="2139048" y="1732539"/>
                  <a:pt x="2129183" y="1740452"/>
                  <a:pt x="2120348" y="1749287"/>
                </a:cubicBezTo>
                <a:cubicBezTo>
                  <a:pt x="2087039" y="1849214"/>
                  <a:pt x="2131971" y="1726042"/>
                  <a:pt x="2080592" y="1828800"/>
                </a:cubicBezTo>
                <a:cubicBezTo>
                  <a:pt x="2074345" y="1841294"/>
                  <a:pt x="2074124" y="1856345"/>
                  <a:pt x="2067340" y="1868556"/>
                </a:cubicBezTo>
                <a:cubicBezTo>
                  <a:pt x="2051870" y="1896402"/>
                  <a:pt x="2028576" y="1919578"/>
                  <a:pt x="2014331" y="1948069"/>
                </a:cubicBezTo>
                <a:cubicBezTo>
                  <a:pt x="2005496" y="1965739"/>
                  <a:pt x="1995609" y="1982920"/>
                  <a:pt x="1987827" y="2001078"/>
                </a:cubicBezTo>
                <a:cubicBezTo>
                  <a:pt x="1982324" y="2013917"/>
                  <a:pt x="1980821" y="2028340"/>
                  <a:pt x="1974574" y="2040834"/>
                </a:cubicBezTo>
                <a:cubicBezTo>
                  <a:pt x="1967451" y="2055080"/>
                  <a:pt x="1954539" y="2066037"/>
                  <a:pt x="1948070" y="2080591"/>
                </a:cubicBezTo>
                <a:cubicBezTo>
                  <a:pt x="1936723" y="2106121"/>
                  <a:pt x="1930401" y="2133600"/>
                  <a:pt x="1921566" y="2160104"/>
                </a:cubicBezTo>
                <a:lnTo>
                  <a:pt x="1881809" y="2279373"/>
                </a:lnTo>
                <a:lnTo>
                  <a:pt x="1868557" y="2319130"/>
                </a:lnTo>
                <a:cubicBezTo>
                  <a:pt x="1864140" y="2332382"/>
                  <a:pt x="1865183" y="2349010"/>
                  <a:pt x="1855305" y="2358887"/>
                </a:cubicBezTo>
                <a:lnTo>
                  <a:pt x="1828800" y="2385391"/>
                </a:lnTo>
                <a:cubicBezTo>
                  <a:pt x="1818377" y="2416661"/>
                  <a:pt x="1819361" y="2433461"/>
                  <a:pt x="1789044" y="2451652"/>
                </a:cubicBezTo>
                <a:cubicBezTo>
                  <a:pt x="1777066" y="2458839"/>
                  <a:pt x="1762539" y="2460487"/>
                  <a:pt x="1749287" y="2464904"/>
                </a:cubicBezTo>
                <a:cubicBezTo>
                  <a:pt x="1676088" y="2460024"/>
                  <a:pt x="1571828" y="2486227"/>
                  <a:pt x="1510748" y="2425147"/>
                </a:cubicBezTo>
                <a:cubicBezTo>
                  <a:pt x="1499486" y="2413885"/>
                  <a:pt x="1493079" y="2398643"/>
                  <a:pt x="1484244" y="2385391"/>
                </a:cubicBezTo>
                <a:cubicBezTo>
                  <a:pt x="1475409" y="2358887"/>
                  <a:pt x="1461205" y="2333600"/>
                  <a:pt x="1457740" y="2305878"/>
                </a:cubicBezTo>
                <a:cubicBezTo>
                  <a:pt x="1446984" y="2219834"/>
                  <a:pt x="1450692" y="2214954"/>
                  <a:pt x="1431235" y="2146852"/>
                </a:cubicBezTo>
                <a:cubicBezTo>
                  <a:pt x="1427397" y="2133420"/>
                  <a:pt x="1424767" y="2119306"/>
                  <a:pt x="1417983" y="2107095"/>
                </a:cubicBezTo>
                <a:cubicBezTo>
                  <a:pt x="1402513" y="2079249"/>
                  <a:pt x="1382644" y="2054086"/>
                  <a:pt x="1364974" y="2027582"/>
                </a:cubicBezTo>
                <a:lnTo>
                  <a:pt x="1338470" y="1987826"/>
                </a:lnTo>
                <a:lnTo>
                  <a:pt x="1311966" y="1948069"/>
                </a:lnTo>
                <a:cubicBezTo>
                  <a:pt x="1266056" y="1718524"/>
                  <a:pt x="1297864" y="1907528"/>
                  <a:pt x="1272209" y="1616765"/>
                </a:cubicBezTo>
                <a:cubicBezTo>
                  <a:pt x="1264791" y="1532697"/>
                  <a:pt x="1245705" y="1364973"/>
                  <a:pt x="1245705" y="1364973"/>
                </a:cubicBezTo>
                <a:cubicBezTo>
                  <a:pt x="1250122" y="1347304"/>
                  <a:pt x="1247579" y="1326187"/>
                  <a:pt x="1258957" y="1311965"/>
                </a:cubicBezTo>
                <a:cubicBezTo>
                  <a:pt x="1267684" y="1301057"/>
                  <a:pt x="1290595" y="1310080"/>
                  <a:pt x="1298714" y="1298713"/>
                </a:cubicBezTo>
                <a:cubicBezTo>
                  <a:pt x="1314953" y="1275979"/>
                  <a:pt x="1316383" y="1245704"/>
                  <a:pt x="1325218" y="1219200"/>
                </a:cubicBezTo>
                <a:lnTo>
                  <a:pt x="1338470" y="1179443"/>
                </a:lnTo>
                <a:cubicBezTo>
                  <a:pt x="1342887" y="1148521"/>
                  <a:pt x="1346972" y="1117550"/>
                  <a:pt x="1351722" y="1086678"/>
                </a:cubicBezTo>
                <a:cubicBezTo>
                  <a:pt x="1363701" y="1008815"/>
                  <a:pt x="1368623" y="996030"/>
                  <a:pt x="1378227" y="914400"/>
                </a:cubicBezTo>
                <a:cubicBezTo>
                  <a:pt x="1383414" y="870310"/>
                  <a:pt x="1385612" y="825883"/>
                  <a:pt x="1391479" y="781878"/>
                </a:cubicBezTo>
                <a:cubicBezTo>
                  <a:pt x="1394456" y="759551"/>
                  <a:pt x="1401028" y="737835"/>
                  <a:pt x="1404731" y="715617"/>
                </a:cubicBezTo>
                <a:cubicBezTo>
                  <a:pt x="1425034" y="593795"/>
                  <a:pt x="1405836" y="659295"/>
                  <a:pt x="1431235" y="583095"/>
                </a:cubicBezTo>
                <a:cubicBezTo>
                  <a:pt x="1435652" y="552173"/>
                  <a:pt x="1439352" y="521141"/>
                  <a:pt x="1444487" y="490330"/>
                </a:cubicBezTo>
                <a:cubicBezTo>
                  <a:pt x="1448190" y="468112"/>
                  <a:pt x="1454554" y="446367"/>
                  <a:pt x="1457740" y="424069"/>
                </a:cubicBezTo>
                <a:cubicBezTo>
                  <a:pt x="1463397" y="384470"/>
                  <a:pt x="1466575" y="344556"/>
                  <a:pt x="1470992" y="304800"/>
                </a:cubicBezTo>
                <a:cubicBezTo>
                  <a:pt x="1466575" y="238539"/>
                  <a:pt x="1465074" y="172019"/>
                  <a:pt x="1457740" y="106017"/>
                </a:cubicBezTo>
                <a:cubicBezTo>
                  <a:pt x="1456197" y="92133"/>
                  <a:pt x="1454365" y="76138"/>
                  <a:pt x="1444487" y="66260"/>
                </a:cubicBezTo>
                <a:cubicBezTo>
                  <a:pt x="1421963" y="43736"/>
                  <a:pt x="1395877" y="20978"/>
                  <a:pt x="1364974" y="13252"/>
                </a:cubicBezTo>
                <a:lnTo>
                  <a:pt x="1311966" y="0"/>
                </a:lnTo>
                <a:cubicBezTo>
                  <a:pt x="777143" y="17827"/>
                  <a:pt x="1067564" y="-9292"/>
                  <a:pt x="834887" y="26504"/>
                </a:cubicBezTo>
                <a:cubicBezTo>
                  <a:pt x="804015" y="31254"/>
                  <a:pt x="772854" y="34168"/>
                  <a:pt x="742122" y="39756"/>
                </a:cubicBezTo>
                <a:cubicBezTo>
                  <a:pt x="705516" y="46412"/>
                  <a:pt x="683418" y="54907"/>
                  <a:pt x="649357" y="66260"/>
                </a:cubicBezTo>
                <a:cubicBezTo>
                  <a:pt x="568790" y="119972"/>
                  <a:pt x="654390" y="69343"/>
                  <a:pt x="556592" y="106017"/>
                </a:cubicBezTo>
                <a:cubicBezTo>
                  <a:pt x="538095" y="112953"/>
                  <a:pt x="521741" y="124739"/>
                  <a:pt x="503583" y="132521"/>
                </a:cubicBezTo>
                <a:cubicBezTo>
                  <a:pt x="490744" y="138024"/>
                  <a:pt x="476544" y="139993"/>
                  <a:pt x="463827" y="145773"/>
                </a:cubicBezTo>
                <a:cubicBezTo>
                  <a:pt x="427858" y="162123"/>
                  <a:pt x="357809" y="198782"/>
                  <a:pt x="357809" y="198782"/>
                </a:cubicBezTo>
                <a:cubicBezTo>
                  <a:pt x="298349" y="258244"/>
                  <a:pt x="368960" y="195533"/>
                  <a:pt x="291548" y="238539"/>
                </a:cubicBezTo>
                <a:cubicBezTo>
                  <a:pt x="154837" y="314488"/>
                  <a:pt x="262240" y="274811"/>
                  <a:pt x="172279" y="304800"/>
                </a:cubicBezTo>
                <a:cubicBezTo>
                  <a:pt x="120509" y="356568"/>
                  <a:pt x="174831" y="310150"/>
                  <a:pt x="106018" y="344556"/>
                </a:cubicBezTo>
                <a:cubicBezTo>
                  <a:pt x="91772" y="351679"/>
                  <a:pt x="80507" y="363937"/>
                  <a:pt x="66261" y="371060"/>
                </a:cubicBezTo>
                <a:cubicBezTo>
                  <a:pt x="53767" y="377307"/>
                  <a:pt x="39475" y="379125"/>
                  <a:pt x="26505" y="384313"/>
                </a:cubicBezTo>
                <a:cubicBezTo>
                  <a:pt x="17334" y="387982"/>
                  <a:pt x="8835" y="393148"/>
                  <a:pt x="0" y="397565"/>
                </a:cubicBezTo>
              </a:path>
            </a:pathLst>
          </a:custGeom>
          <a:noFill/>
          <a:ln w="285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145" name="Picture 144">
            <a:extLst>
              <a:ext uri="{FF2B5EF4-FFF2-40B4-BE49-F238E27FC236}">
                <a16:creationId xmlns:a16="http://schemas.microsoft.com/office/drawing/2014/main" xmlns="" id="{99ACDB68-8824-33DC-CFC9-55E5A3DF614D}"/>
              </a:ext>
            </a:extLst>
          </p:cNvPr>
          <p:cNvPicPr>
            <a:picLocks noChangeAspect="1"/>
          </p:cNvPicPr>
          <p:nvPr/>
        </p:nvPicPr>
        <p:blipFill>
          <a:blip r:embed="rId5"/>
          <a:stretch>
            <a:fillRect/>
          </a:stretch>
        </p:blipFill>
        <p:spPr>
          <a:xfrm>
            <a:off x="9930568" y="4948027"/>
            <a:ext cx="291890" cy="291890"/>
          </a:xfrm>
          <a:prstGeom prst="rect">
            <a:avLst/>
          </a:prstGeom>
        </p:spPr>
      </p:pic>
      <p:sp>
        <p:nvSpPr>
          <p:cNvPr id="146" name="TextBox 145">
            <a:extLst>
              <a:ext uri="{FF2B5EF4-FFF2-40B4-BE49-F238E27FC236}">
                <a16:creationId xmlns:a16="http://schemas.microsoft.com/office/drawing/2014/main" xmlns="" id="{8C34ABA1-C3E0-FB51-BD1F-1B87C6068BB2}"/>
              </a:ext>
            </a:extLst>
          </p:cNvPr>
          <p:cNvSpPr txBox="1"/>
          <p:nvPr/>
        </p:nvSpPr>
        <p:spPr>
          <a:xfrm>
            <a:off x="1802974" y="463386"/>
            <a:ext cx="8382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PLMN-1</a:t>
            </a:r>
          </a:p>
        </p:txBody>
      </p:sp>
      <p:sp>
        <p:nvSpPr>
          <p:cNvPr id="147" name="TextBox 146">
            <a:extLst>
              <a:ext uri="{FF2B5EF4-FFF2-40B4-BE49-F238E27FC236}">
                <a16:creationId xmlns:a16="http://schemas.microsoft.com/office/drawing/2014/main" xmlns="" id="{323F45DC-039E-F896-7145-C7AC75750653}"/>
              </a:ext>
            </a:extLst>
          </p:cNvPr>
          <p:cNvSpPr txBox="1"/>
          <p:nvPr/>
        </p:nvSpPr>
        <p:spPr>
          <a:xfrm>
            <a:off x="9646906" y="467695"/>
            <a:ext cx="8382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PLMN-2</a:t>
            </a:r>
          </a:p>
        </p:txBody>
      </p:sp>
      <p:sp>
        <p:nvSpPr>
          <p:cNvPr id="148" name="Rectangle 147">
            <a:extLst>
              <a:ext uri="{FF2B5EF4-FFF2-40B4-BE49-F238E27FC236}">
                <a16:creationId xmlns:a16="http://schemas.microsoft.com/office/drawing/2014/main" xmlns="" id="{C6D21459-3176-56CC-F119-56D35EB04475}"/>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GPRS MS located in PLMN1 sends IP packets to a host connected to the IP network (e.g. to a Web server connected to the Internet).</a:t>
            </a:r>
          </a:p>
        </p:txBody>
      </p:sp>
      <p:sp>
        <p:nvSpPr>
          <p:cNvPr id="149" name="Rectangle 148">
            <a:extLst>
              <a:ext uri="{FF2B5EF4-FFF2-40B4-BE49-F238E27FC236}">
                <a16:creationId xmlns:a16="http://schemas.microsoft.com/office/drawing/2014/main" xmlns="" id="{AC1B997E-A60B-1219-F853-829C7EA6F9E7}"/>
              </a:ext>
            </a:extLst>
          </p:cNvPr>
          <p:cNvSpPr>
            <a:spLocks/>
          </p:cNvSpPr>
          <p:nvPr/>
        </p:nvSpPr>
        <p:spPr>
          <a:xfrm>
            <a:off x="1768649" y="5728502"/>
            <a:ext cx="8640000" cy="923330"/>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 SGSN that the MS is registered with encapsulates the IP packets coming from the MS, examines the PDP context and routes them through the intra-PLMN GPRS backbone to the appropriate GGSN.</a:t>
            </a:r>
          </a:p>
        </p:txBody>
      </p:sp>
      <p:sp>
        <p:nvSpPr>
          <p:cNvPr id="150" name="Rectangle 149">
            <a:extLst>
              <a:ext uri="{FF2B5EF4-FFF2-40B4-BE49-F238E27FC236}">
                <a16:creationId xmlns:a16="http://schemas.microsoft.com/office/drawing/2014/main" xmlns="" id="{B82BA1E4-6FEE-90EE-B304-F0D9B36724CA}"/>
              </a:ext>
            </a:extLst>
          </p:cNvPr>
          <p:cNvSpPr>
            <a:spLocks/>
          </p:cNvSpPr>
          <p:nvPr/>
        </p:nvSpPr>
        <p:spPr>
          <a:xfrm>
            <a:off x="1768649" y="57285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 GGSN de-encapsulates the packets and sends them out on the IP network, where IP routing mechanisms are used to transfer the packets to the access router of the destination network.</a:t>
            </a:r>
          </a:p>
        </p:txBody>
      </p:sp>
      <p:sp>
        <p:nvSpPr>
          <p:cNvPr id="151" name="Rectangle 150">
            <a:extLst>
              <a:ext uri="{FF2B5EF4-FFF2-40B4-BE49-F238E27FC236}">
                <a16:creationId xmlns:a16="http://schemas.microsoft.com/office/drawing/2014/main" xmlns="" id="{7E4EA787-09DC-B771-BDA7-0F18F5A5634E}"/>
              </a:ext>
            </a:extLst>
          </p:cNvPr>
          <p:cNvSpPr>
            <a:spLocks/>
          </p:cNvSpPr>
          <p:nvPr/>
        </p:nvSpPr>
        <p:spPr>
          <a:xfrm>
            <a:off x="4223042" y="6005501"/>
            <a:ext cx="3731214" cy="369332"/>
          </a:xfrm>
          <a:prstGeom prst="rect">
            <a:avLst/>
          </a:prstGeom>
          <a:solidFill>
            <a:sysClr val="window" lastClr="FFFFFF">
              <a:lumMod val="75000"/>
            </a:sysClr>
          </a:solidFill>
          <a:ln w="6350" cap="flat" cmpd="sng" algn="ctr">
            <a:solidFill>
              <a:srgbClr val="212121"/>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Finally, delivers IP packets to the host.</a:t>
            </a:r>
          </a:p>
        </p:txBody>
      </p:sp>
      <p:sp>
        <p:nvSpPr>
          <p:cNvPr id="152" name="Rectangle 151">
            <a:extLst>
              <a:ext uri="{FF2B5EF4-FFF2-40B4-BE49-F238E27FC236}">
                <a16:creationId xmlns:a16="http://schemas.microsoft.com/office/drawing/2014/main" xmlns="" id="{A85F80B2-A70D-3C10-C8E8-5444AD604EB0}"/>
              </a:ext>
            </a:extLst>
          </p:cNvPr>
          <p:cNvSpPr>
            <a:spLocks/>
          </p:cNvSpPr>
          <p:nvPr/>
        </p:nvSpPr>
        <p:spPr>
          <a:xfrm>
            <a:off x="3898531" y="6005501"/>
            <a:ext cx="4380237" cy="369332"/>
          </a:xfrm>
          <a:prstGeom prst="rect">
            <a:avLst/>
          </a:prstGeom>
          <a:solidFill>
            <a:sysClr val="window" lastClr="FFFFFF">
              <a:lumMod val="75000"/>
            </a:sysClr>
          </a:solidFill>
          <a:ln w="6350" cap="flat" cmpd="sng" algn="ctr">
            <a:solidFill>
              <a:srgbClr val="212121"/>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Home-PLMN of the mobile station is PLMN2.</a:t>
            </a:r>
          </a:p>
        </p:txBody>
      </p:sp>
      <p:sp>
        <p:nvSpPr>
          <p:cNvPr id="153" name="Rectangle 152">
            <a:extLst>
              <a:ext uri="{FF2B5EF4-FFF2-40B4-BE49-F238E27FC236}">
                <a16:creationId xmlns:a16="http://schemas.microsoft.com/office/drawing/2014/main" xmlns="" id="{3CFE7637-25E5-939B-6A6B-DEE971695628}"/>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An IP address has been assigned to MS by the GGSN of PLMN2 and so, MS’s IP address has the same network prefix as the IP address of the GGSN in PLMN2.</a:t>
            </a:r>
          </a:p>
        </p:txBody>
      </p:sp>
      <p:sp>
        <p:nvSpPr>
          <p:cNvPr id="154" name="Rectangle 153">
            <a:extLst>
              <a:ext uri="{FF2B5EF4-FFF2-40B4-BE49-F238E27FC236}">
                <a16:creationId xmlns:a16="http://schemas.microsoft.com/office/drawing/2014/main" xmlns="" id="{7135227C-68DC-3E21-1E05-7708978564DD}"/>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Correspondent host is now sending IP packets to the MS onto the IP network and are routed to the GGSN of PLMN2 (the home-GGSN of the MS). </a:t>
            </a:r>
          </a:p>
        </p:txBody>
      </p:sp>
      <p:sp>
        <p:nvSpPr>
          <p:cNvPr id="155" name="Rectangle 154">
            <a:extLst>
              <a:ext uri="{FF2B5EF4-FFF2-40B4-BE49-F238E27FC236}">
                <a16:creationId xmlns:a16="http://schemas.microsoft.com/office/drawing/2014/main" xmlns="" id="{27BB3AA1-3194-1A3E-C8C3-D3A138694E80}"/>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The latter queries the HLR and obtains the information that the MS is currently located in PLMN1.</a:t>
            </a:r>
          </a:p>
        </p:txBody>
      </p:sp>
      <p:sp>
        <p:nvSpPr>
          <p:cNvPr id="156" name="Rectangle 155">
            <a:extLst>
              <a:ext uri="{FF2B5EF4-FFF2-40B4-BE49-F238E27FC236}">
                <a16:creationId xmlns:a16="http://schemas.microsoft.com/office/drawing/2014/main" xmlns="" id="{48F732D7-E1BD-C731-47A0-82B10BE9D8F7}"/>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It encapsulates the incoming IP packets and tunnels them through the inter-PLMN GPRS backbone to the appropriate SGSN in PLMN1 while the SGSN de-encapsulates the packets.</a:t>
            </a:r>
          </a:p>
        </p:txBody>
      </p:sp>
      <p:sp>
        <p:nvSpPr>
          <p:cNvPr id="157" name="Rectangle 156">
            <a:extLst>
              <a:ext uri="{FF2B5EF4-FFF2-40B4-BE49-F238E27FC236}">
                <a16:creationId xmlns:a16="http://schemas.microsoft.com/office/drawing/2014/main" xmlns="" id="{9C5824C9-F0DE-C071-4D38-27D6C5EE39A8}"/>
              </a:ext>
            </a:extLst>
          </p:cNvPr>
          <p:cNvSpPr>
            <a:spLocks/>
          </p:cNvSpPr>
          <p:nvPr/>
        </p:nvSpPr>
        <p:spPr>
          <a:xfrm>
            <a:off x="4515366" y="6005501"/>
            <a:ext cx="3146566" cy="369332"/>
          </a:xfrm>
          <a:prstGeom prst="rect">
            <a:avLst/>
          </a:prstGeom>
          <a:solidFill>
            <a:sysClr val="window" lastClr="FFFFFF">
              <a:lumMod val="75000"/>
            </a:sysClr>
          </a:solidFill>
          <a:ln w="6350" cap="flat" cmpd="sng" algn="ctr">
            <a:solidFill>
              <a:srgbClr val="212121"/>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Finally delivers them to the MS.</a:t>
            </a:r>
          </a:p>
        </p:txBody>
      </p:sp>
    </p:spTree>
    <p:extLst>
      <p:ext uri="{BB962C8B-B14F-4D97-AF65-F5344CB8AC3E}">
        <p14:creationId xmlns:p14="http://schemas.microsoft.com/office/powerpoint/2010/main" xmlns="" val="117542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34"/>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12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3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3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3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4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4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0" presetClass="path" presetSubtype="0" accel="50000" decel="50000" fill="hold" nodeType="clickEffect">
                                  <p:stCondLst>
                                    <p:cond delay="2000"/>
                                  </p:stCondLst>
                                  <p:childTnLst>
                                    <p:animMotion origin="layout" path="M -1.04167E-6 -3.7037E-6 C 0.0013 0.0044 0.003 0.0088 0.00443 0.01343 C 0.00534 0.01713 0.00664 0.025 0.00664 0.02524 C 0.0069 0.03218 0.00742 0.03912 0.00781 0.0463 C 0.00833 0.05973 0.0082 0.07338 0.00886 0.08681 C 0.00899 0.08889 0.00912 0.09121 0.01016 0.0926 C 0.01094 0.09399 0.01224 0.09399 0.01354 0.09468 C 0.01836 0.09375 0.02435 0.09306 0.0293 0.09074 C 0.03151 0.08959 0.03386 0.0882 0.0362 0.08681 L 0.03958 0.08496 L 0.04636 0.07709 C 0.0474 0.07593 0.04883 0.075 0.04974 0.07338 C 0.05039 0.07199 0.05104 0.07061 0.05182 0.06945 C 0.05417 0.06667 0.05677 0.06505 0.05873 0.06181 C 0.06146 0.05718 0.06393 0.05232 0.06771 0.05024 L 0.07461 0.0463 C 0.07578 0.04561 0.07695 0.04491 0.07787 0.04445 C 0.07956 0.04375 0.08112 0.04306 0.08255 0.04236 C 0.08633 0.04098 0.09011 0.04051 0.09375 0.03843 C 0.09505 0.03797 0.09609 0.03727 0.09727 0.03658 C 0.10221 0.03426 0.10221 0.03473 0.10742 0.03264 C 0.10912 0.03218 0.11055 0.03149 0.11198 0.03079 C 0.11432 0.03149 0.1168 0.03079 0.11888 0.03264 C 0.11992 0.0338 0.11992 0.03658 0.11992 0.03843 C 0.11992 0.05602 0.11927 0.07338 0.11888 0.09074 C 0.11823 0.10973 0.11771 0.12616 0.11654 0.14491 C 0.11537 0.16227 0.11576 0.15672 0.11432 0.17199 C 0.11367 0.17824 0.11315 0.18843 0.11198 0.19514 C 0.11133 0.19908 0.11107 0.20324 0.10964 0.20672 L 0.10521 0.21829 C 0.10443 0.22014 0.10391 0.22246 0.103 0.22408 C 0.10143 0.22662 0.09948 0.22871 0.09844 0.23172 C 0.0957 0.23912 0.09701 0.23588 0.09375 0.24144 C 0.09115 0.25579 0.09531 0.23658 0.08828 0.2551 C 0.08529 0.26227 0.08685 0.25903 0.08359 0.26436 C 0.0806 0.28079 0.0849 0.26111 0.08021 0.27431 C 0.07591 0.28681 0.08255 0.27385 0.07695 0.28403 C 0.07617 0.28774 0.07591 0.29213 0.07461 0.29561 C 0.07083 0.30533 0.07422 0.29792 0.06901 0.30533 C 0.0681 0.30625 0.06758 0.30787 0.06667 0.30903 C 0.06354 0.31343 0.06341 0.31274 0.0599 0.31482 C 0.05287 0.32686 0.06302 0.31065 0.05417 0.32061 C 0.0457 0.33033 0.05547 0.32385 0.0474 0.32848 C 0.04636 0.33033 0.04518 0.33218 0.04401 0.33426 C 0.04245 0.3375 0.04037 0.34422 0.03958 0.34769 C 0.03542 0.36505 0.03919 0.35394 0.0349 0.36505 C 0.03451 0.3676 0.03425 0.37037 0.03386 0.37292 C 0.03346 0.37477 0.03307 0.37662 0.03268 0.37871 C 0.03177 0.38496 0.03047 0.39792 0.03047 0.39815 C 0.03021 0.40278 0.028 0.42709 0.03047 0.43473 C 0.0319 0.43959 0.0349 0.44236 0.03724 0.4463 L 0.04284 0.45602 C 0.04401 0.45787 0.04531 0.45949 0.04636 0.46181 C 0.04948 0.46991 0.04753 0.46598 0.05182 0.47338 C 0.05417 0.48473 0.0513 0.47431 0.05651 0.48311 C 0.05742 0.48473 0.05781 0.48704 0.05873 0.48889 C 0.06042 0.49213 0.0625 0.49514 0.06432 0.49838 C 0.06589 0.50116 0.06719 0.50417 0.06901 0.50625 C 0.07123 0.50857 0.07383 0.51065 0.07578 0.51389 L 0.08138 0.52361 C 0.08216 0.525 0.08281 0.52639 0.08359 0.52755 C 0.08477 0.52871 0.08594 0.52986 0.08711 0.53102 C 0.08789 0.53218 0.08854 0.53403 0.08932 0.53519 C 0.0905 0.53635 0.09167 0.53727 0.09284 0.53912 C 0.09362 0.54028 0.09414 0.54167 0.09505 0.5426 C 0.09609 0.54375 0.0974 0.54375 0.09844 0.54491 C 0.09974 0.54584 0.10065 0.54769 0.10182 0.54861 C 0.10404 0.55024 0.10873 0.55232 0.10873 0.55278 C 0.10964 0.55186 0.11081 0.5507 0.11198 0.5507 C 0.11667 0.5507 0.12136 0.55417 0.12552 0.55649 C 0.12669 0.55718 0.12787 0.55764 0.12904 0.55834 C 0.1349 0.56042 0.13737 0.56088 0.14375 0.56389 C 0.14596 0.56505 0.14818 0.56713 0.15065 0.56806 L 0.15846 0.56991 L 0.16979 0.5757 C 0.18086 0.58172 0.1724 0.57778 0.18112 0.58125 C 0.18867 0.58797 0.18255 0.58311 0.19024 0.58727 C 0.20404 0.59445 0.19102 0.58843 0.20156 0.59283 C 0.203 0.59445 0.20443 0.59584 0.20612 0.59699 C 0.21094 0.6 0.21914 0.60024 0.22318 0.60093 C 0.23542 0.60672 0.22826 0.60394 0.24453 0.60857 L 0.24453 0.6088 C 0.24596 0.60926 0.24753 0.61042 0.24922 0.61065 C 0.25781 0.61158 0.26654 0.61181 0.27526 0.6125 C 0.30521 0.60926 0.29323 0.60949 0.33633 0.61412 C 0.3431 0.61505 0.34779 0.61922 0.35443 0.62223 C 0.35638 0.62269 0.35833 0.62338 0.36016 0.62385 C 0.36328 0.62338 0.36615 0.62315 0.36914 0.62223 C 0.37031 0.62153 0.37149 0.62037 0.37266 0.62014 C 0.37826 0.61922 0.38399 0.61899 0.38971 0.61829 L 0.40326 0.61621 C 0.40521 0.61574 0.40703 0.61505 0.40899 0.61412 C 0.41003 0.61389 0.41107 0.6125 0.41224 0.6125 C 0.42357 0.61297 0.43503 0.61505 0.44636 0.61621 C 0.46419 0.62662 0.45078 0.62014 0.48828 0.62223 C 0.50026 0.62385 0.51237 0.62639 0.52448 0.62801 C 0.5332 0.62894 0.5418 0.62848 0.55052 0.62986 C 0.55443 0.63056 0.56172 0.63218 0.56641 0.63542 C 0.56732 0.63611 0.56784 0.63704 0.56875 0.6375 " pathEditMode="relative" rAng="0" ptsTypes="AAAAAAAAAAAAAAAAAAAAAAAAAAAAAAAAAAAAAAAAAAAAAAAAAAAAAAAAAAAAAAAAAAAAAAAAAAAAAAAAAAAAAAAAAAAAAAAAAAA">
                                      <p:cBhvr>
                                        <p:cTn id="164" dur="5000" fill="hold"/>
                                        <p:tgtEl>
                                          <p:spTgt spid="141"/>
                                        </p:tgtEl>
                                        <p:attrNameLst>
                                          <p:attrName>ppt_x</p:attrName>
                                          <p:attrName>ppt_y</p:attrName>
                                        </p:attrNameLst>
                                      </p:cBhvr>
                                      <p:rCtr x="28438" y="31875"/>
                                    </p:animMotion>
                                  </p:childTnLst>
                                </p:cTn>
                              </p:par>
                            </p:childTnLst>
                          </p:cTn>
                        </p:par>
                      </p:childTnLst>
                    </p:cTn>
                  </p:par>
                  <p:par>
                    <p:cTn id="165" fill="hold">
                      <p:stCondLst>
                        <p:cond delay="indefinite"/>
                      </p:stCondLst>
                      <p:childTnLst>
                        <p:par>
                          <p:cTn id="166" fill="hold">
                            <p:stCondLst>
                              <p:cond delay="0"/>
                            </p:stCondLst>
                            <p:childTnLst>
                              <p:par>
                                <p:cTn id="167" presetID="0" presetClass="path" presetSubtype="0" accel="50000" decel="50000" fill="hold" nodeType="clickEffect">
                                  <p:stCondLst>
                                    <p:cond delay="0"/>
                                  </p:stCondLst>
                                  <p:childTnLst>
                                    <p:animMotion origin="layout" path="M -8.33333E-7 -1.48148E-6 C -0.06159 0.01296 -0.00208 0.00139 -0.15417 0.00625 C -0.17253 0.00695 -0.19075 0.00833 -0.20911 0.00949 C -0.23646 0.00833 -0.26393 0.0081 -0.29128 0.00625 C -0.29349 0.00602 -0.29779 0.00648 -0.29779 0.00324 C -0.29779 -0.00602 -0.28607 -0.0081 -0.28294 -0.00926 C -0.27057 -0.02106 -0.28242 -0.01088 -0.27018 -0.01852 C -0.26732 -0.02037 -0.26471 -0.02315 -0.26185 -0.02477 C -0.25638 -0.02778 -0.25208 -0.02708 -0.247 -0.03102 C -0.23073 -0.04305 -0.25026 -0.03241 -0.2345 -0.04028 C -0.22461 -0.05463 -0.23737 -0.03819 -0.22174 -0.04954 C -0.19271 -0.07083 -0.22031 -0.05648 -0.20286 -0.06504 C -0.20052 -0.06713 -0.1987 -0.06991 -0.19635 -0.07129 C -0.17513 -0.08472 -0.20378 -0.05972 -0.17513 -0.08055 C -0.17253 -0.08264 -0.16979 -0.08495 -0.16693 -0.0868 C -0.16133 -0.09028 -0.15807 -0.09028 -0.15195 -0.09305 C -0.14779 -0.09491 -0.14375 -0.09699 -0.13945 -0.09907 C -0.13724 -0.10023 -0.13489 -0.10046 -0.13307 -0.10231 C -0.13099 -0.1044 -0.12904 -0.10694 -0.12669 -0.10856 C -0.12266 -0.11111 -0.11771 -0.11111 -0.11406 -0.11458 C -0.10976 -0.11875 -0.10599 -0.12384 -0.10143 -0.12708 C -0.09466 -0.13194 -0.08542 -0.13819 -0.08047 -0.1456 L -0.07617 -0.15185 C -0.07539 -0.15509 -0.07448 -0.1581 -0.07396 -0.16111 C -0.07239 -0.17129 -0.07018 -0.1794 -0.07396 -0.18912 C -0.07539 -0.19282 -0.07786 -0.19606 -0.08047 -0.19838 C -0.08203 -0.20023 -0.08437 -0.20046 -0.08672 -0.20162 C -0.08867 -0.20347 -0.09062 -0.20625 -0.09297 -0.20764 C -0.097 -0.21042 -0.10143 -0.2118 -0.1056 -0.21389 C -0.10781 -0.21504 -0.10989 -0.21551 -0.11211 -0.21713 C -0.11471 -0.21898 -0.11745 -0.22153 -0.12031 -0.22315 C -0.12448 -0.22569 -0.12891 -0.22731 -0.13307 -0.2294 C -0.13529 -0.23055 -0.13724 -0.23171 -0.13945 -0.23264 C -0.14232 -0.23356 -0.14518 -0.23449 -0.14779 -0.23565 C -0.15195 -0.2375 -0.15625 -0.23981 -0.16055 -0.2419 C -0.16263 -0.24282 -0.16471 -0.24444 -0.16693 -0.24491 C -0.21862 -0.2544 -0.17799 -0.24792 -0.28932 -0.25116 C -0.30351 -0.27199 -0.297 -0.26065 -0.30833 -0.28518 C -0.30963 -0.28842 -0.31159 -0.29097 -0.3125 -0.29444 C -0.31315 -0.29768 -0.31341 -0.30116 -0.31458 -0.30393 C -0.31628 -0.30741 -0.31875 -0.30995 -0.32096 -0.31319 C -0.3263 -0.33657 -0.31901 -0.30764 -0.32721 -0.33171 C -0.32812 -0.33472 -0.32825 -0.33819 -0.3293 -0.34097 C -0.33177 -0.34815 -0.33581 -0.35486 -0.33984 -0.35972 C -0.34193 -0.36204 -0.34414 -0.36389 -0.34622 -0.36597 C -0.35117 -0.36481 -0.35612 -0.36504 -0.36094 -0.36273 C -0.36276 -0.3618 -0.36445 -0.35926 -0.3651 -0.35648 C -0.36641 -0.35278 -0.36641 -0.34838 -0.36745 -0.34421 C -0.36875 -0.33796 -0.37005 -0.33171 -0.37148 -0.32546 L -0.37786 -0.29768 C -0.37864 -0.29444 -0.37838 -0.29074 -0.38008 -0.28842 C -0.38398 -0.28264 -0.38529 -0.27986 -0.39049 -0.27592 C -0.39258 -0.27454 -0.39479 -0.27384 -0.39687 -0.27292 C -0.41003 -0.25347 -0.39101 -0.27963 -0.40742 -0.26366 C -0.40989 -0.26111 -0.41133 -0.25694 -0.41367 -0.25417 C -0.41784 -0.24977 -0.42279 -0.24722 -0.42643 -0.2419 C -0.43437 -0.23032 -0.42995 -0.23403 -0.43906 -0.2294 C -0.44128 -0.23055 -0.44362 -0.23055 -0.44531 -0.23264 C -0.44739 -0.23495 -0.44805 -0.23889 -0.44961 -0.2419 C -0.45091 -0.24421 -0.4526 -0.24583 -0.45391 -0.24815 C -0.45547 -0.25092 -0.45638 -0.2544 -0.45807 -0.25741 C -0.46003 -0.26065 -0.4625 -0.26319 -0.46445 -0.26667 C -0.46601 -0.26944 -0.46706 -0.27315 -0.46862 -0.27592 C -0.47122 -0.28032 -0.47708 -0.28842 -0.47708 -0.28819 C -0.47786 -0.29143 -0.48086 -0.29537 -0.4793 -0.29768 C -0.4776 -0.3 -0.47409 -0.2919 -0.47279 -0.29444 C -0.47226 -0.29583 -0.47656 -0.31389 -0.47708 -0.3162 C -0.48099 -0.35579 -0.47851 -0.32106 -0.47708 -0.37523 C -0.47604 -0.41042 -0.47565 -0.4456 -0.475 -0.48055 C -0.47565 -0.49305 -0.47604 -0.50555 -0.47708 -0.51782 C -0.47734 -0.52106 -0.47851 -0.52407 -0.4793 -0.52708 C -0.48516 -0.56227 -0.47643 -0.52129 -0.48555 -0.56134 C -0.48555 -0.56111 -0.48984 -0.57986 -0.48984 -0.57963 L -0.49818 -0.59838 C -0.50586 -0.59745 -0.5138 -0.59699 -0.52148 -0.59537 C -0.52891 -0.59375 -0.52747 -0.59097 -0.53411 -0.58611 C -0.53607 -0.58472 -0.53841 -0.58403 -0.54036 -0.5831 C -0.5487 -0.57083 -0.53997 -0.58171 -0.55091 -0.57361 C -0.55325 -0.57199 -0.55508 -0.56921 -0.55729 -0.56759 C -0.55924 -0.56597 -0.56159 -0.56574 -0.56367 -0.56435 C -0.56654 -0.5625 -0.56914 -0.55949 -0.572 -0.5581 C -0.57904 -0.55532 -0.58607 -0.55324 -0.59323 -0.55208 C -0.61224 -0.54838 -0.6043 -0.54884 -0.61628 -0.54884 " pathEditMode="relative" rAng="0" ptsTypes="AAAAAAAAAAAAAAAAAAAAAAAAAAAAAAAAAAAAAAAAAAAAAAAAAAAAAAAAAAAAAAAAAAAAAAAAAAAAAAAAAAA">
                                      <p:cBhvr>
                                        <p:cTn id="168" dur="10000" fill="hold"/>
                                        <p:tgtEl>
                                          <p:spTgt spid="145"/>
                                        </p:tgtEl>
                                        <p:attrNameLst>
                                          <p:attrName>ppt_x</p:attrName>
                                          <p:attrName>ppt_y</p:attrName>
                                        </p:attrNameLst>
                                      </p:cBhvr>
                                      <p:rCtr x="-30820" y="-29444"/>
                                    </p:animMotion>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48"/>
                                        </p:tgtEl>
                                        <p:attrNameLst>
                                          <p:attrName>style.visibility</p:attrName>
                                        </p:attrNameLst>
                                      </p:cBhvr>
                                      <p:to>
                                        <p:strVal val="visible"/>
                                      </p:to>
                                    </p:set>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49"/>
                                        </p:tgtEl>
                                        <p:attrNameLst>
                                          <p:attrName>style.visibility</p:attrName>
                                        </p:attrNameLst>
                                      </p:cBhvr>
                                      <p:to>
                                        <p:strVal val="visible"/>
                                      </p:to>
                                    </p:set>
                                  </p:childTnLst>
                                  <p:subTnLst>
                                    <p:set>
                                      <p:cBhvr override="childStyle">
                                        <p:cTn dur="1" fill="hold" display="0" masterRel="nextClick" afterEffect="1"/>
                                        <p:tgtEl>
                                          <p:spTgt spid="149"/>
                                        </p:tgtEl>
                                        <p:attrNameLst>
                                          <p:attrName>style.visibility</p:attrName>
                                        </p:attrNameLst>
                                      </p:cBhvr>
                                      <p:to>
                                        <p:strVal val="hidden"/>
                                      </p:to>
                                    </p:set>
                                  </p:sub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50"/>
                                        </p:tgtEl>
                                        <p:attrNameLst>
                                          <p:attrName>style.visibility</p:attrName>
                                        </p:attrNameLst>
                                      </p:cBhvr>
                                      <p:to>
                                        <p:strVal val="visible"/>
                                      </p:to>
                                    </p:se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51"/>
                                        </p:tgtEl>
                                        <p:attrNameLst>
                                          <p:attrName>style.visibility</p:attrName>
                                        </p:attrNameLst>
                                      </p:cBhvr>
                                      <p:to>
                                        <p:strVal val="visible"/>
                                      </p:to>
                                    </p:set>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52"/>
                                        </p:tgtEl>
                                        <p:attrNameLst>
                                          <p:attrName>style.visibility</p:attrName>
                                        </p:attrNameLst>
                                      </p:cBhvr>
                                      <p:to>
                                        <p:strVal val="visible"/>
                                      </p:to>
                                    </p:set>
                                  </p:childTnLst>
                                  <p:subTnLst>
                                    <p:set>
                                      <p:cBhvr override="childStyle">
                                        <p:cTn dur="1" fill="hold" display="0" masterRel="nextClick" afterEffect="1"/>
                                        <p:tgtEl>
                                          <p:spTgt spid="152"/>
                                        </p:tgtEl>
                                        <p:attrNameLst>
                                          <p:attrName>style.visibility</p:attrName>
                                        </p:attrNameLst>
                                      </p:cBhvr>
                                      <p:to>
                                        <p:strVal val="hidden"/>
                                      </p:to>
                                    </p:set>
                                  </p:sub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53"/>
                                        </p:tgtEl>
                                        <p:attrNameLst>
                                          <p:attrName>style.visibility</p:attrName>
                                        </p:attrNameLst>
                                      </p:cBhvr>
                                      <p:to>
                                        <p:strVal val="visible"/>
                                      </p:to>
                                    </p:set>
                                  </p:childTnLst>
                                  <p:subTnLst>
                                    <p:set>
                                      <p:cBhvr override="childStyle">
                                        <p:cTn dur="1" fill="hold" display="0" masterRel="nextClick" afterEffect="1"/>
                                        <p:tgtEl>
                                          <p:spTgt spid="153"/>
                                        </p:tgtEl>
                                        <p:attrNameLst>
                                          <p:attrName>style.visibility</p:attrName>
                                        </p:attrNameLst>
                                      </p:cBhvr>
                                      <p:to>
                                        <p:strVal val="hidden"/>
                                      </p:to>
                                    </p:set>
                                  </p:sub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54"/>
                                        </p:tgtEl>
                                        <p:attrNameLst>
                                          <p:attrName>style.visibility</p:attrName>
                                        </p:attrNameLst>
                                      </p:cBhvr>
                                      <p:to>
                                        <p:strVal val="visible"/>
                                      </p:to>
                                    </p:set>
                                  </p:childTnLst>
                                  <p:subTnLst>
                                    <p:set>
                                      <p:cBhvr override="childStyle">
                                        <p:cTn dur="1" fill="hold" display="0" masterRel="nextClick" afterEffect="1"/>
                                        <p:tgtEl>
                                          <p:spTgt spid="154"/>
                                        </p:tgtEl>
                                        <p:attrNameLst>
                                          <p:attrName>style.visibility</p:attrName>
                                        </p:attrNameLst>
                                      </p:cBhvr>
                                      <p:to>
                                        <p:strVal val="hidden"/>
                                      </p:to>
                                    </p:set>
                                  </p:sub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55"/>
                                        </p:tgtEl>
                                        <p:attrNameLst>
                                          <p:attrName>style.visibility</p:attrName>
                                        </p:attrNameLst>
                                      </p:cBhvr>
                                      <p:to>
                                        <p:strVal val="visible"/>
                                      </p:to>
                                    </p:set>
                                  </p:childTnLst>
                                  <p:subTnLst>
                                    <p:set>
                                      <p:cBhvr override="childStyle">
                                        <p:cTn dur="1" fill="hold" display="0" masterRel="nextClick" afterEffect="1"/>
                                        <p:tgtEl>
                                          <p:spTgt spid="155"/>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56"/>
                                        </p:tgtEl>
                                        <p:attrNameLst>
                                          <p:attrName>style.visibility</p:attrName>
                                        </p:attrNameLst>
                                      </p:cBhvr>
                                      <p:to>
                                        <p:strVal val="visible"/>
                                      </p:to>
                                    </p:set>
                                  </p:childTnLst>
                                  <p:subTnLst>
                                    <p:set>
                                      <p:cBhvr override="childStyle">
                                        <p:cTn dur="1" fill="hold" display="0" masterRel="nextClick" afterEffect="1"/>
                                        <p:tgtEl>
                                          <p:spTgt spid="156"/>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57"/>
                                        </p:tgtEl>
                                        <p:attrNameLst>
                                          <p:attrName>style.visibility</p:attrName>
                                        </p:attrNameLst>
                                      </p:cBhvr>
                                      <p:to>
                                        <p:strVal val="visible"/>
                                      </p:to>
                                    </p:set>
                                  </p:childTnLst>
                                  <p:subTnLst>
                                    <p:set>
                                      <p:cBhvr override="childStyle">
                                        <p:cTn dur="1" fill="hold" display="0" masterRel="nextClick" afterEffect="1"/>
                                        <p:tgtEl>
                                          <p:spTgt spid="15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P spid="83" grpId="0" animBg="1"/>
      <p:bldP spid="84" grpId="0" animBg="1"/>
      <p:bldP spid="89" grpId="0" animBg="1"/>
      <p:bldP spid="91" grpId="0" animBg="1"/>
      <p:bldP spid="92" grpId="0" animBg="1"/>
      <p:bldP spid="92" grpId="1" animBg="1"/>
      <p:bldP spid="93" grpId="0" animBg="1"/>
      <p:bldP spid="94" grpId="0" animBg="1"/>
      <p:bldP spid="94" grpId="1"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0" grpId="0" animBg="1"/>
      <p:bldP spid="112" grpId="0" animBg="1"/>
      <p:bldP spid="116" grpId="0"/>
      <p:bldP spid="117" grpId="0"/>
      <p:bldP spid="118" grpId="0"/>
      <p:bldP spid="119" grpId="0"/>
      <p:bldP spid="120" grpId="0"/>
      <p:bldP spid="121" grpId="0"/>
      <p:bldP spid="121" grpId="1"/>
      <p:bldP spid="122" grpId="0"/>
      <p:bldP spid="123" grpId="0" animBg="1"/>
      <p:bldP spid="142" grpId="0" animBg="1"/>
      <p:bldP spid="144" grpId="0" animBg="1"/>
      <p:bldP spid="146" grpId="0"/>
      <p:bldP spid="147" grpId="0"/>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Data Services in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40756090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Data Services in GPRS</a:t>
            </a:r>
          </a:p>
        </p:txBody>
      </p:sp>
      <p:sp>
        <p:nvSpPr>
          <p:cNvPr id="4" name="Content Placeholder 2">
            <a:extLst>
              <a:ext uri="{FF2B5EF4-FFF2-40B4-BE49-F238E27FC236}">
                <a16:creationId xmlns:a16="http://schemas.microsoft.com/office/drawing/2014/main" xmlns="" id="{37C102C1-53E3-CBA9-E198-ADA5F8004327}"/>
              </a:ext>
            </a:extLst>
          </p:cNvPr>
          <p:cNvSpPr txBox="1">
            <a:spLocks/>
          </p:cNvSpPr>
          <p:nvPr/>
        </p:nvSpPr>
        <p:spPr>
          <a:xfrm>
            <a:off x="131180" y="966270"/>
            <a:ext cx="675088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Any user is likely to use either of the two modes of the GPRS network: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Application mode</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Tunneling mode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application mode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user uses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access the applications running on the phone itself.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phone here acts as the end user device.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tunneling mode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user uses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interface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as an access to the network as the end user device would be a large device like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laptop</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computer or a small device like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PDA</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mobile phone will be connected to the device and used as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modem</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access the wireless data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US" sz="24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2" descr="Figure 2 from EDGE: enhanced data rates for GSM and TDMA/136 ...">
            <a:extLst>
              <a:ext uri="{FF2B5EF4-FFF2-40B4-BE49-F238E27FC236}">
                <a16:creationId xmlns:a16="http://schemas.microsoft.com/office/drawing/2014/main" xmlns="" id="{76A5668D-BB29-F4EF-EC27-909EE663E402}"/>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846" t="4953" b="5296"/>
          <a:stretch/>
        </p:blipFill>
        <p:spPr bwMode="auto">
          <a:xfrm>
            <a:off x="7011858" y="1146381"/>
            <a:ext cx="4825881" cy="27781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440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Bearers in GPRS</a:t>
            </a:r>
          </a:p>
        </p:txBody>
      </p:sp>
      <p:sp>
        <p:nvSpPr>
          <p:cNvPr id="3" name="Content Placeholder 2">
            <a:extLst>
              <a:ext uri="{FF2B5EF4-FFF2-40B4-BE49-F238E27FC236}">
                <a16:creationId xmlns:a16="http://schemas.microsoft.com/office/drawing/2014/main" xmlns="" id="{27DCA39C-23A8-E75B-4238-EB59873C33DA}"/>
              </a:ext>
            </a:extLst>
          </p:cNvPr>
          <p:cNvSpPr txBox="1">
            <a:spLocks/>
          </p:cNvSpPr>
          <p:nvPr/>
        </p:nvSpPr>
        <p:spPr>
          <a:xfrm>
            <a:off x="131180" y="966271"/>
            <a:ext cx="11929641" cy="291485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Bearer services of GPRS offer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end-to-end packet switched data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transfer.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supports two different kinds of data transport services: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Point-to-point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PTP</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services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Point-to-multipoint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PTM</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services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continues to supports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bearer services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(Same as the GSM)</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Wireless Application Protocol is a data bearer service over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HTTP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protocol.</a:t>
            </a:r>
          </a:p>
          <a:p>
            <a:pPr lvl="0">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lang="en-US" altLang="en-US" dirty="0">
                <a:solidFill>
                  <a:srgbClr val="212121"/>
                </a:solidFill>
                <a:latin typeface="Cambria" panose="02040503050406030204" pitchFamily="18" charset="0"/>
                <a:ea typeface="Cambria" panose="02040503050406030204" pitchFamily="18" charset="0"/>
              </a:rPr>
              <a:t>Multimedia Messaging Service.</a:t>
            </a:r>
            <a:endPar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29186856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23005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Application of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155862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Bearer or Data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a:defRPr/>
            </a:pPr>
            <a:r>
              <a:rPr lang="en-IN" dirty="0">
                <a:solidFill>
                  <a:srgbClr val="212121"/>
                </a:solidFill>
                <a:latin typeface="Cambria" panose="02040503050406030204" pitchFamily="18" charset="0"/>
                <a:ea typeface="Cambria" panose="02040503050406030204" pitchFamily="18" charset="0"/>
              </a:rPr>
              <a:t>Include various data services for information transfer between GSM and other networks like PSTN, ISDN etc at rates from 300 to 9600 bps</a:t>
            </a:r>
          </a:p>
          <a:p>
            <a:pPr marL="538163">
              <a:defRPr/>
            </a:pPr>
            <a:r>
              <a:rPr lang="en-IN" dirty="0">
                <a:solidFill>
                  <a:srgbClr val="212121"/>
                </a:solidFill>
                <a:latin typeface="Cambria" panose="02040503050406030204" pitchFamily="18" charset="0"/>
                <a:ea typeface="Cambria" panose="02040503050406030204" pitchFamily="18" charset="0"/>
              </a:rPr>
              <a:t>Short Message Service (SMS)</a:t>
            </a:r>
          </a:p>
          <a:p>
            <a:pPr marL="1082675" lvl="1">
              <a:defRPr/>
            </a:pPr>
            <a:r>
              <a:rPr lang="en-IN" dirty="0">
                <a:solidFill>
                  <a:srgbClr val="212121"/>
                </a:solidFill>
                <a:latin typeface="Cambria" panose="02040503050406030204" pitchFamily="18" charset="0"/>
                <a:ea typeface="Cambria" panose="02040503050406030204" pitchFamily="18" charset="0"/>
              </a:rPr>
              <a:t>up to 160 character alphanumeric data transmission to/from the mobile terminal</a:t>
            </a:r>
          </a:p>
          <a:p>
            <a:pPr marL="538163">
              <a:defRPr/>
            </a:pPr>
            <a:r>
              <a:rPr lang="en-IN" dirty="0">
                <a:solidFill>
                  <a:srgbClr val="212121"/>
                </a:solidFill>
                <a:latin typeface="Cambria" panose="02040503050406030204" pitchFamily="18" charset="0"/>
                <a:ea typeface="Cambria" panose="02040503050406030204" pitchFamily="18" charset="0"/>
              </a:rPr>
              <a:t>Multimedia Messaging Services (MMS)</a:t>
            </a:r>
          </a:p>
          <a:p>
            <a:pPr marL="538163">
              <a:defRPr/>
            </a:pPr>
            <a:r>
              <a:rPr lang="en-IN" dirty="0">
                <a:solidFill>
                  <a:srgbClr val="212121"/>
                </a:solidFill>
                <a:latin typeface="Cambria" panose="02040503050406030204" pitchFamily="18" charset="0"/>
                <a:ea typeface="Cambria" panose="02040503050406030204" pitchFamily="18" charset="0"/>
              </a:rPr>
              <a:t>Fax can send in group</a:t>
            </a:r>
          </a:p>
          <a:p>
            <a:pPr marL="538163">
              <a:defRPr/>
            </a:pPr>
            <a:r>
              <a:rPr lang="en-IN" dirty="0">
                <a:solidFill>
                  <a:srgbClr val="212121"/>
                </a:solidFill>
                <a:latin typeface="Cambria" panose="02040503050406030204" pitchFamily="18" charset="0"/>
                <a:ea typeface="Cambria" panose="02040503050406030204" pitchFamily="18" charset="0"/>
              </a:rPr>
              <a:t>Voice mailbox</a:t>
            </a:r>
          </a:p>
          <a:p>
            <a:pPr marL="538163">
              <a:defRPr/>
            </a:pPr>
            <a:r>
              <a:rPr lang="en-IN" dirty="0">
                <a:solidFill>
                  <a:srgbClr val="212121"/>
                </a:solidFill>
                <a:latin typeface="Cambria" panose="02040503050406030204" pitchFamily="18" charset="0"/>
                <a:ea typeface="Cambria" panose="02040503050406030204" pitchFamily="18" charset="0"/>
              </a:rPr>
              <a:t>Electronic mail</a:t>
            </a:r>
          </a:p>
        </p:txBody>
      </p:sp>
    </p:spTree>
    <p:extLst>
      <p:ext uri="{BB962C8B-B14F-4D97-AF65-F5344CB8AC3E}">
        <p14:creationId xmlns:p14="http://schemas.microsoft.com/office/powerpoint/2010/main" xmlns="" val="150976491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Application in GPRS</a:t>
            </a:r>
          </a:p>
        </p:txBody>
      </p:sp>
      <p:sp>
        <p:nvSpPr>
          <p:cNvPr id="4" name="Content Placeholder 2">
            <a:extLst>
              <a:ext uri="{FF2B5EF4-FFF2-40B4-BE49-F238E27FC236}">
                <a16:creationId xmlns:a16="http://schemas.microsoft.com/office/drawing/2014/main" xmlns="" id="{6218ECBE-4592-93F1-A85F-9553D094B322}"/>
              </a:ext>
            </a:extLst>
          </p:cNvPr>
          <p:cNvSpPr txBox="1">
            <a:spLocks/>
          </p:cNvSpPr>
          <p:nvPr/>
        </p:nvSpPr>
        <p:spPr>
          <a:xfrm>
            <a:off x="131180" y="1037171"/>
            <a:ext cx="11816979" cy="343322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Communications</a:t>
            </a:r>
            <a:r>
              <a:rPr lang="en-US" dirty="0">
                <a:solidFill>
                  <a:srgbClr val="212121"/>
                </a:solidFill>
                <a:latin typeface="Cambria" panose="02040503050406030204" pitchFamily="18" charset="0"/>
                <a:ea typeface="Cambria" panose="02040503050406030204" pitchFamily="18" charset="0"/>
              </a:rPr>
              <a:t> - E-mail, Chat, fax and intranet/internet access,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Value-added services </a:t>
            </a:r>
            <a:r>
              <a:rPr lang="en-US" dirty="0">
                <a:solidFill>
                  <a:srgbClr val="212121"/>
                </a:solidFill>
                <a:latin typeface="Cambria" panose="02040503050406030204" pitchFamily="18" charset="0"/>
                <a:ea typeface="Cambria" panose="02040503050406030204" pitchFamily="18" charset="0"/>
              </a:rPr>
              <a:t>- Information services and games,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E-commerce</a:t>
            </a:r>
            <a:r>
              <a:rPr lang="en-US" dirty="0">
                <a:solidFill>
                  <a:srgbClr val="212121"/>
                </a:solidFill>
                <a:latin typeface="Cambria" panose="02040503050406030204" pitchFamily="18" charset="0"/>
                <a:ea typeface="Cambria" panose="02040503050406030204" pitchFamily="18" charset="0"/>
              </a:rPr>
              <a:t> - Retail, ticket purchasing, banking and financial trading,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Location-based applications </a:t>
            </a:r>
            <a:r>
              <a:rPr lang="en-US" dirty="0">
                <a:solidFill>
                  <a:srgbClr val="212121"/>
                </a:solidFill>
                <a:latin typeface="Cambria" panose="02040503050406030204" pitchFamily="18" charset="0"/>
                <a:ea typeface="Cambria" panose="02040503050406030204" pitchFamily="18" charset="0"/>
              </a:rPr>
              <a:t>- Navigation, traffic conditions, airline/rail schedules and location finder,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Vertical applications </a:t>
            </a:r>
            <a:r>
              <a:rPr lang="en-US" dirty="0">
                <a:solidFill>
                  <a:srgbClr val="212121"/>
                </a:solidFill>
                <a:latin typeface="Cambria" panose="02040503050406030204" pitchFamily="18" charset="0"/>
                <a:ea typeface="Cambria" panose="02040503050406030204" pitchFamily="18" charset="0"/>
              </a:rPr>
              <a:t>- Freight delivery and fleet management.</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Advertising</a:t>
            </a:r>
            <a:r>
              <a:rPr lang="en-US" dirty="0">
                <a:solidFill>
                  <a:srgbClr val="212121"/>
                </a:solidFill>
                <a:latin typeface="Cambria" panose="02040503050406030204" pitchFamily="18" charset="0"/>
                <a:ea typeface="Cambria" panose="02040503050406030204" pitchFamily="18" charset="0"/>
              </a:rPr>
              <a:t> - Advertising may be location sensitive. For example, a user entering a mall can receive advertisements specific to the stores in that mall.</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endPar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US" sz="24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1659395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230057"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Benefits &amp; Limitation of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125026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Benefits of GPRS</a:t>
            </a:r>
          </a:p>
        </p:txBody>
      </p:sp>
      <p:sp>
        <p:nvSpPr>
          <p:cNvPr id="3" name="Content Placeholder 2">
            <a:extLst>
              <a:ext uri="{FF2B5EF4-FFF2-40B4-BE49-F238E27FC236}">
                <a16:creationId xmlns:a16="http://schemas.microsoft.com/office/drawing/2014/main" xmlns="" id="{7A6D991C-947F-2F83-2BF8-5AAFC8A0FC02}"/>
              </a:ext>
            </a:extLst>
          </p:cNvPr>
          <p:cNvSpPr txBox="1">
            <a:spLocks/>
          </p:cNvSpPr>
          <p:nvPr/>
        </p:nvSpPr>
        <p:spPr>
          <a:xfrm>
            <a:off x="131180" y="1037171"/>
            <a:ext cx="11929641" cy="34433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Resources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are reserved only when needed and charged accordingly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Connection setup times are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reduced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reuses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existing GSM infrastructure, therefore deployment is easier</a:t>
            </a:r>
          </a:p>
          <a:p>
            <a:pPr>
              <a:defRPr/>
            </a:pPr>
            <a:r>
              <a:rPr lang="en-IN" dirty="0">
                <a:solidFill>
                  <a:srgbClr val="5430AA"/>
                </a:solidFill>
                <a:latin typeface="Cambria" panose="02040503050406030204" pitchFamily="18" charset="0"/>
                <a:ea typeface="Cambria" panose="02040503050406030204" pitchFamily="18" charset="0"/>
              </a:rPr>
              <a:t>Enables</a:t>
            </a:r>
            <a:r>
              <a:rPr lang="en-IN" dirty="0">
                <a:solidFill>
                  <a:srgbClr val="212121"/>
                </a:solidFill>
                <a:latin typeface="Cambria" panose="02040503050406030204" pitchFamily="18" charset="0"/>
                <a:ea typeface="Cambria" panose="02040503050406030204" pitchFamily="18" charset="0"/>
              </a:rPr>
              <a:t> new service opportunities</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provides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seamless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instant connectivity with the internet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simultaneous use of both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services. Thus user can have both voice call and data call together. Data call refers to use of internet by browsing or downloading or uploading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37976964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Limitation of GPRS</a:t>
            </a:r>
          </a:p>
        </p:txBody>
      </p:sp>
      <p:sp>
        <p:nvSpPr>
          <p:cNvPr id="4" name="Content Placeholder 2">
            <a:extLst>
              <a:ext uri="{FF2B5EF4-FFF2-40B4-BE49-F238E27FC236}">
                <a16:creationId xmlns:a16="http://schemas.microsoft.com/office/drawing/2014/main" xmlns="" id="{6218ECBE-4592-93F1-A85F-9553D094B322}"/>
              </a:ext>
            </a:extLst>
          </p:cNvPr>
          <p:cNvSpPr txBox="1">
            <a:spLocks/>
          </p:cNvSpPr>
          <p:nvPr/>
        </p:nvSpPr>
        <p:spPr>
          <a:xfrm>
            <a:off x="131180" y="1037171"/>
            <a:ext cx="11877939" cy="27931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lt"/>
              <a:buAutoNum type="arabicPeriod"/>
            </a:pPr>
            <a:r>
              <a:rPr lang="en-IN" b="1" dirty="0">
                <a:solidFill>
                  <a:srgbClr val="212121"/>
                </a:solidFill>
                <a:latin typeface="Cambria" panose="02040503050406030204" pitchFamily="18" charset="0"/>
                <a:ea typeface="Cambria" panose="02040503050406030204" pitchFamily="18" charset="0"/>
              </a:rPr>
              <a:t>Limited Cell Capacity for All Users:</a:t>
            </a:r>
            <a:r>
              <a:rPr lang="en-IN" dirty="0">
                <a:solidFill>
                  <a:srgbClr val="212121"/>
                </a:solidFill>
                <a:latin typeface="Cambria" panose="02040503050406030204" pitchFamily="18" charset="0"/>
                <a:ea typeface="Cambria" panose="02040503050406030204" pitchFamily="18" charset="0"/>
              </a:rPr>
              <a:t> </a:t>
            </a:r>
          </a:p>
          <a:p>
            <a:pPr marL="1001712" lvl="1" indent="-457200"/>
            <a:r>
              <a:rPr lang="en-IN" dirty="0">
                <a:solidFill>
                  <a:srgbClr val="212121"/>
                </a:solidFill>
                <a:latin typeface="Cambria" panose="02040503050406030204" pitchFamily="18" charset="0"/>
                <a:ea typeface="Cambria" panose="02040503050406030204" pitchFamily="18" charset="0"/>
              </a:rPr>
              <a:t>Only limited radio resources can be deployed for different uses. Both Voice and GPRS calls use the same network resources.</a:t>
            </a:r>
          </a:p>
          <a:p>
            <a:pPr marL="1001712" lvl="1" indent="-457200"/>
            <a:r>
              <a:rPr lang="en-IN" dirty="0">
                <a:solidFill>
                  <a:srgbClr val="212121"/>
                </a:solidFill>
                <a:latin typeface="Cambria" panose="02040503050406030204" pitchFamily="18" charset="0"/>
                <a:ea typeface="Cambria" panose="02040503050406030204" pitchFamily="18" charset="0"/>
              </a:rPr>
              <a:t>Network can be affected when more number of GPRS users in the same area utilize the GPRS services at the same time. This leads to congestion which results into slower data connection.</a:t>
            </a:r>
          </a:p>
          <a:p>
            <a:pPr marL="457200" lvl="0" indent="-457200">
              <a:buFont typeface="+mj-lt"/>
              <a:buAutoNum type="arabicPeriod"/>
            </a:pPr>
            <a:endParaRPr lang="en-IN" b="1" dirty="0">
              <a:solidFill>
                <a:srgbClr val="212121"/>
              </a:solidFill>
              <a:latin typeface="Cambria" panose="02040503050406030204" pitchFamily="18" charset="0"/>
              <a:ea typeface="Cambria" panose="02040503050406030204" pitchFamily="18" charset="0"/>
            </a:endParaRPr>
          </a:p>
          <a:p>
            <a:pPr marL="457200" lvl="0" indent="-457200">
              <a:buFont typeface="+mj-lt"/>
              <a:buAutoNum type="arabicPeriod"/>
            </a:pPr>
            <a:r>
              <a:rPr lang="en-IN" b="1" dirty="0">
                <a:solidFill>
                  <a:srgbClr val="212121"/>
                </a:solidFill>
                <a:latin typeface="Cambria" panose="02040503050406030204" pitchFamily="18" charset="0"/>
                <a:ea typeface="Cambria" panose="02040503050406030204" pitchFamily="18" charset="0"/>
              </a:rPr>
              <a:t>Low Speed in Reality:</a:t>
            </a:r>
            <a:r>
              <a:rPr lang="en-IN" dirty="0">
                <a:solidFill>
                  <a:srgbClr val="212121"/>
                </a:solidFill>
                <a:latin typeface="Cambria" panose="02040503050406030204" pitchFamily="18" charset="0"/>
                <a:ea typeface="Cambria" panose="02040503050406030204" pitchFamily="18" charset="0"/>
              </a:rPr>
              <a:t> </a:t>
            </a:r>
          </a:p>
          <a:p>
            <a:pPr marL="1001712" lvl="1" indent="-457200"/>
            <a:r>
              <a:rPr lang="en-IN" dirty="0">
                <a:solidFill>
                  <a:srgbClr val="212121"/>
                </a:solidFill>
                <a:latin typeface="Cambria" panose="02040503050406030204" pitchFamily="18" charset="0"/>
                <a:ea typeface="Cambria" panose="02040503050406030204" pitchFamily="18" charset="0"/>
              </a:rPr>
              <a:t>Achieving the theoretical maximum GPRS data transmission speed of 172.2 kbps would require a single user taking over all eight time slots without any error protection.</a:t>
            </a:r>
          </a:p>
          <a:p>
            <a:pPr marL="1001712" lvl="1" indent="-457200"/>
            <a:r>
              <a:rPr lang="en-IN" dirty="0">
                <a:solidFill>
                  <a:srgbClr val="212121"/>
                </a:solidFill>
                <a:latin typeface="Cambria" panose="02040503050406030204" pitchFamily="18" charset="0"/>
                <a:ea typeface="Cambria" panose="02040503050406030204" pitchFamily="18" charset="0"/>
              </a:rPr>
              <a:t>GPRS is slower compare to latest wireless standards such as HSPA, LTE, LTE-advanced etc.</a:t>
            </a:r>
          </a:p>
        </p:txBody>
      </p:sp>
    </p:spTree>
    <p:extLst>
      <p:ext uri="{BB962C8B-B14F-4D97-AF65-F5344CB8AC3E}">
        <p14:creationId xmlns:p14="http://schemas.microsoft.com/office/powerpoint/2010/main" xmlns="" val="36897176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23005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Billing &amp; Charging</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4987930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Billing &amp; Charging in GPRS</a:t>
            </a:r>
          </a:p>
        </p:txBody>
      </p:sp>
      <p:sp>
        <p:nvSpPr>
          <p:cNvPr id="3" name="Content Placeholder 2">
            <a:extLst>
              <a:ext uri="{FF2B5EF4-FFF2-40B4-BE49-F238E27FC236}">
                <a16:creationId xmlns:a16="http://schemas.microsoft.com/office/drawing/2014/main" xmlns="" id="{56009D51-9F0E-1B68-5D60-AFFF4A96F4B2}"/>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Minimum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information</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must be collected are: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Usage of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interface.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Usage of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external</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Packet Data Networks.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Usage of general GPRS resources and location of the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Station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Various business models exist for charging customers as billing of services can be based on: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transmitted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volume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type of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service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records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generated in the GPRS Service Nodes.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Packet counts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passed</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 Charging Gateway that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generates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call detail records that sent to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billing system</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1410674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Billing &amp; Charging in GPRS</a:t>
            </a:r>
          </a:p>
        </p:txBody>
      </p:sp>
      <p:sp>
        <p:nvSpPr>
          <p:cNvPr id="5" name="Content Placeholder 2">
            <a:extLst>
              <a:ext uri="{FF2B5EF4-FFF2-40B4-BE49-F238E27FC236}">
                <a16:creationId xmlns:a16="http://schemas.microsoft.com/office/drawing/2014/main" xmlns="" id="{E6782B83-64D8-5DDD-060C-5D2EC2930B23}"/>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SGSN and GGSN register all possible aspects of a GPRS user's behavior and generate billing information accordingly. This information is gathered in so-called Charging Data Records (CDR) and is delivered to a billing gateway.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GPRS billing </a:t>
            </a:r>
            <a:r>
              <a:rPr kumimoji="0" lang="en-IN"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parameters:</a:t>
            </a:r>
            <a:endParaRPr kumimoji="0" 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6" name="Table 5">
            <a:extLst>
              <a:ext uri="{FF2B5EF4-FFF2-40B4-BE49-F238E27FC236}">
                <a16:creationId xmlns:a16="http://schemas.microsoft.com/office/drawing/2014/main" xmlns="" id="{38C55363-CF2B-DEC4-528F-8EF7090D7EB8}"/>
              </a:ext>
            </a:extLst>
          </p:cNvPr>
          <p:cNvGraphicFramePr>
            <a:graphicFrameLocks noGrp="1"/>
          </p:cNvGraphicFramePr>
          <p:nvPr>
            <p:extLst>
              <p:ext uri="{D42A27DB-BD31-4B8C-83A1-F6EECF244321}">
                <p14:modId xmlns:p14="http://schemas.microsoft.com/office/powerpoint/2010/main" xmlns="" val="1283833599"/>
              </p:ext>
            </p:extLst>
          </p:nvPr>
        </p:nvGraphicFramePr>
        <p:xfrm>
          <a:off x="246581" y="2461822"/>
          <a:ext cx="11573841" cy="3235960"/>
        </p:xfrm>
        <a:graphic>
          <a:graphicData uri="http://schemas.openxmlformats.org/drawingml/2006/table">
            <a:tbl>
              <a:tblPr firstRow="1" bandRow="1"/>
              <a:tblGrid>
                <a:gridCol w="2175533">
                  <a:extLst>
                    <a:ext uri="{9D8B030D-6E8A-4147-A177-3AD203B41FA5}">
                      <a16:colId xmlns:a16="http://schemas.microsoft.com/office/drawing/2014/main" xmlns="" val="20000"/>
                    </a:ext>
                  </a:extLst>
                </a:gridCol>
                <a:gridCol w="939830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Volume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The amount of bytes transferred, i.e., downloaded &amp; uploaded both</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Duration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Duration of a PDP context session</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1"/>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Time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Date, time of day and day of the week information</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Final destination</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A subscriber could be charged for access to the specific network.</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Location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Current location of the subscriber</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4"/>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Quality of Service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Pay high for higher network priority</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5"/>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Flat rate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0" i="0" kern="1200" dirty="0">
                          <a:solidFill>
                            <a:schemeClr val="tx1"/>
                          </a:solidFill>
                          <a:effectLst/>
                          <a:latin typeface="Cambria" panose="02040503050406030204" pitchFamily="18" charset="0"/>
                          <a:ea typeface="Cambria" panose="02040503050406030204" pitchFamily="18" charset="0"/>
                          <a:cs typeface="+mn-cs"/>
                        </a:rPr>
                        <a:t>A fixed monthly</a:t>
                      </a:r>
                      <a:r>
                        <a:rPr lang="en-IN" sz="1800" b="0" i="0" kern="1200" baseline="0" dirty="0">
                          <a:solidFill>
                            <a:schemeClr val="tx1"/>
                          </a:solidFill>
                          <a:effectLst/>
                          <a:latin typeface="Cambria" panose="02040503050406030204" pitchFamily="18" charset="0"/>
                          <a:ea typeface="Cambria" panose="02040503050406030204" pitchFamily="18" charset="0"/>
                          <a:cs typeface="+mn-cs"/>
                        </a:rPr>
                        <a:t> rate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6"/>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1" i="0" kern="1200" dirty="0">
                          <a:solidFill>
                            <a:schemeClr val="tx1"/>
                          </a:solidFill>
                          <a:effectLst/>
                          <a:latin typeface="Cambria" panose="02040503050406030204" pitchFamily="18" charset="0"/>
                          <a:ea typeface="Cambria" panose="02040503050406030204" pitchFamily="18" charset="0"/>
                          <a:cs typeface="+mn-cs"/>
                        </a:rPr>
                        <a:t>Bearer service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Charging based on different bearer services (for an operator who has several networks, such as GSM900 and GSM1800, and who wants to promote usage of one of the networks).</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21810051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GPRS Network Operation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6917442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GPRS Protocol Stack</a:t>
            </a:r>
          </a:p>
        </p:txBody>
      </p:sp>
      <p:graphicFrame>
        <p:nvGraphicFramePr>
          <p:cNvPr id="38" name="Content Placeholder 29">
            <a:extLst>
              <a:ext uri="{FF2B5EF4-FFF2-40B4-BE49-F238E27FC236}">
                <a16:creationId xmlns:a16="http://schemas.microsoft.com/office/drawing/2014/main" xmlns="" id="{28459C7B-8A4B-4B24-7B68-379B5F274CA9}"/>
              </a:ext>
            </a:extLst>
          </p:cNvPr>
          <p:cNvGraphicFramePr>
            <a:graphicFrameLocks/>
          </p:cNvGraphicFramePr>
          <p:nvPr>
            <p:extLst>
              <p:ext uri="{D42A27DB-BD31-4B8C-83A1-F6EECF244321}">
                <p14:modId xmlns:p14="http://schemas.microsoft.com/office/powerpoint/2010/main" xmlns="" val="2354616424"/>
              </p:ext>
            </p:extLst>
          </p:nvPr>
        </p:nvGraphicFramePr>
        <p:xfrm>
          <a:off x="1196021" y="4544245"/>
          <a:ext cx="4035504" cy="375984"/>
        </p:xfrm>
        <a:graphic>
          <a:graphicData uri="http://schemas.openxmlformats.org/drawingml/2006/table">
            <a:tbl>
              <a:tblPr firstRow="1" bandRow="1"/>
              <a:tblGrid>
                <a:gridCol w="1121076">
                  <a:extLst>
                    <a:ext uri="{9D8B030D-6E8A-4147-A177-3AD203B41FA5}">
                      <a16:colId xmlns:a16="http://schemas.microsoft.com/office/drawing/2014/main" xmlns="" val="20000"/>
                    </a:ext>
                  </a:extLst>
                </a:gridCol>
                <a:gridCol w="291442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RFL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0" i="0" kern="1200" dirty="0">
                          <a:solidFill>
                            <a:schemeClr val="tx1"/>
                          </a:solidFill>
                          <a:effectLst/>
                          <a:latin typeface="+mn-lt"/>
                          <a:ea typeface="+mn-ea"/>
                          <a:cs typeface="+mn-cs"/>
                        </a:rPr>
                        <a:t>Radio Frequency Layer</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9" name="Content Placeholder 5">
            <a:extLst>
              <a:ext uri="{FF2B5EF4-FFF2-40B4-BE49-F238E27FC236}">
                <a16:creationId xmlns:a16="http://schemas.microsoft.com/office/drawing/2014/main" xmlns="" id="{41484CD4-4752-F09E-9424-C55722E77812}"/>
              </a:ext>
            </a:extLst>
          </p:cNvPr>
          <p:cNvGraphicFramePr>
            <a:graphicFrameLocks/>
          </p:cNvGraphicFramePr>
          <p:nvPr>
            <p:extLst>
              <p:ext uri="{D42A27DB-BD31-4B8C-83A1-F6EECF244321}">
                <p14:modId xmlns:p14="http://schemas.microsoft.com/office/powerpoint/2010/main" xmlns="" val="1631769552"/>
              </p:ext>
            </p:extLst>
          </p:nvPr>
        </p:nvGraphicFramePr>
        <p:xfrm>
          <a:off x="2645633" y="1415976"/>
          <a:ext cx="1025386" cy="2757755"/>
        </p:xfrm>
        <a:graphic>
          <a:graphicData uri="http://schemas.openxmlformats.org/drawingml/2006/table">
            <a:tbl>
              <a:tblPr firstRow="1" bandRow="1"/>
              <a:tblGrid>
                <a:gridCol w="1025386">
                  <a:extLst>
                    <a:ext uri="{9D8B030D-6E8A-4147-A177-3AD203B41FA5}">
                      <a16:colId xmlns:a16="http://schemas.microsoft.com/office/drawing/2014/main" xmlns="" val="3412134153"/>
                    </a:ext>
                  </a:extLst>
                </a:gridCol>
              </a:tblGrid>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Application</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372585738"/>
                  </a:ext>
                </a:extLst>
              </a:tr>
              <a:tr h="61043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Layer(IP, X.25)</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427679246"/>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SNDCP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701476469"/>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LLC</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948442807"/>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RLC</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259227759"/>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MAC</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10871188"/>
                  </a:ext>
                </a:extLst>
              </a:tr>
              <a:tr h="699415">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spcAft>
                          <a:spcPts val="600"/>
                        </a:spcAft>
                      </a:pPr>
                      <a:r>
                        <a:rPr lang="en-US" sz="1200" b="1" dirty="0"/>
                        <a:t>PLL</a:t>
                      </a:r>
                    </a:p>
                    <a:p>
                      <a:pPr algn="ctr"/>
                      <a:r>
                        <a:rPr lang="en-US" sz="1200" b="1" dirty="0"/>
                        <a:t>RFL</a:t>
                      </a:r>
                    </a:p>
                  </a:txBody>
                  <a:tcPr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897884643"/>
                  </a:ext>
                </a:extLst>
              </a:tr>
            </a:tbl>
          </a:graphicData>
        </a:graphic>
      </p:graphicFrame>
      <p:cxnSp>
        <p:nvCxnSpPr>
          <p:cNvPr id="40" name="Straight Connector 39">
            <a:extLst>
              <a:ext uri="{FF2B5EF4-FFF2-40B4-BE49-F238E27FC236}">
                <a16:creationId xmlns:a16="http://schemas.microsoft.com/office/drawing/2014/main" xmlns="" id="{284059CE-32A7-1945-D742-FA9560D66DF8}"/>
              </a:ext>
            </a:extLst>
          </p:cNvPr>
          <p:cNvCxnSpPr>
            <a:cxnSpLocks/>
          </p:cNvCxnSpPr>
          <p:nvPr/>
        </p:nvCxnSpPr>
        <p:spPr>
          <a:xfrm>
            <a:off x="2645633" y="3826731"/>
            <a:ext cx="1025386" cy="0"/>
          </a:xfrm>
          <a:prstGeom prst="line">
            <a:avLst/>
          </a:prstGeom>
          <a:noFill/>
          <a:ln w="6350" cap="flat" cmpd="sng" algn="ctr">
            <a:solidFill>
              <a:srgbClr val="909090"/>
            </a:solidFill>
            <a:prstDash val="dash"/>
            <a:miter lim="800000"/>
          </a:ln>
          <a:effectLst/>
        </p:spPr>
      </p:cxnSp>
      <p:graphicFrame>
        <p:nvGraphicFramePr>
          <p:cNvPr id="41" name="Table 40">
            <a:extLst>
              <a:ext uri="{FF2B5EF4-FFF2-40B4-BE49-F238E27FC236}">
                <a16:creationId xmlns:a16="http://schemas.microsoft.com/office/drawing/2014/main" xmlns="" id="{6C1C41B6-A32D-1689-766E-AC27841B6D41}"/>
              </a:ext>
            </a:extLst>
          </p:cNvPr>
          <p:cNvGraphicFramePr>
            <a:graphicFrameLocks noGrp="1" noChangeAspect="1"/>
          </p:cNvGraphicFramePr>
          <p:nvPr>
            <p:extLst>
              <p:ext uri="{D42A27DB-BD31-4B8C-83A1-F6EECF244321}">
                <p14:modId xmlns:p14="http://schemas.microsoft.com/office/powerpoint/2010/main" xmlns="" val="4290614610"/>
              </p:ext>
            </p:extLst>
          </p:nvPr>
        </p:nvGraphicFramePr>
        <p:xfrm>
          <a:off x="4008605" y="2647333"/>
          <a:ext cx="883315" cy="1526400"/>
        </p:xfrm>
        <a:graphic>
          <a:graphicData uri="http://schemas.openxmlformats.org/drawingml/2006/table">
            <a:tbl>
              <a:tblPr firstRow="1" bandRow="1"/>
              <a:tblGrid>
                <a:gridCol w="883315">
                  <a:extLst>
                    <a:ext uri="{9D8B030D-6E8A-4147-A177-3AD203B41FA5}">
                      <a16:colId xmlns:a16="http://schemas.microsoft.com/office/drawing/2014/main" xmlns="" val="1399824943"/>
                    </a:ext>
                  </a:extLst>
                </a:gridCol>
              </a:tblGrid>
              <a:tr h="61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RLC</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18579434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Data Link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29336078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920044665"/>
                  </a:ext>
                </a:extLst>
              </a:tr>
            </a:tbl>
          </a:graphicData>
        </a:graphic>
      </p:graphicFrame>
      <p:graphicFrame>
        <p:nvGraphicFramePr>
          <p:cNvPr id="42" name="Table 41">
            <a:extLst>
              <a:ext uri="{FF2B5EF4-FFF2-40B4-BE49-F238E27FC236}">
                <a16:creationId xmlns:a16="http://schemas.microsoft.com/office/drawing/2014/main" xmlns="" id="{9FC70671-A810-3906-EF30-6723AD7E367F}"/>
              </a:ext>
            </a:extLst>
          </p:cNvPr>
          <p:cNvGraphicFramePr>
            <a:graphicFrameLocks noGrp="1" noChangeAspect="1"/>
          </p:cNvGraphicFramePr>
          <p:nvPr>
            <p:extLst>
              <p:ext uri="{D42A27DB-BD31-4B8C-83A1-F6EECF244321}">
                <p14:modId xmlns:p14="http://schemas.microsoft.com/office/powerpoint/2010/main" xmlns="" val="3473764769"/>
              </p:ext>
            </p:extLst>
          </p:nvPr>
        </p:nvGraphicFramePr>
        <p:xfrm>
          <a:off x="4891922" y="2647331"/>
          <a:ext cx="869284" cy="1526400"/>
        </p:xfrm>
        <a:graphic>
          <a:graphicData uri="http://schemas.openxmlformats.org/drawingml/2006/table">
            <a:tbl>
              <a:tblPr firstRow="1" bandRow="1"/>
              <a:tblGrid>
                <a:gridCol w="869284">
                  <a:extLst>
                    <a:ext uri="{9D8B030D-6E8A-4147-A177-3AD203B41FA5}">
                      <a16:colId xmlns:a16="http://schemas.microsoft.com/office/drawing/2014/main" xmlns="" val="1399824943"/>
                    </a:ext>
                  </a:extLst>
                </a:gridCol>
              </a:tblGrid>
              <a:tr h="61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BSSGP</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18579434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Service</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29336078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920044665"/>
                  </a:ext>
                </a:extLst>
              </a:tr>
            </a:tbl>
          </a:graphicData>
        </a:graphic>
      </p:graphicFrame>
      <p:sp>
        <p:nvSpPr>
          <p:cNvPr id="43" name="Triangle 2">
            <a:extLst>
              <a:ext uri="{FF2B5EF4-FFF2-40B4-BE49-F238E27FC236}">
                <a16:creationId xmlns:a16="http://schemas.microsoft.com/office/drawing/2014/main" xmlns="" id="{4506B870-A27D-458E-4207-A47A103FAC28}"/>
              </a:ext>
            </a:extLst>
          </p:cNvPr>
          <p:cNvSpPr/>
          <p:nvPr/>
        </p:nvSpPr>
        <p:spPr>
          <a:xfrm rot="10800000">
            <a:off x="4008603" y="2649163"/>
            <a:ext cx="1752603" cy="381000"/>
          </a:xfrm>
          <a:prstGeom prst="triangle">
            <a:avLst/>
          </a:prstGeom>
          <a:solidFill>
            <a:sysClr val="window" lastClr="FFFFFF"/>
          </a:solidFill>
          <a:ln w="9525" cap="flat" cmpd="sng" algn="ctr">
            <a:solidFill>
              <a:srgbClr val="212121"/>
            </a:solidFill>
            <a:prstDash val="solid"/>
            <a:miter lim="800000"/>
            <a:headEnd type="none" w="med" len="med"/>
            <a:tailEnd type="none" w="med" len="med"/>
          </a:ln>
          <a:effectLst/>
        </p:spPr>
        <p:txBody>
          <a:bodyPr vert="horz" rtlCol="0" anchor="b" anchorCtr="0">
            <a:scene3d>
              <a:camera prst="orthographicFront">
                <a:rot lat="21599968" lon="0" rev="10799999"/>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Relay</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44" name="Table 43">
            <a:extLst>
              <a:ext uri="{FF2B5EF4-FFF2-40B4-BE49-F238E27FC236}">
                <a16:creationId xmlns:a16="http://schemas.microsoft.com/office/drawing/2014/main" xmlns="" id="{BE6567DF-156C-B78E-71DF-33BB49D8E557}"/>
              </a:ext>
            </a:extLst>
          </p:cNvPr>
          <p:cNvGraphicFramePr>
            <a:graphicFrameLocks noGrp="1"/>
          </p:cNvGraphicFramePr>
          <p:nvPr>
            <p:extLst>
              <p:ext uri="{D42A27DB-BD31-4B8C-83A1-F6EECF244321}">
                <p14:modId xmlns:p14="http://schemas.microsoft.com/office/powerpoint/2010/main" xmlns="" val="3041434798"/>
              </p:ext>
            </p:extLst>
          </p:nvPr>
        </p:nvGraphicFramePr>
        <p:xfrm>
          <a:off x="6096000" y="1977650"/>
          <a:ext cx="1841131" cy="2196080"/>
        </p:xfrm>
        <a:graphic>
          <a:graphicData uri="http://schemas.openxmlformats.org/drawingml/2006/table">
            <a:tbl>
              <a:tblPr firstRow="1" bandRow="1"/>
              <a:tblGrid>
                <a:gridCol w="926731">
                  <a:extLst>
                    <a:ext uri="{9D8B030D-6E8A-4147-A177-3AD203B41FA5}">
                      <a16:colId xmlns:a16="http://schemas.microsoft.com/office/drawing/2014/main" xmlns="" val="594585714"/>
                    </a:ext>
                  </a:extLst>
                </a:gridCol>
                <a:gridCol w="914400">
                  <a:extLst>
                    <a:ext uri="{9D8B030D-6E8A-4147-A177-3AD203B41FA5}">
                      <a16:colId xmlns:a16="http://schemas.microsoft.com/office/drawing/2014/main" xmlns="" val="3912194500"/>
                    </a:ext>
                  </a:extLst>
                </a:gridCol>
              </a:tblGrid>
              <a:tr h="54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SNDCP</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GTP</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562820306"/>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LLP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TCP/UDP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94193672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BSSGP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IP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009989542"/>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Service</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Data Link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298449194"/>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456002939"/>
                  </a:ext>
                </a:extLst>
              </a:tr>
            </a:tbl>
          </a:graphicData>
        </a:graphic>
      </p:graphicFrame>
      <p:sp>
        <p:nvSpPr>
          <p:cNvPr id="45" name="Triangle 9">
            <a:extLst>
              <a:ext uri="{FF2B5EF4-FFF2-40B4-BE49-F238E27FC236}">
                <a16:creationId xmlns:a16="http://schemas.microsoft.com/office/drawing/2014/main" xmlns="" id="{D8BC07B7-FF6D-EB3A-F30D-1CFDC8790598}"/>
              </a:ext>
            </a:extLst>
          </p:cNvPr>
          <p:cNvSpPr/>
          <p:nvPr/>
        </p:nvSpPr>
        <p:spPr>
          <a:xfrm rot="10800000">
            <a:off x="6093211" y="1977650"/>
            <a:ext cx="1841131" cy="381000"/>
          </a:xfrm>
          <a:prstGeom prst="triangle">
            <a:avLst/>
          </a:prstGeom>
          <a:solidFill>
            <a:sysClr val="window" lastClr="FFFFFF"/>
          </a:solidFill>
          <a:ln w="9525" cap="flat" cmpd="sng" algn="ctr">
            <a:solidFill>
              <a:srgbClr val="212121"/>
            </a:solidFill>
            <a:prstDash val="solid"/>
            <a:miter lim="800000"/>
            <a:headEnd type="none" w="med" len="med"/>
            <a:tailEnd type="none" w="med" len="med"/>
          </a:ln>
          <a:effectLst/>
        </p:spPr>
        <p:txBody>
          <a:bodyPr vert="horz" rtlCol="0" anchor="b" anchorCtr="0">
            <a:scene3d>
              <a:camera prst="orthographicFront">
                <a:rot lat="21599968" lon="0" rev="10799999"/>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Relay</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46" name="Table 45">
            <a:extLst>
              <a:ext uri="{FF2B5EF4-FFF2-40B4-BE49-F238E27FC236}">
                <a16:creationId xmlns:a16="http://schemas.microsoft.com/office/drawing/2014/main" xmlns="" id="{537A4C7A-FBE1-D6E0-53DF-9F3C2BA4FBAC}"/>
              </a:ext>
            </a:extLst>
          </p:cNvPr>
          <p:cNvGraphicFramePr>
            <a:graphicFrameLocks noGrp="1"/>
          </p:cNvGraphicFramePr>
          <p:nvPr>
            <p:extLst>
              <p:ext uri="{D42A27DB-BD31-4B8C-83A1-F6EECF244321}">
                <p14:modId xmlns:p14="http://schemas.microsoft.com/office/powerpoint/2010/main" xmlns="" val="2993375040"/>
              </p:ext>
            </p:extLst>
          </p:nvPr>
        </p:nvGraphicFramePr>
        <p:xfrm>
          <a:off x="8277503" y="1689610"/>
          <a:ext cx="786273" cy="2484120"/>
        </p:xfrm>
        <a:graphic>
          <a:graphicData uri="http://schemas.openxmlformats.org/drawingml/2006/table">
            <a:tbl>
              <a:tblPr firstRow="1" bandRow="1"/>
              <a:tblGrid>
                <a:gridCol w="786273">
                  <a:extLst>
                    <a:ext uri="{9D8B030D-6E8A-4147-A177-3AD203B41FA5}">
                      <a16:colId xmlns:a16="http://schemas.microsoft.com/office/drawing/2014/main" xmlns="" val="1328616147"/>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200379871"/>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GTP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229162617"/>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TCP/UDP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48732535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IP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06601837"/>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Data Link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1831666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475751528"/>
                  </a:ext>
                </a:extLst>
              </a:tr>
            </a:tbl>
          </a:graphicData>
        </a:graphic>
      </p:graphicFrame>
      <p:sp>
        <p:nvSpPr>
          <p:cNvPr id="47" name="TextBox 46">
            <a:extLst>
              <a:ext uri="{FF2B5EF4-FFF2-40B4-BE49-F238E27FC236}">
                <a16:creationId xmlns:a16="http://schemas.microsoft.com/office/drawing/2014/main" xmlns="" id="{ED8BFD62-B0B8-D27B-3F90-507E5A0D8837}"/>
              </a:ext>
            </a:extLst>
          </p:cNvPr>
          <p:cNvSpPr txBox="1"/>
          <p:nvPr/>
        </p:nvSpPr>
        <p:spPr>
          <a:xfrm>
            <a:off x="1726737" y="2747428"/>
            <a:ext cx="953295" cy="461665"/>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Data Link Layer</a:t>
            </a:r>
          </a:p>
        </p:txBody>
      </p:sp>
      <p:sp>
        <p:nvSpPr>
          <p:cNvPr id="48" name="TextBox 47">
            <a:extLst>
              <a:ext uri="{FF2B5EF4-FFF2-40B4-BE49-F238E27FC236}">
                <a16:creationId xmlns:a16="http://schemas.microsoft.com/office/drawing/2014/main" xmlns="" id="{E5D22F62-331A-5CDE-AE58-5C8D6F984456}"/>
              </a:ext>
            </a:extLst>
          </p:cNvPr>
          <p:cNvSpPr txBox="1"/>
          <p:nvPr/>
        </p:nvSpPr>
        <p:spPr>
          <a:xfrm>
            <a:off x="1839822" y="3662760"/>
            <a:ext cx="894383" cy="461665"/>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Physical Layer</a:t>
            </a:r>
          </a:p>
        </p:txBody>
      </p:sp>
      <p:sp>
        <p:nvSpPr>
          <p:cNvPr id="49" name="TextBox 48">
            <a:extLst>
              <a:ext uri="{FF2B5EF4-FFF2-40B4-BE49-F238E27FC236}">
                <a16:creationId xmlns:a16="http://schemas.microsoft.com/office/drawing/2014/main" xmlns="" id="{720FAF8A-339A-E334-CE03-A26963230AB8}"/>
              </a:ext>
            </a:extLst>
          </p:cNvPr>
          <p:cNvSpPr txBox="1"/>
          <p:nvPr/>
        </p:nvSpPr>
        <p:spPr>
          <a:xfrm>
            <a:off x="2839318" y="1045243"/>
            <a:ext cx="638015"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MS</a:t>
            </a:r>
          </a:p>
        </p:txBody>
      </p:sp>
      <p:sp>
        <p:nvSpPr>
          <p:cNvPr id="50" name="TextBox 49">
            <a:extLst>
              <a:ext uri="{FF2B5EF4-FFF2-40B4-BE49-F238E27FC236}">
                <a16:creationId xmlns:a16="http://schemas.microsoft.com/office/drawing/2014/main" xmlns="" id="{E71C6453-24A3-F8FA-0440-215C3CE5C47E}"/>
              </a:ext>
            </a:extLst>
          </p:cNvPr>
          <p:cNvSpPr txBox="1"/>
          <p:nvPr/>
        </p:nvSpPr>
        <p:spPr>
          <a:xfrm>
            <a:off x="4565896" y="1066919"/>
            <a:ext cx="638015"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BSS</a:t>
            </a:r>
          </a:p>
        </p:txBody>
      </p:sp>
      <p:sp>
        <p:nvSpPr>
          <p:cNvPr id="51" name="TextBox 50">
            <a:extLst>
              <a:ext uri="{FF2B5EF4-FFF2-40B4-BE49-F238E27FC236}">
                <a16:creationId xmlns:a16="http://schemas.microsoft.com/office/drawing/2014/main" xmlns="" id="{D6308B86-B089-63F6-804F-B27E8D10E31C}"/>
              </a:ext>
            </a:extLst>
          </p:cNvPr>
          <p:cNvSpPr txBox="1"/>
          <p:nvPr/>
        </p:nvSpPr>
        <p:spPr>
          <a:xfrm>
            <a:off x="6548801" y="1041280"/>
            <a:ext cx="866614"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SGSN</a:t>
            </a:r>
          </a:p>
        </p:txBody>
      </p:sp>
      <p:sp>
        <p:nvSpPr>
          <p:cNvPr id="52" name="TextBox 51">
            <a:extLst>
              <a:ext uri="{FF2B5EF4-FFF2-40B4-BE49-F238E27FC236}">
                <a16:creationId xmlns:a16="http://schemas.microsoft.com/office/drawing/2014/main" xmlns="" id="{70C0385D-106D-86C3-230A-7180EB2D7366}"/>
              </a:ext>
            </a:extLst>
          </p:cNvPr>
          <p:cNvSpPr txBox="1"/>
          <p:nvPr/>
        </p:nvSpPr>
        <p:spPr>
          <a:xfrm>
            <a:off x="8162840" y="1049430"/>
            <a:ext cx="866614"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GGSN</a:t>
            </a:r>
          </a:p>
        </p:txBody>
      </p:sp>
      <p:sp>
        <p:nvSpPr>
          <p:cNvPr id="53" name="Left Brace 52">
            <a:extLst>
              <a:ext uri="{FF2B5EF4-FFF2-40B4-BE49-F238E27FC236}">
                <a16:creationId xmlns:a16="http://schemas.microsoft.com/office/drawing/2014/main" xmlns="" id="{164229C8-A3CD-B292-B202-F643CD52DB21}"/>
              </a:ext>
            </a:extLst>
          </p:cNvPr>
          <p:cNvSpPr/>
          <p:nvPr/>
        </p:nvSpPr>
        <p:spPr>
          <a:xfrm>
            <a:off x="2512284" y="2608830"/>
            <a:ext cx="133349" cy="801701"/>
          </a:xfrm>
          <a:prstGeom prst="leftBrace">
            <a:avLst/>
          </a:prstGeom>
          <a:no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54" name="Straight Connector 53">
            <a:extLst>
              <a:ext uri="{FF2B5EF4-FFF2-40B4-BE49-F238E27FC236}">
                <a16:creationId xmlns:a16="http://schemas.microsoft.com/office/drawing/2014/main" xmlns="" id="{6FD53B71-8446-52C6-A84A-BAB11C7BE8A3}"/>
              </a:ext>
            </a:extLst>
          </p:cNvPr>
          <p:cNvCxnSpPr/>
          <p:nvPr/>
        </p:nvCxnSpPr>
        <p:spPr>
          <a:xfrm>
            <a:off x="3671019" y="3826731"/>
            <a:ext cx="337583" cy="0"/>
          </a:xfrm>
          <a:prstGeom prst="line">
            <a:avLst/>
          </a:prstGeom>
          <a:noFill/>
          <a:ln w="57150" cap="flat" cmpd="sng" algn="ctr">
            <a:solidFill>
              <a:srgbClr val="909090"/>
            </a:solidFill>
            <a:prstDash val="solid"/>
            <a:miter lim="800000"/>
          </a:ln>
          <a:effectLst/>
        </p:spPr>
      </p:cxnSp>
      <p:cxnSp>
        <p:nvCxnSpPr>
          <p:cNvPr id="55" name="Straight Connector 54">
            <a:extLst>
              <a:ext uri="{FF2B5EF4-FFF2-40B4-BE49-F238E27FC236}">
                <a16:creationId xmlns:a16="http://schemas.microsoft.com/office/drawing/2014/main" xmlns="" id="{393DC5D7-5B8A-BB18-B172-1FD75068D388}"/>
              </a:ext>
            </a:extLst>
          </p:cNvPr>
          <p:cNvCxnSpPr/>
          <p:nvPr/>
        </p:nvCxnSpPr>
        <p:spPr>
          <a:xfrm>
            <a:off x="5761206" y="3826731"/>
            <a:ext cx="337583" cy="0"/>
          </a:xfrm>
          <a:prstGeom prst="line">
            <a:avLst/>
          </a:prstGeom>
          <a:noFill/>
          <a:ln w="57150" cap="flat" cmpd="sng" algn="ctr">
            <a:solidFill>
              <a:srgbClr val="909090"/>
            </a:solidFill>
            <a:prstDash val="solid"/>
            <a:miter lim="800000"/>
          </a:ln>
          <a:effectLst/>
        </p:spPr>
      </p:cxnSp>
      <p:cxnSp>
        <p:nvCxnSpPr>
          <p:cNvPr id="56" name="Straight Connector 55">
            <a:extLst>
              <a:ext uri="{FF2B5EF4-FFF2-40B4-BE49-F238E27FC236}">
                <a16:creationId xmlns:a16="http://schemas.microsoft.com/office/drawing/2014/main" xmlns="" id="{4613AFF0-1496-743A-D7DD-22FA47F55D09}"/>
              </a:ext>
            </a:extLst>
          </p:cNvPr>
          <p:cNvCxnSpPr/>
          <p:nvPr/>
        </p:nvCxnSpPr>
        <p:spPr>
          <a:xfrm>
            <a:off x="7939920" y="3826731"/>
            <a:ext cx="337583" cy="0"/>
          </a:xfrm>
          <a:prstGeom prst="line">
            <a:avLst/>
          </a:prstGeom>
          <a:noFill/>
          <a:ln w="57150" cap="flat" cmpd="sng" algn="ctr">
            <a:solidFill>
              <a:srgbClr val="909090"/>
            </a:solidFill>
            <a:prstDash val="solid"/>
            <a:miter lim="800000"/>
          </a:ln>
          <a:effectLst/>
        </p:spPr>
      </p:cxnSp>
      <p:cxnSp>
        <p:nvCxnSpPr>
          <p:cNvPr id="57" name="Straight Connector 56">
            <a:extLst>
              <a:ext uri="{FF2B5EF4-FFF2-40B4-BE49-F238E27FC236}">
                <a16:creationId xmlns:a16="http://schemas.microsoft.com/office/drawing/2014/main" xmlns="" id="{6BA93943-AE4F-A369-4AF8-51D2F19C2336}"/>
              </a:ext>
            </a:extLst>
          </p:cNvPr>
          <p:cNvCxnSpPr>
            <a:cxnSpLocks/>
          </p:cNvCxnSpPr>
          <p:nvPr/>
        </p:nvCxnSpPr>
        <p:spPr>
          <a:xfrm flipV="1">
            <a:off x="3836120" y="1738915"/>
            <a:ext cx="0" cy="2434815"/>
          </a:xfrm>
          <a:prstGeom prst="line">
            <a:avLst/>
          </a:prstGeom>
          <a:noFill/>
          <a:ln w="6350" cap="flat" cmpd="sng" algn="ctr">
            <a:solidFill>
              <a:srgbClr val="909090"/>
            </a:solidFill>
            <a:prstDash val="solid"/>
            <a:miter lim="800000"/>
          </a:ln>
          <a:effectLst/>
        </p:spPr>
      </p:cxnSp>
      <p:cxnSp>
        <p:nvCxnSpPr>
          <p:cNvPr id="58" name="Straight Connector 57">
            <a:extLst>
              <a:ext uri="{FF2B5EF4-FFF2-40B4-BE49-F238E27FC236}">
                <a16:creationId xmlns:a16="http://schemas.microsoft.com/office/drawing/2014/main" xmlns="" id="{2FED1A0F-D296-39CA-F8FE-AB719763E014}"/>
              </a:ext>
            </a:extLst>
          </p:cNvPr>
          <p:cNvCxnSpPr>
            <a:cxnSpLocks/>
          </p:cNvCxnSpPr>
          <p:nvPr/>
        </p:nvCxnSpPr>
        <p:spPr>
          <a:xfrm flipV="1">
            <a:off x="5929997" y="2658136"/>
            <a:ext cx="0" cy="1515594"/>
          </a:xfrm>
          <a:prstGeom prst="line">
            <a:avLst/>
          </a:prstGeom>
          <a:noFill/>
          <a:ln w="6350" cap="flat" cmpd="sng" algn="ctr">
            <a:solidFill>
              <a:srgbClr val="909090"/>
            </a:solidFill>
            <a:prstDash val="solid"/>
            <a:miter lim="800000"/>
          </a:ln>
          <a:effectLst/>
        </p:spPr>
      </p:cxnSp>
      <p:cxnSp>
        <p:nvCxnSpPr>
          <p:cNvPr id="59" name="Straight Connector 58">
            <a:extLst>
              <a:ext uri="{FF2B5EF4-FFF2-40B4-BE49-F238E27FC236}">
                <a16:creationId xmlns:a16="http://schemas.microsoft.com/office/drawing/2014/main" xmlns="" id="{AA910558-127F-3D8E-7053-F9FDD2271D95}"/>
              </a:ext>
            </a:extLst>
          </p:cNvPr>
          <p:cNvCxnSpPr>
            <a:cxnSpLocks/>
          </p:cNvCxnSpPr>
          <p:nvPr/>
        </p:nvCxnSpPr>
        <p:spPr>
          <a:xfrm flipV="1">
            <a:off x="8105922" y="1689610"/>
            <a:ext cx="1395" cy="2484122"/>
          </a:xfrm>
          <a:prstGeom prst="line">
            <a:avLst/>
          </a:prstGeom>
          <a:noFill/>
          <a:ln w="6350" cap="flat" cmpd="sng" algn="ctr">
            <a:solidFill>
              <a:srgbClr val="909090"/>
            </a:solidFill>
            <a:prstDash val="solid"/>
            <a:miter lim="800000"/>
          </a:ln>
          <a:effectLst/>
        </p:spPr>
      </p:cxnSp>
      <p:cxnSp>
        <p:nvCxnSpPr>
          <p:cNvPr id="60" name="Straight Connector 59">
            <a:extLst>
              <a:ext uri="{FF2B5EF4-FFF2-40B4-BE49-F238E27FC236}">
                <a16:creationId xmlns:a16="http://schemas.microsoft.com/office/drawing/2014/main" xmlns="" id="{34EC8278-C6B7-30F8-CB3E-237E17BBB657}"/>
              </a:ext>
            </a:extLst>
          </p:cNvPr>
          <p:cNvCxnSpPr>
            <a:cxnSpLocks/>
          </p:cNvCxnSpPr>
          <p:nvPr/>
        </p:nvCxnSpPr>
        <p:spPr>
          <a:xfrm flipV="1">
            <a:off x="9331293" y="1326429"/>
            <a:ext cx="0" cy="2847304"/>
          </a:xfrm>
          <a:prstGeom prst="line">
            <a:avLst/>
          </a:prstGeom>
          <a:noFill/>
          <a:ln w="6350" cap="flat" cmpd="sng" algn="ctr">
            <a:solidFill>
              <a:srgbClr val="909090"/>
            </a:solidFill>
            <a:prstDash val="solid"/>
            <a:miter lim="800000"/>
          </a:ln>
          <a:effectLst/>
        </p:spPr>
      </p:cxnSp>
      <p:sp>
        <p:nvSpPr>
          <p:cNvPr id="61" name="TextBox 60">
            <a:extLst>
              <a:ext uri="{FF2B5EF4-FFF2-40B4-BE49-F238E27FC236}">
                <a16:creationId xmlns:a16="http://schemas.microsoft.com/office/drawing/2014/main" xmlns="" id="{6AAB817A-EEED-1CCD-0FBE-6B2A4A89341D}"/>
              </a:ext>
            </a:extLst>
          </p:cNvPr>
          <p:cNvSpPr txBox="1"/>
          <p:nvPr/>
        </p:nvSpPr>
        <p:spPr>
          <a:xfrm>
            <a:off x="3517112" y="4208729"/>
            <a:ext cx="638015"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U</a:t>
            </a:r>
            <a:r>
              <a:rPr lang="en-US" sz="1200" kern="1200" baseline="-25000" dirty="0">
                <a:solidFill>
                  <a:srgbClr val="212121"/>
                </a:solidFill>
                <a:latin typeface="Roboto Condensed"/>
                <a:ea typeface="+mn-ea"/>
                <a:cs typeface="+mn-cs"/>
              </a:rPr>
              <a:t>m</a:t>
            </a:r>
          </a:p>
        </p:txBody>
      </p:sp>
      <p:sp>
        <p:nvSpPr>
          <p:cNvPr id="62" name="TextBox 61">
            <a:extLst>
              <a:ext uri="{FF2B5EF4-FFF2-40B4-BE49-F238E27FC236}">
                <a16:creationId xmlns:a16="http://schemas.microsoft.com/office/drawing/2014/main" xmlns="" id="{56E46ED1-C793-634B-F06F-50A523F0229E}"/>
              </a:ext>
            </a:extLst>
          </p:cNvPr>
          <p:cNvSpPr txBox="1"/>
          <p:nvPr/>
        </p:nvSpPr>
        <p:spPr>
          <a:xfrm>
            <a:off x="5619833" y="4175806"/>
            <a:ext cx="638015"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G</a:t>
            </a:r>
            <a:r>
              <a:rPr lang="en-US" sz="1200" kern="1200" baseline="-25000" dirty="0">
                <a:solidFill>
                  <a:srgbClr val="212121"/>
                </a:solidFill>
                <a:latin typeface="Roboto Condensed"/>
                <a:ea typeface="+mn-ea"/>
                <a:cs typeface="+mn-cs"/>
              </a:rPr>
              <a:t>b</a:t>
            </a:r>
          </a:p>
        </p:txBody>
      </p:sp>
      <p:sp>
        <p:nvSpPr>
          <p:cNvPr id="63" name="TextBox 62">
            <a:extLst>
              <a:ext uri="{FF2B5EF4-FFF2-40B4-BE49-F238E27FC236}">
                <a16:creationId xmlns:a16="http://schemas.microsoft.com/office/drawing/2014/main" xmlns="" id="{0C5E53FB-66B1-D3F7-4A62-62B98789B6E2}"/>
              </a:ext>
            </a:extLst>
          </p:cNvPr>
          <p:cNvSpPr txBox="1"/>
          <p:nvPr/>
        </p:nvSpPr>
        <p:spPr>
          <a:xfrm>
            <a:off x="7786914" y="4211974"/>
            <a:ext cx="638015" cy="276999"/>
          </a:xfrm>
          <a:prstGeom prst="rect">
            <a:avLst/>
          </a:prstGeom>
          <a:noFill/>
        </p:spPr>
        <p:txBody>
          <a:bodyPr wrap="square" rtlCol="0">
            <a:spAutoFit/>
          </a:bodyPr>
          <a:lstStyle/>
          <a:p>
            <a:pPr algn="ctr">
              <a:buClrTx/>
              <a:buFontTx/>
              <a:buNone/>
            </a:pPr>
            <a:r>
              <a:rPr lang="en-US" sz="1200" kern="1200" dirty="0" err="1">
                <a:solidFill>
                  <a:srgbClr val="212121"/>
                </a:solidFill>
                <a:latin typeface="Roboto Condensed"/>
                <a:ea typeface="+mn-ea"/>
                <a:cs typeface="+mn-cs"/>
              </a:rPr>
              <a:t>G</a:t>
            </a:r>
            <a:r>
              <a:rPr lang="en-US" sz="1200" kern="1200" baseline="-25000" dirty="0" err="1">
                <a:solidFill>
                  <a:srgbClr val="212121"/>
                </a:solidFill>
                <a:latin typeface="Roboto Condensed"/>
                <a:ea typeface="+mn-ea"/>
                <a:cs typeface="+mn-cs"/>
              </a:rPr>
              <a:t>n</a:t>
            </a:r>
            <a:endParaRPr lang="en-US" sz="1200" kern="1200" baseline="-25000" dirty="0">
              <a:solidFill>
                <a:srgbClr val="212121"/>
              </a:solidFill>
              <a:latin typeface="Roboto Condensed"/>
              <a:ea typeface="+mn-ea"/>
              <a:cs typeface="+mn-cs"/>
            </a:endParaRPr>
          </a:p>
        </p:txBody>
      </p:sp>
      <p:sp>
        <p:nvSpPr>
          <p:cNvPr id="64" name="TextBox 63">
            <a:extLst>
              <a:ext uri="{FF2B5EF4-FFF2-40B4-BE49-F238E27FC236}">
                <a16:creationId xmlns:a16="http://schemas.microsoft.com/office/drawing/2014/main" xmlns="" id="{61FC8E05-5796-737B-F23B-5A21EC7BBD50}"/>
              </a:ext>
            </a:extLst>
          </p:cNvPr>
          <p:cNvSpPr txBox="1"/>
          <p:nvPr/>
        </p:nvSpPr>
        <p:spPr>
          <a:xfrm>
            <a:off x="9026028" y="4208728"/>
            <a:ext cx="638015" cy="276999"/>
          </a:xfrm>
          <a:prstGeom prst="rect">
            <a:avLst/>
          </a:prstGeom>
          <a:noFill/>
        </p:spPr>
        <p:txBody>
          <a:bodyPr wrap="square" rtlCol="0">
            <a:spAutoFit/>
          </a:bodyPr>
          <a:lstStyle/>
          <a:p>
            <a:pPr algn="ctr">
              <a:buClrTx/>
              <a:buFontTx/>
              <a:buNone/>
            </a:pPr>
            <a:r>
              <a:rPr lang="en-US" sz="1200" kern="1200" dirty="0" err="1">
                <a:solidFill>
                  <a:srgbClr val="212121"/>
                </a:solidFill>
                <a:latin typeface="Roboto Condensed"/>
                <a:ea typeface="+mn-ea"/>
                <a:cs typeface="+mn-cs"/>
              </a:rPr>
              <a:t>G</a:t>
            </a:r>
            <a:r>
              <a:rPr lang="en-US" sz="1200" kern="1200" baseline="-25000" dirty="0" err="1">
                <a:solidFill>
                  <a:srgbClr val="212121"/>
                </a:solidFill>
                <a:latin typeface="Roboto Condensed"/>
                <a:ea typeface="+mn-ea"/>
                <a:cs typeface="+mn-cs"/>
              </a:rPr>
              <a:t>i</a:t>
            </a:r>
            <a:endParaRPr lang="en-US" sz="1200" kern="1200" baseline="-25000" dirty="0">
              <a:solidFill>
                <a:srgbClr val="212121"/>
              </a:solidFill>
              <a:latin typeface="Roboto Condensed"/>
              <a:ea typeface="+mn-ea"/>
              <a:cs typeface="+mn-cs"/>
            </a:endParaRPr>
          </a:p>
        </p:txBody>
      </p:sp>
      <p:graphicFrame>
        <p:nvGraphicFramePr>
          <p:cNvPr id="65" name="Content Placeholder 29">
            <a:extLst>
              <a:ext uri="{FF2B5EF4-FFF2-40B4-BE49-F238E27FC236}">
                <a16:creationId xmlns:a16="http://schemas.microsoft.com/office/drawing/2014/main" xmlns="" id="{841FD1FB-ED5A-284F-4D73-9FBDF87F4534}"/>
              </a:ext>
            </a:extLst>
          </p:cNvPr>
          <p:cNvGraphicFramePr>
            <a:graphicFrameLocks/>
          </p:cNvGraphicFramePr>
          <p:nvPr>
            <p:extLst>
              <p:ext uri="{D42A27DB-BD31-4B8C-83A1-F6EECF244321}">
                <p14:modId xmlns:p14="http://schemas.microsoft.com/office/powerpoint/2010/main" xmlns="" val="418373108"/>
              </p:ext>
            </p:extLst>
          </p:nvPr>
        </p:nvGraphicFramePr>
        <p:xfrm>
          <a:off x="1196021" y="4915085"/>
          <a:ext cx="4035504" cy="375984"/>
        </p:xfrm>
        <a:graphic>
          <a:graphicData uri="http://schemas.openxmlformats.org/drawingml/2006/table">
            <a:tbl>
              <a:tblPr firstRow="1" bandRow="1"/>
              <a:tblGrid>
                <a:gridCol w="1121076">
                  <a:extLst>
                    <a:ext uri="{9D8B030D-6E8A-4147-A177-3AD203B41FA5}">
                      <a16:colId xmlns:a16="http://schemas.microsoft.com/office/drawing/2014/main" xmlns="" val="20000"/>
                    </a:ext>
                  </a:extLst>
                </a:gridCol>
                <a:gridCol w="291442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PLL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0" i="0" kern="1200" dirty="0">
                          <a:solidFill>
                            <a:schemeClr val="tx1"/>
                          </a:solidFill>
                          <a:effectLst/>
                          <a:latin typeface="+mn-lt"/>
                          <a:ea typeface="+mn-ea"/>
                          <a:cs typeface="+mn-cs"/>
                        </a:rPr>
                        <a:t>Physical Link Layer</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70" name="Content Placeholder 29">
            <a:extLst>
              <a:ext uri="{FF2B5EF4-FFF2-40B4-BE49-F238E27FC236}">
                <a16:creationId xmlns:a16="http://schemas.microsoft.com/office/drawing/2014/main" xmlns="" id="{B9145FAA-D254-5BE0-3021-8AE85CEE0C9B}"/>
              </a:ext>
            </a:extLst>
          </p:cNvPr>
          <p:cNvGraphicFramePr>
            <a:graphicFrameLocks/>
          </p:cNvGraphicFramePr>
          <p:nvPr>
            <p:extLst>
              <p:ext uri="{D42A27DB-BD31-4B8C-83A1-F6EECF244321}">
                <p14:modId xmlns:p14="http://schemas.microsoft.com/office/powerpoint/2010/main" xmlns="" val="2768912835"/>
              </p:ext>
            </p:extLst>
          </p:nvPr>
        </p:nvGraphicFramePr>
        <p:xfrm>
          <a:off x="1196021" y="5285925"/>
          <a:ext cx="4035504" cy="375984"/>
        </p:xfrm>
        <a:graphic>
          <a:graphicData uri="http://schemas.openxmlformats.org/drawingml/2006/table">
            <a:tbl>
              <a:tblPr firstRow="1" bandRow="1"/>
              <a:tblGrid>
                <a:gridCol w="1121076">
                  <a:extLst>
                    <a:ext uri="{9D8B030D-6E8A-4147-A177-3AD203B41FA5}">
                      <a16:colId xmlns:a16="http://schemas.microsoft.com/office/drawing/2014/main" xmlns="" val="20000"/>
                    </a:ext>
                  </a:extLst>
                </a:gridCol>
                <a:gridCol w="291442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MAC</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Medium Access Control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71" name="Content Placeholder 29">
            <a:extLst>
              <a:ext uri="{FF2B5EF4-FFF2-40B4-BE49-F238E27FC236}">
                <a16:creationId xmlns:a16="http://schemas.microsoft.com/office/drawing/2014/main" xmlns="" id="{07EE2E9B-6E6D-490A-5A81-04D30F8D0332}"/>
              </a:ext>
            </a:extLst>
          </p:cNvPr>
          <p:cNvGraphicFramePr>
            <a:graphicFrameLocks/>
          </p:cNvGraphicFramePr>
          <p:nvPr>
            <p:extLst>
              <p:ext uri="{D42A27DB-BD31-4B8C-83A1-F6EECF244321}">
                <p14:modId xmlns:p14="http://schemas.microsoft.com/office/powerpoint/2010/main" xmlns="" val="3817381491"/>
              </p:ext>
            </p:extLst>
          </p:nvPr>
        </p:nvGraphicFramePr>
        <p:xfrm>
          <a:off x="1196021" y="5652184"/>
          <a:ext cx="4035504" cy="375984"/>
        </p:xfrm>
        <a:graphic>
          <a:graphicData uri="http://schemas.openxmlformats.org/drawingml/2006/table">
            <a:tbl>
              <a:tblPr firstRow="1" bandRow="1"/>
              <a:tblGrid>
                <a:gridCol w="1121076">
                  <a:extLst>
                    <a:ext uri="{9D8B030D-6E8A-4147-A177-3AD203B41FA5}">
                      <a16:colId xmlns:a16="http://schemas.microsoft.com/office/drawing/2014/main" xmlns="" val="20000"/>
                    </a:ext>
                  </a:extLst>
                </a:gridCol>
                <a:gridCol w="291442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RLC</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Radio Link Control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72" name="Content Placeholder 29">
            <a:extLst>
              <a:ext uri="{FF2B5EF4-FFF2-40B4-BE49-F238E27FC236}">
                <a16:creationId xmlns:a16="http://schemas.microsoft.com/office/drawing/2014/main" xmlns="" id="{3C226BB1-BD9B-FA82-9A65-3CC189A413AA}"/>
              </a:ext>
            </a:extLst>
          </p:cNvPr>
          <p:cNvGraphicFramePr>
            <a:graphicFrameLocks/>
          </p:cNvGraphicFramePr>
          <p:nvPr>
            <p:extLst>
              <p:ext uri="{D42A27DB-BD31-4B8C-83A1-F6EECF244321}">
                <p14:modId xmlns:p14="http://schemas.microsoft.com/office/powerpoint/2010/main" xmlns="" val="3587370267"/>
              </p:ext>
            </p:extLst>
          </p:nvPr>
        </p:nvGraphicFramePr>
        <p:xfrm>
          <a:off x="1196021" y="6019842"/>
          <a:ext cx="4035504" cy="375984"/>
        </p:xfrm>
        <a:graphic>
          <a:graphicData uri="http://schemas.openxmlformats.org/drawingml/2006/table">
            <a:tbl>
              <a:tblPr firstRow="1" bandRow="1"/>
              <a:tblGrid>
                <a:gridCol w="1121076">
                  <a:extLst>
                    <a:ext uri="{9D8B030D-6E8A-4147-A177-3AD203B41FA5}">
                      <a16:colId xmlns:a16="http://schemas.microsoft.com/office/drawing/2014/main" xmlns="" val="20000"/>
                    </a:ext>
                  </a:extLst>
                </a:gridCol>
                <a:gridCol w="291442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LLC</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Logical Link Control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73" name="Content Placeholder 29">
            <a:extLst>
              <a:ext uri="{FF2B5EF4-FFF2-40B4-BE49-F238E27FC236}">
                <a16:creationId xmlns:a16="http://schemas.microsoft.com/office/drawing/2014/main" xmlns="" id="{5F13A454-DB39-EA10-3F49-CBA544AE7F7B}"/>
              </a:ext>
            </a:extLst>
          </p:cNvPr>
          <p:cNvGraphicFramePr>
            <a:graphicFrameLocks/>
          </p:cNvGraphicFramePr>
          <p:nvPr>
            <p:extLst>
              <p:ext uri="{D42A27DB-BD31-4B8C-83A1-F6EECF244321}">
                <p14:modId xmlns:p14="http://schemas.microsoft.com/office/powerpoint/2010/main" xmlns="" val="1469619753"/>
              </p:ext>
            </p:extLst>
          </p:nvPr>
        </p:nvGraphicFramePr>
        <p:xfrm>
          <a:off x="5231524" y="4547060"/>
          <a:ext cx="6091959" cy="375984"/>
        </p:xfrm>
        <a:graphic>
          <a:graphicData uri="http://schemas.openxmlformats.org/drawingml/2006/table">
            <a:tbl>
              <a:tblPr firstRow="1" bandRow="1"/>
              <a:tblGrid>
                <a:gridCol w="1692366">
                  <a:extLst>
                    <a:ext uri="{9D8B030D-6E8A-4147-A177-3AD203B41FA5}">
                      <a16:colId xmlns:a16="http://schemas.microsoft.com/office/drawing/2014/main" xmlns="" val="20000"/>
                    </a:ext>
                  </a:extLst>
                </a:gridCol>
                <a:gridCol w="4399593">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SNDCP</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Subnet Dependent Convergence Protocol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74" name="Content Placeholder 29">
            <a:extLst>
              <a:ext uri="{FF2B5EF4-FFF2-40B4-BE49-F238E27FC236}">
                <a16:creationId xmlns:a16="http://schemas.microsoft.com/office/drawing/2014/main" xmlns="" id="{D670F630-F614-9529-566D-371CD2CB4010}"/>
              </a:ext>
            </a:extLst>
          </p:cNvPr>
          <p:cNvGraphicFramePr>
            <a:graphicFrameLocks/>
          </p:cNvGraphicFramePr>
          <p:nvPr>
            <p:extLst>
              <p:ext uri="{D42A27DB-BD31-4B8C-83A1-F6EECF244321}">
                <p14:modId xmlns:p14="http://schemas.microsoft.com/office/powerpoint/2010/main" xmlns="" val="4269863740"/>
              </p:ext>
            </p:extLst>
          </p:nvPr>
        </p:nvGraphicFramePr>
        <p:xfrm>
          <a:off x="5231523" y="4917900"/>
          <a:ext cx="6091960" cy="375984"/>
        </p:xfrm>
        <a:graphic>
          <a:graphicData uri="http://schemas.openxmlformats.org/drawingml/2006/table">
            <a:tbl>
              <a:tblPr firstRow="1" bandRow="1"/>
              <a:tblGrid>
                <a:gridCol w="1692366">
                  <a:extLst>
                    <a:ext uri="{9D8B030D-6E8A-4147-A177-3AD203B41FA5}">
                      <a16:colId xmlns:a16="http://schemas.microsoft.com/office/drawing/2014/main" xmlns="" val="20000"/>
                    </a:ext>
                  </a:extLst>
                </a:gridCol>
                <a:gridCol w="4399594">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BSSGP</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BSS GPRS Application Protocol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75" name="Content Placeholder 29">
            <a:extLst>
              <a:ext uri="{FF2B5EF4-FFF2-40B4-BE49-F238E27FC236}">
                <a16:creationId xmlns:a16="http://schemas.microsoft.com/office/drawing/2014/main" xmlns="" id="{E154B490-7C6E-F775-5ADF-3E25BF6DDC9C}"/>
              </a:ext>
            </a:extLst>
          </p:cNvPr>
          <p:cNvGraphicFramePr>
            <a:graphicFrameLocks/>
          </p:cNvGraphicFramePr>
          <p:nvPr>
            <p:extLst>
              <p:ext uri="{D42A27DB-BD31-4B8C-83A1-F6EECF244321}">
                <p14:modId xmlns:p14="http://schemas.microsoft.com/office/powerpoint/2010/main" xmlns="" val="1608548632"/>
              </p:ext>
            </p:extLst>
          </p:nvPr>
        </p:nvGraphicFramePr>
        <p:xfrm>
          <a:off x="5231522" y="5291555"/>
          <a:ext cx="6091961" cy="375984"/>
        </p:xfrm>
        <a:graphic>
          <a:graphicData uri="http://schemas.openxmlformats.org/drawingml/2006/table">
            <a:tbl>
              <a:tblPr firstRow="1" bandRow="1"/>
              <a:tblGrid>
                <a:gridCol w="1692366">
                  <a:extLst>
                    <a:ext uri="{9D8B030D-6E8A-4147-A177-3AD203B41FA5}">
                      <a16:colId xmlns:a16="http://schemas.microsoft.com/office/drawing/2014/main" xmlns="" val="20000"/>
                    </a:ext>
                  </a:extLst>
                </a:gridCol>
                <a:gridCol w="4399595">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GTP</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GPRS Tunneling</a:t>
                      </a:r>
                      <a:r>
                        <a:rPr lang="en-US" baseline="0" dirty="0"/>
                        <a:t> Protocol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8051387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GPRS Protocol Stack</a:t>
            </a:r>
          </a:p>
        </p:txBody>
      </p:sp>
      <p:sp>
        <p:nvSpPr>
          <p:cNvPr id="3" name="Content Placeholder 2">
            <a:extLst>
              <a:ext uri="{FF2B5EF4-FFF2-40B4-BE49-F238E27FC236}">
                <a16:creationId xmlns:a16="http://schemas.microsoft.com/office/drawing/2014/main" xmlns="" id="{3B741421-167B-EAE0-0E09-8EEC55C0A04D}"/>
              </a:ext>
            </a:extLst>
          </p:cNvPr>
          <p:cNvSpPr txBox="1">
            <a:spLocks/>
          </p:cNvSpPr>
          <p:nvPr/>
        </p:nvSpPr>
        <p:spPr>
          <a:xfrm>
            <a:off x="126214" y="1037171"/>
            <a:ext cx="11929641" cy="265191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Protocol architecture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GPRS transmission signaling protocols for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 and support of the functions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includes: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attach and detach</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PDP(</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 Data Protocol</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context activation</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routing paths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Allocation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network resources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64357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Supplementary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0"/>
            <a:ext cx="11929641" cy="45607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5950" indent="-342900">
              <a:buFont typeface="Wingdings" panose="05000000000000000000" pitchFamily="2" charset="2"/>
              <a:buChar char="q"/>
              <a:defRPr/>
            </a:pPr>
            <a:r>
              <a:rPr lang="en-US" b="1" dirty="0">
                <a:solidFill>
                  <a:srgbClr val="212121"/>
                </a:solidFill>
                <a:latin typeface="Cambria" panose="02040503050406030204" pitchFamily="18" charset="0"/>
                <a:ea typeface="Cambria" panose="02040503050406030204" pitchFamily="18" charset="0"/>
              </a:rPr>
              <a:t>Call related services</a:t>
            </a:r>
          </a:p>
          <a:p>
            <a:pPr marL="538163">
              <a:defRPr/>
            </a:pPr>
            <a:r>
              <a:rPr lang="en-US" dirty="0">
                <a:solidFill>
                  <a:srgbClr val="212121"/>
                </a:solidFill>
                <a:latin typeface="Cambria" panose="02040503050406030204" pitchFamily="18" charset="0"/>
                <a:ea typeface="Cambria" panose="02040503050406030204" pitchFamily="18" charset="0"/>
              </a:rPr>
              <a:t>Call Waiting</a:t>
            </a:r>
          </a:p>
          <a:p>
            <a:pPr marL="1082675" lvl="1">
              <a:defRPr/>
            </a:pPr>
            <a:r>
              <a:rPr lang="en-US" dirty="0">
                <a:solidFill>
                  <a:srgbClr val="212121"/>
                </a:solidFill>
                <a:latin typeface="Cambria" panose="02040503050406030204" pitchFamily="18" charset="0"/>
                <a:ea typeface="Cambria" panose="02040503050406030204" pitchFamily="18" charset="0"/>
              </a:rPr>
              <a:t>Notification of an incoming call while call is going on</a:t>
            </a:r>
          </a:p>
          <a:p>
            <a:pPr marL="538163">
              <a:defRPr/>
            </a:pPr>
            <a:r>
              <a:rPr lang="en-US" dirty="0">
                <a:solidFill>
                  <a:srgbClr val="212121"/>
                </a:solidFill>
                <a:latin typeface="Cambria" panose="02040503050406030204" pitchFamily="18" charset="0"/>
                <a:ea typeface="Cambria" panose="02040503050406030204" pitchFamily="18" charset="0"/>
              </a:rPr>
              <a:t>Call Hold</a:t>
            </a:r>
          </a:p>
          <a:p>
            <a:pPr marL="1082675" lvl="1">
              <a:defRPr/>
            </a:pPr>
            <a:r>
              <a:rPr lang="en-US" dirty="0">
                <a:solidFill>
                  <a:srgbClr val="212121"/>
                </a:solidFill>
                <a:latin typeface="Cambria" panose="02040503050406030204" pitchFamily="18" charset="0"/>
                <a:ea typeface="Cambria" panose="02040503050406030204" pitchFamily="18" charset="0"/>
              </a:rPr>
              <a:t>Put a caller on hold to take another call</a:t>
            </a:r>
          </a:p>
          <a:p>
            <a:pPr marL="538163">
              <a:defRPr/>
            </a:pPr>
            <a:r>
              <a:rPr lang="en-US" dirty="0">
                <a:solidFill>
                  <a:srgbClr val="212121"/>
                </a:solidFill>
                <a:latin typeface="Cambria" panose="02040503050406030204" pitchFamily="18" charset="0"/>
                <a:ea typeface="Cambria" panose="02040503050406030204" pitchFamily="18" charset="0"/>
              </a:rPr>
              <a:t>Call Barring</a:t>
            </a:r>
          </a:p>
          <a:p>
            <a:pPr marL="1082675" lvl="1">
              <a:defRPr/>
            </a:pPr>
            <a:r>
              <a:rPr lang="en-US" dirty="0">
                <a:solidFill>
                  <a:srgbClr val="212121"/>
                </a:solidFill>
                <a:latin typeface="Cambria" panose="02040503050406030204" pitchFamily="18" charset="0"/>
                <a:ea typeface="Cambria" panose="02040503050406030204" pitchFamily="18" charset="0"/>
              </a:rPr>
              <a:t>Stop - All calls, outgoing calls, or incoming calls</a:t>
            </a:r>
          </a:p>
          <a:p>
            <a:pPr marL="538163">
              <a:defRPr/>
            </a:pPr>
            <a:r>
              <a:rPr lang="en-US" dirty="0">
                <a:solidFill>
                  <a:srgbClr val="212121"/>
                </a:solidFill>
                <a:latin typeface="Cambria" panose="02040503050406030204" pitchFamily="18" charset="0"/>
                <a:ea typeface="Cambria" panose="02040503050406030204" pitchFamily="18" charset="0"/>
              </a:rPr>
              <a:t>Call Forwarding</a:t>
            </a:r>
          </a:p>
          <a:p>
            <a:pPr marL="1082675" lvl="1">
              <a:defRPr/>
            </a:pPr>
            <a:r>
              <a:rPr lang="en-US" dirty="0">
                <a:solidFill>
                  <a:srgbClr val="212121"/>
                </a:solidFill>
                <a:latin typeface="Cambria" panose="02040503050406030204" pitchFamily="18" charset="0"/>
                <a:ea typeface="Cambria" panose="02040503050406030204" pitchFamily="18" charset="0"/>
              </a:rPr>
              <a:t>Calls can be sent to various numbers defined by the user</a:t>
            </a:r>
          </a:p>
          <a:p>
            <a:pPr marL="538163">
              <a:defRPr/>
            </a:pPr>
            <a:r>
              <a:rPr lang="en-US" dirty="0">
                <a:solidFill>
                  <a:srgbClr val="212121"/>
                </a:solidFill>
                <a:latin typeface="Cambria" panose="02040503050406030204" pitchFamily="18" charset="0"/>
                <a:ea typeface="Cambria" panose="02040503050406030204" pitchFamily="18" charset="0"/>
              </a:rPr>
              <a:t>Multi Party Call Conferencing</a:t>
            </a:r>
          </a:p>
          <a:p>
            <a:pPr marL="1082675" lvl="1">
              <a:defRPr/>
            </a:pPr>
            <a:r>
              <a:rPr lang="en-US" dirty="0">
                <a:solidFill>
                  <a:srgbClr val="212121"/>
                </a:solidFill>
                <a:latin typeface="Cambria" panose="02040503050406030204" pitchFamily="18" charset="0"/>
                <a:ea typeface="Cambria" panose="02040503050406030204" pitchFamily="18" charset="0"/>
              </a:rPr>
              <a:t>Link multiple calls together</a:t>
            </a:r>
            <a:endParaRPr lang="en-IN" dirty="0">
              <a:solidFill>
                <a:srgbClr val="21212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264796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GPRS Internal Backbone</a:t>
            </a:r>
          </a:p>
        </p:txBody>
      </p:sp>
      <p:sp>
        <p:nvSpPr>
          <p:cNvPr id="5" name="Content Placeholder 2">
            <a:extLst>
              <a:ext uri="{FF2B5EF4-FFF2-40B4-BE49-F238E27FC236}">
                <a16:creationId xmlns:a16="http://schemas.microsoft.com/office/drawing/2014/main" xmlns="" id="{18A0D9A8-0A1B-3197-403E-1116A2AE15F6}"/>
              </a:ext>
            </a:extLst>
          </p:cNvPr>
          <p:cNvSpPr txBox="1">
            <a:spLocks/>
          </p:cNvSpPr>
          <p:nvPr/>
        </p:nvSpPr>
        <p:spPr>
          <a:xfrm>
            <a:off x="131181" y="954884"/>
            <a:ext cx="7585072"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internal backbone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an IP based network used to carry packets between different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Tunnelling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used between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so the internal backbone does not need any information about domains outside the GPRS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from a GSN to a MSC, HLR or EIR is done using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pic>
        <p:nvPicPr>
          <p:cNvPr id="6" name="Picture 2" descr="With neat diagram describe GPRS architecture.">
            <a:extLst>
              <a:ext uri="{FF2B5EF4-FFF2-40B4-BE49-F238E27FC236}">
                <a16:creationId xmlns:a16="http://schemas.microsoft.com/office/drawing/2014/main" xmlns="" id="{6707BC70-0B82-DF6A-94EB-96C056B19F1F}"/>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b="12233"/>
          <a:stretch/>
        </p:blipFill>
        <p:spPr bwMode="auto">
          <a:xfrm>
            <a:off x="131181" y="3619696"/>
            <a:ext cx="6471592" cy="307799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GPRS Backbone Network Architecture :: Chapter 3: Overview of GPRS ...">
            <a:extLst>
              <a:ext uri="{FF2B5EF4-FFF2-40B4-BE49-F238E27FC236}">
                <a16:creationId xmlns:a16="http://schemas.microsoft.com/office/drawing/2014/main" xmlns="" id="{D836176B-D5F8-8C61-E6C7-4F653C89B9A7}"/>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905867" y="3362895"/>
            <a:ext cx="5160179" cy="19903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29001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BSS-SGSN Interface</a:t>
            </a:r>
          </a:p>
        </p:txBody>
      </p:sp>
      <p:sp>
        <p:nvSpPr>
          <p:cNvPr id="4" name="Content Placeholder 2">
            <a:extLst>
              <a:ext uri="{FF2B5EF4-FFF2-40B4-BE49-F238E27FC236}">
                <a16:creationId xmlns:a16="http://schemas.microsoft.com/office/drawing/2014/main" xmlns="" id="{1DD9AFCF-3474-A157-ADD8-5AFB6745D95D}"/>
              </a:ext>
            </a:extLst>
          </p:cNvPr>
          <p:cNvSpPr txBox="1">
            <a:spLocks/>
          </p:cNvSpPr>
          <p:nvPr/>
        </p:nvSpPr>
        <p:spPr>
          <a:xfrm>
            <a:off x="131180" y="1026005"/>
            <a:ext cx="5804399" cy="477535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BSS-SGSN interface is divided into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four layers</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charset="2"/>
              <a:buAutoNum type="arabicPeriod"/>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Sub-Network Dependent Convergence Protocol (SNDCP)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which is used to transfers data packets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between SGSN and MS.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functionality includes:</a:t>
            </a:r>
          </a:p>
          <a:p>
            <a:pPr marL="1143000" marR="0" lvl="2" indent="-228600" algn="just" defTabSz="914400" rtl="0" eaLnBrk="1" fontAlgn="auto" latinLnBrk="0" hangingPunct="1">
              <a:lnSpc>
                <a:spcPct val="90000"/>
              </a:lnSpc>
              <a:spcBef>
                <a:spcPts val="500"/>
              </a:spcBef>
              <a:spcAft>
                <a:spcPts val="0"/>
              </a:spcAft>
              <a:buClr>
                <a:srgbClr val="212121"/>
              </a:buClr>
              <a:buSzTx/>
              <a:buFont typeface="Wingdings" panose="05000000000000000000" pitchFamily="2" charset="2"/>
              <a:buChar char="§"/>
              <a:tabLst/>
              <a:defRPr/>
            </a:pP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Multiplexes several connections</a:t>
            </a:r>
            <a:r>
              <a:rPr kumimoji="0" lang="en-US" altLang="en-US"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network layer onto one virtual logical connection of the underlying LLC layer.</a:t>
            </a:r>
          </a:p>
          <a:p>
            <a:pPr marL="1143000" marR="0" lvl="2" indent="-228600" algn="just" defTabSz="914400" rtl="0" eaLnBrk="1" fontAlgn="auto" latinLnBrk="0" hangingPunct="1">
              <a:lnSpc>
                <a:spcPct val="90000"/>
              </a:lnSpc>
              <a:spcBef>
                <a:spcPts val="500"/>
              </a:spcBef>
              <a:spcAft>
                <a:spcPts val="0"/>
              </a:spcAft>
              <a:buClr>
                <a:srgbClr val="212121"/>
              </a:buClr>
              <a:buSzTx/>
              <a:buFont typeface="Wingdings" panose="05000000000000000000" pitchFamily="2" charset="2"/>
              <a:buChar char="§"/>
              <a:tabLst/>
              <a:defRPr/>
            </a:pP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Segmentation, compression-decompression </a:t>
            </a: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user data.</a:t>
            </a:r>
          </a:p>
          <a:p>
            <a:pPr marL="273050" marR="0" lvl="0" indent="-273050" algn="just" defTabSz="914400" rtl="0" eaLnBrk="1" fontAlgn="auto" latinLnBrk="0" hangingPunct="1">
              <a:lnSpc>
                <a:spcPct val="90000"/>
              </a:lnSpc>
              <a:spcBef>
                <a:spcPts val="1000"/>
              </a:spcBef>
              <a:spcAft>
                <a:spcPts val="0"/>
              </a:spcAft>
              <a:buClr>
                <a:srgbClr val="5430AA"/>
              </a:buClr>
              <a:buSzTx/>
              <a:buFont typeface="+mj-lt"/>
              <a:buAutoNum type="arabicPeriod" startAt="2"/>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Logical Link Control (LLC)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link layer protocol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GPRS which functions similar to Link Access Procedure-D (LAPD).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This layer assures the </a:t>
            </a: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transfer of user data </a:t>
            </a: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across a wireless network.</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endParaRPr kumimoji="0" lang="en-US" altLang="en-US" sz="22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ABC26C29-FB6B-CAF6-81EB-3489212CF77A}"/>
              </a:ext>
            </a:extLst>
          </p:cNvPr>
          <p:cNvPicPr>
            <a:picLocks noChangeAspect="1"/>
          </p:cNvPicPr>
          <p:nvPr/>
        </p:nvPicPr>
        <p:blipFill>
          <a:blip r:embed="rId6"/>
          <a:stretch>
            <a:fillRect/>
          </a:stretch>
        </p:blipFill>
        <p:spPr>
          <a:xfrm>
            <a:off x="5677361" y="1015844"/>
            <a:ext cx="6665458" cy="2938535"/>
          </a:xfrm>
          <a:prstGeom prst="rect">
            <a:avLst/>
          </a:prstGeom>
        </p:spPr>
      </p:pic>
      <p:pic>
        <p:nvPicPr>
          <p:cNvPr id="2" name="Picture 1">
            <a:extLst>
              <a:ext uri="{FF2B5EF4-FFF2-40B4-BE49-F238E27FC236}">
                <a16:creationId xmlns:a16="http://schemas.microsoft.com/office/drawing/2014/main" xmlns="" id="{A33E415E-32A2-4D15-9CD6-D6EF6492EEFF}"/>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065374" y="4124836"/>
            <a:ext cx="5804399" cy="2235324"/>
          </a:xfrm>
          <a:prstGeom prst="rect">
            <a:avLst/>
          </a:prstGeom>
        </p:spPr>
      </p:pic>
    </p:spTree>
    <p:extLst>
      <p:ext uri="{BB962C8B-B14F-4D97-AF65-F5344CB8AC3E}">
        <p14:creationId xmlns:p14="http://schemas.microsoft.com/office/powerpoint/2010/main" xmlns="" val="7676695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BSS-SGSN Interface</a:t>
            </a:r>
          </a:p>
        </p:txBody>
      </p:sp>
      <p:sp>
        <p:nvSpPr>
          <p:cNvPr id="4" name="Content Placeholder 2">
            <a:extLst>
              <a:ext uri="{FF2B5EF4-FFF2-40B4-BE49-F238E27FC236}">
                <a16:creationId xmlns:a16="http://schemas.microsoft.com/office/drawing/2014/main" xmlns="" id="{479033F6-A78E-1860-0513-5F064F8965E4}"/>
              </a:ext>
            </a:extLst>
          </p:cNvPr>
          <p:cNvSpPr txBox="1">
            <a:spLocks/>
          </p:cNvSpPr>
          <p:nvPr/>
        </p:nvSpPr>
        <p:spPr>
          <a:xfrm>
            <a:off x="131180" y="975204"/>
            <a:ext cx="4970209" cy="313890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charset="2"/>
              <a:buAutoNum type="arabicPeriod" startAt="3"/>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Base Station System GPRS Protocol (BSSGP)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delivers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routing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QoS related information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BSS and SGSN.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charset="2"/>
              <a:buAutoNum type="arabicPeriod" startAt="3"/>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Network Service layer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convergence sub-layer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operates between BSSGP and Frame Relay.</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endParaRPr kumimoji="0" lang="en-US" altLang="en-US" sz="22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1DA37C25-BBAA-4856-2D1F-C629734FE6E0}"/>
              </a:ext>
            </a:extLst>
          </p:cNvPr>
          <p:cNvPicPr>
            <a:picLocks noChangeAspect="1"/>
          </p:cNvPicPr>
          <p:nvPr/>
        </p:nvPicPr>
        <p:blipFill>
          <a:blip r:embed="rId6"/>
          <a:stretch>
            <a:fillRect/>
          </a:stretch>
        </p:blipFill>
        <p:spPr>
          <a:xfrm>
            <a:off x="5190526" y="1229897"/>
            <a:ext cx="7119954" cy="3138904"/>
          </a:xfrm>
          <a:prstGeom prst="rect">
            <a:avLst/>
          </a:prstGeom>
        </p:spPr>
      </p:pic>
    </p:spTree>
    <p:extLst>
      <p:ext uri="{BB962C8B-B14F-4D97-AF65-F5344CB8AC3E}">
        <p14:creationId xmlns:p14="http://schemas.microsoft.com/office/powerpoint/2010/main" xmlns="" val="11953561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Air Interface</a:t>
            </a:r>
          </a:p>
        </p:txBody>
      </p:sp>
      <p:sp>
        <p:nvSpPr>
          <p:cNvPr id="4" name="Content Placeholder 2">
            <a:extLst>
              <a:ext uri="{FF2B5EF4-FFF2-40B4-BE49-F238E27FC236}">
                <a16:creationId xmlns:a16="http://schemas.microsoft.com/office/drawing/2014/main" xmlns="" id="{5AA13A6B-8D7F-DA86-70E7-19EEE1BC602A}"/>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Air interface of GPRS consists of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link layer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physical layer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Data link layer between MS and BSS divided into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three sub-layers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Logical Link Control (LLC) layer</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Radio Link Control (RLC) layer</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Medium Access Control (MAC) layer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layer between MS and BSS divided into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two sub-layers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Link Layer (PLL)</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RF Layer (RFL)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1ED4CE74-C9FC-0B8A-6CC5-EFA6CF2414E0}"/>
              </a:ext>
            </a:extLst>
          </p:cNvPr>
          <p:cNvPicPr>
            <a:picLocks noChangeAspect="1"/>
          </p:cNvPicPr>
          <p:nvPr/>
        </p:nvPicPr>
        <p:blipFill>
          <a:blip r:embed="rId6"/>
          <a:stretch>
            <a:fillRect/>
          </a:stretch>
        </p:blipFill>
        <p:spPr>
          <a:xfrm>
            <a:off x="5190781" y="3406276"/>
            <a:ext cx="7119954" cy="3138904"/>
          </a:xfrm>
          <a:prstGeom prst="rect">
            <a:avLst/>
          </a:prstGeom>
        </p:spPr>
      </p:pic>
    </p:spTree>
    <p:extLst>
      <p:ext uri="{BB962C8B-B14F-4D97-AF65-F5344CB8AC3E}">
        <p14:creationId xmlns:p14="http://schemas.microsoft.com/office/powerpoint/2010/main" xmlns="" val="8701223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11314" y="127217"/>
            <a:ext cx="10036925" cy="718170"/>
          </a:xfrm>
          <a:prstGeom prst="rect">
            <a:avLst/>
          </a:prstGeom>
          <a:noFill/>
          <a:ln>
            <a:noFill/>
          </a:ln>
        </p:spPr>
        <p:txBody>
          <a:bodyPr spcFirstLastPara="1" wrap="square" lIns="121900" tIns="121900" rIns="121900" bIns="121900" anchor="t" anchorCtr="0">
            <a:spAutoFit/>
          </a:bodyPr>
          <a:lstStyle/>
          <a:p>
            <a:r>
              <a:rPr lang="en-US" sz="3000" dirty="0">
                <a:solidFill>
                  <a:srgbClr val="00A4B6"/>
                </a:solidFill>
                <a:latin typeface="Cambria" panose="02040503050406030204" pitchFamily="18" charset="0"/>
                <a:ea typeface="Cambria" panose="02040503050406030204" pitchFamily="18" charset="0"/>
                <a:cs typeface="Proxima Nova"/>
                <a:sym typeface="Proxima Nova"/>
              </a:rPr>
              <a:t>GPRS Network Operation: Logical Link Control (LLC) Layer</a:t>
            </a:r>
          </a:p>
        </p:txBody>
      </p:sp>
      <p:sp>
        <p:nvSpPr>
          <p:cNvPr id="4" name="Content Placeholder 2">
            <a:extLst>
              <a:ext uri="{FF2B5EF4-FFF2-40B4-BE49-F238E27FC236}">
                <a16:creationId xmlns:a16="http://schemas.microsoft.com/office/drawing/2014/main" xmlns="" id="{CF9B037B-DAE7-64F0-CB86-C6FA5340402B}"/>
              </a:ext>
            </a:extLst>
          </p:cNvPr>
          <p:cNvSpPr txBox="1">
            <a:spLocks/>
          </p:cNvSpPr>
          <p:nvPr/>
        </p:nvSpPr>
        <p:spPr>
          <a:xfrm>
            <a:off x="131181" y="944724"/>
            <a:ext cx="5307094" cy="45696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This layer provides a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logical link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an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its assigned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functionality is based on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HDLC</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High-Level Data Link Control</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protocol.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includes: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Sequence</a:t>
            </a: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control</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In-order delivery </a:t>
            </a: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Flow control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Detection</a:t>
            </a: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a:t>
            </a: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transmission errors </a:t>
            </a: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retransmissions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Encryption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used in this interface to ensure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confidentiality</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Variable frame lengths are possible. Both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acknowledged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unacknowledged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data transmission modes are supported.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25FC177B-7FA4-3C97-700B-3A4F0F23D723}"/>
              </a:ext>
            </a:extLst>
          </p:cNvPr>
          <p:cNvPicPr>
            <a:picLocks noChangeAspect="1"/>
          </p:cNvPicPr>
          <p:nvPr/>
        </p:nvPicPr>
        <p:blipFill>
          <a:blip r:embed="rId6"/>
          <a:stretch>
            <a:fillRect/>
          </a:stretch>
        </p:blipFill>
        <p:spPr>
          <a:xfrm>
            <a:off x="5287033" y="1424917"/>
            <a:ext cx="7119954" cy="3138904"/>
          </a:xfrm>
          <a:prstGeom prst="rect">
            <a:avLst/>
          </a:prstGeom>
        </p:spPr>
      </p:pic>
    </p:spTree>
    <p:extLst>
      <p:ext uri="{BB962C8B-B14F-4D97-AF65-F5344CB8AC3E}">
        <p14:creationId xmlns:p14="http://schemas.microsoft.com/office/powerpoint/2010/main" xmlns="" val="12110386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Radio Link Control Layer</a:t>
            </a:r>
          </a:p>
        </p:txBody>
      </p:sp>
      <p:sp>
        <p:nvSpPr>
          <p:cNvPr id="4" name="Content Placeholder 2">
            <a:extLst>
              <a:ext uri="{FF2B5EF4-FFF2-40B4-BE49-F238E27FC236}">
                <a16:creationId xmlns:a16="http://schemas.microsoft.com/office/drawing/2014/main" xmlns="" id="{D6B4FEEC-D26F-CBF2-3581-81BDC45A862A}"/>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Radio Link Control (RLC) layer establishes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link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also does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segmentation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reassembly of LLC frames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RLC data blocks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ARQ</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uncorrectable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9BADCDB3-7527-62AC-6DEF-3B25EE9834B6}"/>
              </a:ext>
            </a:extLst>
          </p:cNvPr>
          <p:cNvPicPr>
            <a:picLocks noChangeAspect="1"/>
          </p:cNvPicPr>
          <p:nvPr/>
        </p:nvPicPr>
        <p:blipFill>
          <a:blip r:embed="rId6"/>
          <a:stretch>
            <a:fillRect/>
          </a:stretch>
        </p:blipFill>
        <p:spPr>
          <a:xfrm>
            <a:off x="4060706" y="2852024"/>
            <a:ext cx="7847715" cy="3459745"/>
          </a:xfrm>
          <a:prstGeom prst="rect">
            <a:avLst/>
          </a:prstGeom>
        </p:spPr>
      </p:pic>
    </p:spTree>
    <p:extLst>
      <p:ext uri="{BB962C8B-B14F-4D97-AF65-F5344CB8AC3E}">
        <p14:creationId xmlns:p14="http://schemas.microsoft.com/office/powerpoint/2010/main" xmlns="" val="1600815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661679"/>
          </a:xfrm>
          <a:prstGeom prst="rect">
            <a:avLst/>
          </a:prstGeom>
          <a:noFill/>
          <a:ln>
            <a:noFill/>
          </a:ln>
        </p:spPr>
        <p:txBody>
          <a:bodyPr spcFirstLastPara="1" wrap="square" lIns="121900" tIns="121900" rIns="121900" bIns="121900" anchor="t" anchorCtr="0">
            <a:spAutoFit/>
          </a:bodyPr>
          <a:lstStyle/>
          <a:p>
            <a:r>
              <a:rPr lang="en-US" sz="2700" dirty="0">
                <a:solidFill>
                  <a:srgbClr val="00A4B6"/>
                </a:solidFill>
                <a:latin typeface="Cambria" panose="02040503050406030204" pitchFamily="18" charset="0"/>
                <a:ea typeface="Cambria" panose="02040503050406030204" pitchFamily="18" charset="0"/>
                <a:cs typeface="Proxima Nova"/>
                <a:sym typeface="Proxima Nova"/>
              </a:rPr>
              <a:t>GPRS Network Operation: Medium Access Control (MAC) Layer</a:t>
            </a:r>
          </a:p>
        </p:txBody>
      </p:sp>
      <p:sp>
        <p:nvSpPr>
          <p:cNvPr id="4" name="Content Placeholder 2">
            <a:extLst>
              <a:ext uri="{FF2B5EF4-FFF2-40B4-BE49-F238E27FC236}">
                <a16:creationId xmlns:a16="http://schemas.microsoft.com/office/drawing/2014/main" xmlns="" id="{92EF05E3-F7C4-253E-BFFB-45D0933E4FAC}"/>
              </a:ext>
            </a:extLst>
          </p:cNvPr>
          <p:cNvSpPr txBox="1">
            <a:spLocks/>
          </p:cNvSpPr>
          <p:nvPr/>
        </p:nvSpPr>
        <p:spPr>
          <a:xfrm>
            <a:off x="131180" y="980680"/>
            <a:ext cx="11929641" cy="547332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Medium Access Control (MAC)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access attempts of an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on the radio channel shared by several </a:t>
            </a:r>
            <a:r>
              <a:rPr kumimoji="0" lang="en-US" altLang="en-US" sz="2400" b="0" i="0" u="none" strike="noStrike" kern="1200" cap="none" spc="0" normalizeH="0" baseline="0" noProof="0" dirty="0" err="1">
                <a:ln>
                  <a:noFill/>
                </a:ln>
                <a:solidFill>
                  <a:srgbClr val="5430AA"/>
                </a:solidFill>
                <a:effectLst/>
                <a:uLnTx/>
                <a:uFillTx/>
                <a:latin typeface="Cambria" panose="02040503050406030204" pitchFamily="18" charset="0"/>
                <a:ea typeface="Cambria" panose="02040503050406030204" pitchFamily="18" charset="0"/>
              </a:rPr>
              <a:t>MSs.</a:t>
            </a:r>
            <a:endPar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employs algorithms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conflict resolution, multi-user multiplexing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on a packet data traffic channel.</a:t>
            </a:r>
          </a:p>
        </p:txBody>
      </p:sp>
      <p:pic>
        <p:nvPicPr>
          <p:cNvPr id="5" name="Picture 4">
            <a:extLst>
              <a:ext uri="{FF2B5EF4-FFF2-40B4-BE49-F238E27FC236}">
                <a16:creationId xmlns:a16="http://schemas.microsoft.com/office/drawing/2014/main" xmlns="" id="{FA6BD7C4-1C21-A8F5-0485-424A7F02128D}"/>
              </a:ext>
            </a:extLst>
          </p:cNvPr>
          <p:cNvPicPr>
            <a:picLocks noChangeAspect="1"/>
          </p:cNvPicPr>
          <p:nvPr/>
        </p:nvPicPr>
        <p:blipFill>
          <a:blip r:embed="rId6"/>
          <a:stretch>
            <a:fillRect/>
          </a:stretch>
        </p:blipFill>
        <p:spPr>
          <a:xfrm>
            <a:off x="4213106" y="2994264"/>
            <a:ext cx="7847715" cy="3459745"/>
          </a:xfrm>
          <a:prstGeom prst="rect">
            <a:avLst/>
          </a:prstGeom>
        </p:spPr>
      </p:pic>
    </p:spTree>
    <p:extLst>
      <p:ext uri="{BB962C8B-B14F-4D97-AF65-F5344CB8AC3E}">
        <p14:creationId xmlns:p14="http://schemas.microsoft.com/office/powerpoint/2010/main" xmlns="" val="2548134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Physical Link Layer (PLL)</a:t>
            </a:r>
          </a:p>
        </p:txBody>
      </p:sp>
      <p:sp>
        <p:nvSpPr>
          <p:cNvPr id="4" name="Content Placeholder 2">
            <a:extLst>
              <a:ext uri="{FF2B5EF4-FFF2-40B4-BE49-F238E27FC236}">
                <a16:creationId xmlns:a16="http://schemas.microsoft.com/office/drawing/2014/main" xmlns="" id="{1D338B1C-BC66-5766-1052-D1B8C81AF82C}"/>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Link Layer (PLL)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provides services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information transfer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over a physical channel between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network</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functions include </a:t>
            </a:r>
          </a:p>
          <a:p>
            <a:pPr lvl="1" indent="-265113">
              <a:spcBef>
                <a:spcPts val="1000"/>
              </a:spcBef>
              <a:buFont typeface="Wingdings 3" panose="05040102010807070707" pitchFamily="18" charset="2"/>
              <a:buChar char=""/>
              <a:defRPr/>
            </a:pP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unit framing, </a:t>
            </a:r>
          </a:p>
          <a:p>
            <a:pPr lvl="1" indent="-265113">
              <a:spcBef>
                <a:spcPts val="1000"/>
              </a:spcBef>
              <a:buFont typeface="Wingdings 3" panose="05040102010807070707" pitchFamily="18" charset="2"/>
              <a:buChar char=""/>
              <a:defRPr/>
            </a:pPr>
            <a:r>
              <a:rPr kumimoji="0" lang="en-US" alt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data is</a:t>
            </a: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encoded </a:t>
            </a:r>
            <a:r>
              <a:rPr kumimoji="0" lang="en-US" alt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before data</a:t>
            </a:r>
            <a:r>
              <a:rPr kumimoji="0" lang="en-US" altLang="en-US" b="0" i="0" u="none" strike="noStrike" kern="1200" cap="none" spc="0" normalizeH="0" noProof="0" dirty="0">
                <a:ln>
                  <a:noFill/>
                </a:ln>
                <a:effectLst/>
                <a:uLnTx/>
                <a:uFillTx/>
                <a:latin typeface="Cambria" panose="02040503050406030204" pitchFamily="18" charset="0"/>
                <a:ea typeface="Cambria" panose="02040503050406030204" pitchFamily="18" charset="0"/>
              </a:rPr>
              <a:t> is transmitted</a:t>
            </a:r>
            <a:endParaRPr kumimoji="0" lang="en-US" alt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xmlns="" id="{D1DA8D2B-02B0-885E-E99E-A6E8177F6311}"/>
              </a:ext>
            </a:extLst>
          </p:cNvPr>
          <p:cNvPicPr>
            <a:picLocks noChangeAspect="1"/>
          </p:cNvPicPr>
          <p:nvPr/>
        </p:nvPicPr>
        <p:blipFill>
          <a:blip r:embed="rId6"/>
          <a:stretch>
            <a:fillRect/>
          </a:stretch>
        </p:blipFill>
        <p:spPr>
          <a:xfrm>
            <a:off x="4213106" y="2994264"/>
            <a:ext cx="7847715" cy="3459745"/>
          </a:xfrm>
          <a:prstGeom prst="rect">
            <a:avLst/>
          </a:prstGeom>
        </p:spPr>
      </p:pic>
    </p:spTree>
    <p:extLst>
      <p:ext uri="{BB962C8B-B14F-4D97-AF65-F5344CB8AC3E}">
        <p14:creationId xmlns:p14="http://schemas.microsoft.com/office/powerpoint/2010/main" xmlns="" val="1555823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Physical RF Layer (RFL)</a:t>
            </a:r>
          </a:p>
        </p:txBody>
      </p:sp>
      <p:sp>
        <p:nvSpPr>
          <p:cNvPr id="4" name="Content Placeholder 2">
            <a:extLst>
              <a:ext uri="{FF2B5EF4-FFF2-40B4-BE49-F238E27FC236}">
                <a16:creationId xmlns:a16="http://schemas.microsoft.com/office/drawing/2014/main" xmlns="" id="{C4B51D72-2489-7435-4323-524CC925CF14}"/>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RF Layer (RFL)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performs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modulation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waveforms based on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sequence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bits received from the Physical Link Layer above.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also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demodulates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received wave forms into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sequence of bits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that transferred to the Physical Link layer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interpretation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xmlns="" id="{8E7ED605-21D2-6062-82D4-90181B9A3C95}"/>
              </a:ext>
            </a:extLst>
          </p:cNvPr>
          <p:cNvPicPr>
            <a:picLocks noChangeAspect="1"/>
          </p:cNvPicPr>
          <p:nvPr/>
        </p:nvPicPr>
        <p:blipFill>
          <a:blip r:embed="rId6"/>
          <a:stretch>
            <a:fillRect/>
          </a:stretch>
        </p:blipFill>
        <p:spPr>
          <a:xfrm>
            <a:off x="4213106" y="3057898"/>
            <a:ext cx="7847715" cy="3396111"/>
          </a:xfrm>
          <a:prstGeom prst="rect">
            <a:avLst/>
          </a:prstGeom>
        </p:spPr>
      </p:pic>
    </p:spTree>
    <p:extLst>
      <p:ext uri="{BB962C8B-B14F-4D97-AF65-F5344CB8AC3E}">
        <p14:creationId xmlns:p14="http://schemas.microsoft.com/office/powerpoint/2010/main" xmlns="" val="2607956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33" name="Google Shape;233;p27"/>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238" name="Google Shape;238;p27"/>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2" name="TextBox 1">
            <a:extLst>
              <a:ext uri="{FF2B5EF4-FFF2-40B4-BE49-F238E27FC236}">
                <a16:creationId xmlns:a16="http://schemas.microsoft.com/office/drawing/2014/main" xmlns="" id="{0681B4C3-A655-3DF8-0C46-F4245930F0CF}"/>
              </a:ext>
            </a:extLst>
          </p:cNvPr>
          <p:cNvSpPr txBox="1"/>
          <p:nvPr/>
        </p:nvSpPr>
        <p:spPr>
          <a:xfrm rot="20350206">
            <a:off x="7005235" y="2887678"/>
            <a:ext cx="1901125" cy="1405641"/>
          </a:xfrm>
          <a:prstGeom prst="rect">
            <a:avLst/>
          </a:prstGeom>
          <a:noFill/>
        </p:spPr>
        <p:txBody>
          <a:bodyPr wrap="square" rtlCol="0">
            <a:spAutoFit/>
          </a:bodyPr>
          <a:lstStyle/>
          <a:p>
            <a:pPr algn="ctr"/>
            <a:r>
              <a:rPr lang="en-IN" sz="4267" b="1" dirty="0">
                <a:solidFill>
                  <a:srgbClr val="00B0F0"/>
                </a:solidFill>
                <a:latin typeface="Comic Sans MS" panose="030F0702030302020204" pitchFamily="66" charset="0"/>
              </a:rPr>
              <a:t>Thank</a:t>
            </a:r>
          </a:p>
          <a:p>
            <a:pPr algn="ctr"/>
            <a:r>
              <a:rPr lang="en-IN" sz="4267" b="1" dirty="0">
                <a:solidFill>
                  <a:srgbClr val="00B0F0"/>
                </a:solidFill>
                <a:latin typeface="Comic Sans MS" panose="030F0702030302020204" pitchFamily="66" charset="0"/>
              </a:rPr>
              <a:t>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0"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0"/>
            <a:ext cx="11929641" cy="45607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5950" indent="-342900">
              <a:buFont typeface="Wingdings" panose="05000000000000000000" pitchFamily="2" charset="2"/>
              <a:buChar char="q"/>
              <a:defRPr/>
            </a:pPr>
            <a:endParaRPr lang="en-IN" dirty="0">
              <a:solidFill>
                <a:srgbClr val="212121"/>
              </a:solidFill>
              <a:latin typeface="Cambria" panose="02040503050406030204" pitchFamily="18" charset="0"/>
              <a:ea typeface="Cambria" panose="02040503050406030204" pitchFamily="18" charset="0"/>
            </a:endParaRPr>
          </a:p>
        </p:txBody>
      </p:sp>
      <p:sp>
        <p:nvSpPr>
          <p:cNvPr id="7" name="Rectangle 6"/>
          <p:cNvSpPr/>
          <p:nvPr/>
        </p:nvSpPr>
        <p:spPr>
          <a:xfrm>
            <a:off x="184827" y="1400783"/>
            <a:ext cx="11313268" cy="1528945"/>
          </a:xfrm>
          <a:prstGeom prst="rect">
            <a:avLst/>
          </a:prstGeom>
        </p:spPr>
        <p:txBody>
          <a:bodyPr wrap="square">
            <a:spAutoFit/>
          </a:bodyPr>
          <a:lstStyle/>
          <a:p>
            <a:r>
              <a:rPr lang="en-US" dirty="0" smtClean="0"/>
              <a:t>Both GSM and CDMA are 2G standards. The standard for 4G is LTE or (Long Term Evolution of 3g). However, a 4G </a:t>
            </a:r>
            <a:r>
              <a:rPr lang="en-US" dirty="0" err="1" smtClean="0"/>
              <a:t>sim</a:t>
            </a:r>
            <a:r>
              <a:rPr lang="en-US" dirty="0" smtClean="0"/>
              <a:t> works on a GSM phone.</a:t>
            </a:r>
          </a:p>
          <a:p>
            <a:endParaRPr lang="en-US" dirty="0" smtClean="0"/>
          </a:p>
          <a:p>
            <a:r>
              <a:rPr lang="en-US" dirty="0" smtClean="0"/>
              <a:t> We can receive calls and messages as usual, but the internet speed will depend on the handset's capability.</a:t>
            </a:r>
            <a:endParaRPr lang="en-US" dirty="0"/>
          </a:p>
        </p:txBody>
      </p:sp>
    </p:spTree>
    <p:extLst>
      <p:ext uri="{BB962C8B-B14F-4D97-AF65-F5344CB8AC3E}">
        <p14:creationId xmlns:p14="http://schemas.microsoft.com/office/powerpoint/2010/main" xmlns="" val="26479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0"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0"/>
            <a:ext cx="11929641" cy="45607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5950" indent="-342900">
              <a:buFont typeface="Wingdings" panose="05000000000000000000" pitchFamily="2" charset="2"/>
              <a:buChar char="q"/>
              <a:defRPr/>
            </a:pPr>
            <a:endParaRPr lang="en-IN" dirty="0">
              <a:solidFill>
                <a:srgbClr val="212121"/>
              </a:solidFill>
              <a:latin typeface="Cambria" panose="02040503050406030204" pitchFamily="18" charset="0"/>
              <a:ea typeface="Cambria" panose="02040503050406030204" pitchFamily="18" charset="0"/>
            </a:endParaRPr>
          </a:p>
        </p:txBody>
      </p:sp>
      <p:pic>
        <p:nvPicPr>
          <p:cNvPr id="9" name="Picture 8" descr="security-5G_security_evolution-f.png"/>
          <p:cNvPicPr>
            <a:picLocks noChangeAspect="1"/>
          </p:cNvPicPr>
          <p:nvPr/>
        </p:nvPicPr>
        <p:blipFill>
          <a:blip r:embed="rId6"/>
          <a:stretch>
            <a:fillRect/>
          </a:stretch>
        </p:blipFill>
        <p:spPr>
          <a:xfrm>
            <a:off x="515565" y="0"/>
            <a:ext cx="11332723" cy="6858000"/>
          </a:xfrm>
          <a:prstGeom prst="rect">
            <a:avLst/>
          </a:prstGeom>
        </p:spPr>
      </p:pic>
    </p:spTree>
    <p:extLst>
      <p:ext uri="{BB962C8B-B14F-4D97-AF65-F5344CB8AC3E}">
        <p14:creationId xmlns:p14="http://schemas.microsoft.com/office/powerpoint/2010/main" xmlns="" val="26479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Architecture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00686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4108461" y="205039"/>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9" name="Picture 5"/>
          <p:cNvPicPr>
            <a:picLocks noChangeAspect="1" noChangeArrowheads="1"/>
          </p:cNvPicPr>
          <p:nvPr/>
        </p:nvPicPr>
        <p:blipFill>
          <a:blip r:embed="rId2"/>
          <a:srcRect/>
          <a:stretch>
            <a:fillRect/>
          </a:stretch>
        </p:blipFill>
        <p:spPr bwMode="auto">
          <a:xfrm>
            <a:off x="856034" y="982495"/>
            <a:ext cx="9844392" cy="550585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246581" y="127217"/>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7" name="Picture 3"/>
          <p:cNvPicPr>
            <a:picLocks noChangeAspect="1" noChangeArrowheads="1"/>
          </p:cNvPicPr>
          <p:nvPr/>
        </p:nvPicPr>
        <p:blipFill>
          <a:blip r:embed="rId2"/>
          <a:srcRect/>
          <a:stretch>
            <a:fillRect/>
          </a:stretch>
        </p:blipFill>
        <p:spPr bwMode="auto">
          <a:xfrm>
            <a:off x="231112" y="1490332"/>
            <a:ext cx="7298097" cy="4617841"/>
          </a:xfrm>
          <a:prstGeom prst="rect">
            <a:avLst/>
          </a:prstGeom>
          <a:noFill/>
          <a:ln w="9525">
            <a:noFill/>
            <a:miter lim="800000"/>
            <a:headEnd/>
            <a:tailEnd/>
          </a:ln>
          <a:effectLst/>
        </p:spPr>
      </p:pic>
      <p:sp>
        <p:nvSpPr>
          <p:cNvPr id="5" name="TextBox 4"/>
          <p:cNvSpPr txBox="1"/>
          <p:nvPr/>
        </p:nvSpPr>
        <p:spPr>
          <a:xfrm>
            <a:off x="7275007" y="2799534"/>
            <a:ext cx="4793065" cy="2390526"/>
          </a:xfrm>
          <a:prstGeom prst="rect">
            <a:avLst/>
          </a:prstGeom>
          <a:noFill/>
        </p:spPr>
        <p:txBody>
          <a:bodyPr wrap="square" rtlCol="0">
            <a:spAutoFit/>
          </a:bodyPr>
          <a:lstStyle/>
          <a:p>
            <a:pPr>
              <a:buFont typeface="Arial" pitchFamily="34" charset="0"/>
              <a:buChar char="•"/>
            </a:pPr>
            <a:r>
              <a:rPr lang="en-US" sz="2000" dirty="0" smtClean="0">
                <a:latin typeface="+mj-lt"/>
                <a:cs typeface="Calibri" pitchFamily="34" charset="0"/>
              </a:rPr>
              <a:t>Three mobile stations connected to a tower, which is connected to a BTS using TRX then further connected to BSC and then MSC</a:t>
            </a:r>
            <a:r>
              <a:rPr lang="en-US" sz="1600" dirty="0" smtClean="0">
                <a:latin typeface="+mj-lt"/>
                <a:cs typeface="Calibri" pitchFamily="34" charset="0"/>
              </a:rPr>
              <a:t>.</a:t>
            </a:r>
          </a:p>
          <a:p>
            <a:pPr>
              <a:buFont typeface="Arial" pitchFamily="34" charset="0"/>
              <a:buChar char="•"/>
            </a:pPr>
            <a:endParaRPr lang="en-US" sz="1600" dirty="0" smtClean="0">
              <a:latin typeface="+mj-lt"/>
              <a:cs typeface="Calibri" pitchFamily="34" charset="0"/>
            </a:endParaRPr>
          </a:p>
          <a:p>
            <a:pPr>
              <a:buFont typeface="Arial" pitchFamily="34" charset="0"/>
              <a:buChar char="•"/>
            </a:pPr>
            <a:endParaRPr lang="en-US" sz="1600" dirty="0" smtClean="0">
              <a:latin typeface="+mj-lt"/>
              <a:cs typeface="Calibri" pitchFamily="34" charset="0"/>
            </a:endParaRPr>
          </a:p>
          <a:p>
            <a:endParaRPr lang="en-US" dirty="0" smtClean="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050" name="Picture 2"/>
          <p:cNvPicPr>
            <a:picLocks noChangeAspect="1" noChangeArrowheads="1"/>
          </p:cNvPicPr>
          <p:nvPr/>
        </p:nvPicPr>
        <p:blipFill>
          <a:blip r:embed="rId2"/>
          <a:srcRect/>
          <a:stretch>
            <a:fillRect/>
          </a:stretch>
        </p:blipFill>
        <p:spPr bwMode="auto">
          <a:xfrm>
            <a:off x="0" y="673240"/>
            <a:ext cx="12192000" cy="4677507"/>
          </a:xfrm>
          <a:prstGeom prst="rect">
            <a:avLst/>
          </a:prstGeom>
          <a:noFill/>
          <a:ln w="9525">
            <a:noFill/>
            <a:miter lim="800000"/>
            <a:headEnd/>
            <a:tailEnd/>
          </a:ln>
          <a:effectLst/>
        </p:spPr>
      </p:pic>
      <p:sp>
        <p:nvSpPr>
          <p:cNvPr id="9" name="Rectangle 8"/>
          <p:cNvSpPr/>
          <p:nvPr/>
        </p:nvSpPr>
        <p:spPr>
          <a:xfrm>
            <a:off x="592853" y="5629583"/>
            <a:ext cx="11404879" cy="3385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600" b="1" dirty="0" smtClean="0">
                <a:solidFill>
                  <a:schemeClr val="accent4"/>
                </a:solidFill>
                <a:cs typeface="Calibri" pitchFamily="34" charset="0"/>
              </a:rPr>
              <a:t>MSC is associated with communication switching functions such as call set up, release and routing</a:t>
            </a:r>
            <a:endParaRPr lang="en-US" sz="2000" dirty="0" smtClean="0">
              <a:cs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4" y="6334"/>
            <a:ext cx="12179300" cy="6845300"/>
          </a:xfrm>
          <a:prstGeom prst="rect">
            <a:avLst/>
          </a:prstGeom>
          <a:noFill/>
          <a:ln>
            <a:noFill/>
          </a:ln>
        </p:spPr>
      </p:pic>
      <p:pic>
        <p:nvPicPr>
          <p:cNvPr id="166" name="Google Shape;166;p22"/>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171" name="Google Shape;171;p22"/>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Google Shape;71;p15"/>
          <p:cNvSpPr txBox="1"/>
          <p:nvPr/>
        </p:nvSpPr>
        <p:spPr>
          <a:xfrm>
            <a:off x="284481" y="1607749"/>
            <a:ext cx="6492240" cy="3200836"/>
          </a:xfrm>
          <a:prstGeom prst="rect">
            <a:avLst/>
          </a:prstGeom>
          <a:noFill/>
          <a:ln>
            <a:noFill/>
          </a:ln>
        </p:spPr>
        <p:txBody>
          <a:bodyPr spcFirstLastPara="1" wrap="square" lIns="121900" tIns="121900" rIns="121900" bIns="121900" anchor="t" anchorCtr="0">
            <a:spAutoFit/>
          </a:bodyPr>
          <a:lstStyle/>
          <a:p>
            <a:pPr lvl="0"/>
            <a:r>
              <a:rPr lang="en-US" sz="4800" b="1" dirty="0">
                <a:solidFill>
                  <a:srgbClr val="666666"/>
                </a:solidFill>
                <a:latin typeface="Proxima Nova"/>
                <a:ea typeface="Proxima Nova"/>
                <a:cs typeface="Proxima Nova"/>
                <a:sym typeface="Proxima Nova"/>
              </a:rPr>
              <a:t>Unit - 3</a:t>
            </a:r>
            <a:endParaRPr lang="en-IN" sz="4800" b="1" dirty="0">
              <a:solidFill>
                <a:srgbClr val="666666"/>
              </a:solidFill>
              <a:latin typeface="Proxima Nova"/>
              <a:ea typeface="Proxima Nova"/>
              <a:cs typeface="Proxima Nova"/>
              <a:sym typeface="Proxima Nova"/>
            </a:endParaRPr>
          </a:p>
          <a:p>
            <a:r>
              <a:rPr lang="en-US" sz="4800" b="1" dirty="0">
                <a:solidFill>
                  <a:srgbClr val="666666"/>
                </a:solidFill>
                <a:latin typeface="Proxima Nova"/>
              </a:rPr>
              <a:t>Telecommunication System</a:t>
            </a:r>
          </a:p>
          <a:p>
            <a:r>
              <a:rPr lang="en-US" sz="4800" b="1" dirty="0">
                <a:solidFill>
                  <a:srgbClr val="666666"/>
                </a:solidFill>
                <a:latin typeface="Proxima Nova"/>
              </a:rPr>
              <a:t>(Part 1 – GSM)</a:t>
            </a:r>
            <a:endParaRPr sz="4800" b="1" dirty="0">
              <a:solidFill>
                <a:srgbClr val="666666"/>
              </a:solidFill>
              <a:latin typeface="Proxima Nova"/>
            </a:endParaRPr>
          </a:p>
        </p:txBody>
      </p:sp>
      <p:sp>
        <p:nvSpPr>
          <p:cNvPr id="13" name="Google Shape;71;p15"/>
          <p:cNvSpPr txBox="1"/>
          <p:nvPr/>
        </p:nvSpPr>
        <p:spPr>
          <a:xfrm>
            <a:off x="541911" y="966501"/>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01CE0701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6" name="TextBox 5"/>
          <p:cNvSpPr txBox="1"/>
          <p:nvPr/>
        </p:nvSpPr>
        <p:spPr>
          <a:xfrm>
            <a:off x="243191" y="1138136"/>
            <a:ext cx="11439728" cy="5550302"/>
          </a:xfrm>
          <a:prstGeom prst="rect">
            <a:avLst/>
          </a:prstGeom>
          <a:noFill/>
        </p:spPr>
        <p:txBody>
          <a:bodyPr wrap="square" rtlCol="0">
            <a:spAutoFit/>
          </a:bodyPr>
          <a:lstStyle/>
          <a:p>
            <a:pPr>
              <a:buFont typeface="Arial" pitchFamily="34" charset="0"/>
              <a:buChar char="•"/>
            </a:pPr>
            <a:r>
              <a:rPr lang="en-US" sz="2400" dirty="0" smtClean="0">
                <a:latin typeface="Calibri" pitchFamily="34" charset="0"/>
                <a:cs typeface="Calibri" pitchFamily="34" charset="0"/>
              </a:rPr>
              <a:t>Multiple mobile stations are connected to a single tower.</a:t>
            </a:r>
          </a:p>
          <a:p>
            <a:endParaRPr lang="en-US" sz="2400" dirty="0" smtClean="0">
              <a:latin typeface="Calibri" pitchFamily="34" charset="0"/>
              <a:cs typeface="Calibri" pitchFamily="34" charset="0"/>
            </a:endParaRPr>
          </a:p>
          <a:p>
            <a:pPr>
              <a:buFont typeface="Arial" pitchFamily="34" charset="0"/>
              <a:buChar char="•"/>
            </a:pPr>
            <a:r>
              <a:rPr lang="en-US" sz="2400" dirty="0" smtClean="0">
                <a:latin typeface="Calibri" pitchFamily="34" charset="0"/>
                <a:cs typeface="Calibri" pitchFamily="34" charset="0"/>
              </a:rPr>
              <a:t>Tower connected to BTS, which provide a wireless connection with MS.</a:t>
            </a:r>
          </a:p>
          <a:p>
            <a:pPr>
              <a:buFont typeface="Arial" pitchFamily="34" charset="0"/>
              <a:buChar char="•"/>
            </a:pPr>
            <a:endParaRPr lang="en-US" sz="2400" dirty="0" smtClean="0">
              <a:latin typeface="Calibri" pitchFamily="34" charset="0"/>
              <a:cs typeface="Calibri" pitchFamily="34" charset="0"/>
            </a:endParaRPr>
          </a:p>
          <a:p>
            <a:pPr>
              <a:buFont typeface="Arial" pitchFamily="34" charset="0"/>
              <a:buChar char="•"/>
            </a:pPr>
            <a:r>
              <a:rPr lang="en-US" sz="2400" dirty="0" smtClean="0">
                <a:latin typeface="Calibri" pitchFamily="34" charset="0"/>
                <a:cs typeface="Calibri" pitchFamily="34" charset="0"/>
              </a:rPr>
              <a:t>Every tower is having  BTS.</a:t>
            </a:r>
          </a:p>
          <a:p>
            <a:pPr>
              <a:buFont typeface="Arial" pitchFamily="34" charset="0"/>
              <a:buChar char="•"/>
            </a:pPr>
            <a:endParaRPr lang="en-US" sz="2400" dirty="0" smtClean="0">
              <a:latin typeface="Calibri" pitchFamily="34" charset="0"/>
              <a:cs typeface="Calibri" pitchFamily="34" charset="0"/>
            </a:endParaRPr>
          </a:p>
          <a:p>
            <a:pPr>
              <a:buFont typeface="Arial" pitchFamily="34" charset="0"/>
              <a:buChar char="•"/>
            </a:pPr>
            <a:r>
              <a:rPr lang="en-US" sz="2400" dirty="0" smtClean="0">
                <a:latin typeface="Calibri" pitchFamily="34" charset="0"/>
                <a:cs typeface="Calibri" pitchFamily="34" charset="0"/>
              </a:rPr>
              <a:t>BSC can have multiple BTS</a:t>
            </a:r>
          </a:p>
          <a:p>
            <a:endParaRPr lang="en-US" sz="2400" dirty="0" smtClean="0">
              <a:latin typeface="Calibri" pitchFamily="34" charset="0"/>
              <a:cs typeface="Calibri" pitchFamily="34" charset="0"/>
            </a:endParaRPr>
          </a:p>
          <a:p>
            <a:pPr>
              <a:buFont typeface="Arial" pitchFamily="34" charset="0"/>
              <a:buChar char="•"/>
            </a:pPr>
            <a:r>
              <a:rPr lang="en-US" sz="2400" dirty="0" smtClean="0">
                <a:latin typeface="Calibri" pitchFamily="34" charset="0"/>
                <a:cs typeface="Calibri" pitchFamily="34" charset="0"/>
              </a:rPr>
              <a:t>A BSC can be assumed as a local exchange of your area, which can have multiple towers, and every tower having multiple BTS.</a:t>
            </a:r>
          </a:p>
          <a:p>
            <a:pPr>
              <a:buFont typeface="Arial" pitchFamily="34" charset="0"/>
              <a:buChar char="•"/>
            </a:pPr>
            <a:endParaRPr lang="en-US" sz="2400" dirty="0" smtClean="0">
              <a:latin typeface="Calibri" pitchFamily="34" charset="0"/>
              <a:cs typeface="Calibri" pitchFamily="34" charset="0"/>
            </a:endParaRPr>
          </a:p>
          <a:p>
            <a:pPr>
              <a:buFont typeface="Arial" pitchFamily="34" charset="0"/>
              <a:buChar char="•"/>
            </a:pPr>
            <a:r>
              <a:rPr lang="en-US" sz="2400" dirty="0" smtClean="0">
                <a:latin typeface="Calibri" pitchFamily="34" charset="0"/>
                <a:cs typeface="Calibri" pitchFamily="34" charset="0"/>
              </a:rPr>
              <a:t>Heart of mobile communication is MSC. Functions are call flow, call tracing, call routing, call recording etc.</a:t>
            </a:r>
          </a:p>
          <a:p>
            <a:pPr>
              <a:buFont typeface="Arial" pitchFamily="34" charset="0"/>
              <a:buChar char="•"/>
            </a:pPr>
            <a:endParaRPr lang="en-US" sz="2400" dirty="0" smtClean="0">
              <a:latin typeface="Calibri" pitchFamily="34" charset="0"/>
              <a:cs typeface="Calibri" pitchFamily="34" charset="0"/>
            </a:endParaRPr>
          </a:p>
          <a:p>
            <a:endParaRPr lang="en-US"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3074" name="Picture 2"/>
          <p:cNvPicPr>
            <a:picLocks noChangeAspect="1" noChangeArrowheads="1"/>
          </p:cNvPicPr>
          <p:nvPr/>
        </p:nvPicPr>
        <p:blipFill>
          <a:blip r:embed="rId2"/>
          <a:srcRect/>
          <a:stretch>
            <a:fillRect/>
          </a:stretch>
        </p:blipFill>
        <p:spPr bwMode="auto">
          <a:xfrm>
            <a:off x="0" y="729574"/>
            <a:ext cx="12192000" cy="6128426"/>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6" name="TextBox 5"/>
          <p:cNvSpPr txBox="1"/>
          <p:nvPr/>
        </p:nvSpPr>
        <p:spPr>
          <a:xfrm>
            <a:off x="243191" y="1138137"/>
            <a:ext cx="11439728" cy="4072974"/>
          </a:xfrm>
          <a:prstGeom prst="rect">
            <a:avLst/>
          </a:prstGeom>
          <a:noFill/>
        </p:spPr>
        <p:txBody>
          <a:bodyPr wrap="square" rtlCol="0">
            <a:spAutoFit/>
          </a:bodyPr>
          <a:lstStyle/>
          <a:p>
            <a:pPr>
              <a:buFont typeface="Arial" pitchFamily="34" charset="0"/>
              <a:buChar char="•"/>
            </a:pPr>
            <a:endParaRPr lang="en-US" sz="2400" dirty="0" smtClean="0">
              <a:latin typeface="Calibri" pitchFamily="34" charset="0"/>
              <a:cs typeface="Calibri" pitchFamily="34" charset="0"/>
            </a:endParaRPr>
          </a:p>
          <a:p>
            <a:pPr>
              <a:buFont typeface="Arial" pitchFamily="34" charset="0"/>
              <a:buChar char="•"/>
            </a:pPr>
            <a:r>
              <a:rPr lang="en-US" sz="2400" b="1" dirty="0" smtClean="0">
                <a:latin typeface="Calibri" pitchFamily="34" charset="0"/>
                <a:cs typeface="Calibri" pitchFamily="34" charset="0"/>
              </a:rPr>
              <a:t>Components of MSC: </a:t>
            </a:r>
          </a:p>
          <a:p>
            <a:pPr>
              <a:buFont typeface="Arial" pitchFamily="34" charset="0"/>
              <a:buChar char="•"/>
            </a:pPr>
            <a:endParaRPr lang="en-US" sz="2400" dirty="0" smtClean="0">
              <a:latin typeface="Calibri" pitchFamily="34" charset="0"/>
              <a:cs typeface="Calibri" pitchFamily="34" charset="0"/>
            </a:endParaRPr>
          </a:p>
          <a:p>
            <a:pPr lvl="3">
              <a:buFont typeface="Arial" pitchFamily="34" charset="0"/>
              <a:buChar char="•"/>
            </a:pPr>
            <a:r>
              <a:rPr lang="en-US" sz="2400" dirty="0" smtClean="0">
                <a:latin typeface="Calibri" pitchFamily="34" charset="0"/>
                <a:cs typeface="Calibri" pitchFamily="34" charset="0"/>
              </a:rPr>
              <a:t> VLR –If you are moving from one state to another then your entry will marked in the database of VLR.</a:t>
            </a:r>
          </a:p>
          <a:p>
            <a:pPr>
              <a:buFont typeface="Arial" pitchFamily="34" charset="0"/>
              <a:buChar char="•"/>
            </a:pPr>
            <a:r>
              <a:rPr lang="en-US" sz="2400" dirty="0" smtClean="0">
                <a:latin typeface="Calibri" pitchFamily="34" charset="0"/>
                <a:cs typeface="Calibri" pitchFamily="34" charset="0"/>
              </a:rPr>
              <a:t>HLR- If you have purchased a SIM from a specific location then your entry will be marked on that HLR, contains id proofs, plan you are taking etc.</a:t>
            </a:r>
          </a:p>
          <a:p>
            <a:pPr>
              <a:buFont typeface="Arial" pitchFamily="34" charset="0"/>
              <a:buChar char="•"/>
            </a:pPr>
            <a:endParaRPr lang="en-US" sz="2400" dirty="0" smtClean="0">
              <a:latin typeface="Calibri" pitchFamily="34" charset="0"/>
              <a:cs typeface="Calibri" pitchFamily="34" charset="0"/>
            </a:endParaRPr>
          </a:p>
          <a:p>
            <a:pPr>
              <a:buFont typeface="Arial" pitchFamily="34" charset="0"/>
              <a:buChar char="•"/>
            </a:pPr>
            <a:r>
              <a:rPr lang="en-US" sz="2400" dirty="0" smtClean="0">
                <a:latin typeface="Calibri" pitchFamily="34" charset="0"/>
                <a:cs typeface="Calibri" pitchFamily="34" charset="0"/>
              </a:rPr>
              <a:t> PSTN-Land line system.</a:t>
            </a:r>
          </a:p>
          <a:p>
            <a:pPr>
              <a:buFont typeface="Arial" pitchFamily="34" charset="0"/>
              <a:buChar char="•"/>
            </a:pPr>
            <a:endParaRPr lang="en-US" sz="2400" dirty="0" smtClean="0">
              <a:latin typeface="Calibri" pitchFamily="34" charset="0"/>
              <a:cs typeface="Calibri" pitchFamily="34" charset="0"/>
            </a:endParaRPr>
          </a:p>
          <a:p>
            <a:endParaRPr lang="en-US"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4099" name="Picture 3"/>
          <p:cNvPicPr>
            <a:picLocks noChangeAspect="1" noChangeArrowheads="1"/>
          </p:cNvPicPr>
          <p:nvPr/>
        </p:nvPicPr>
        <p:blipFill>
          <a:blip r:embed="rId2"/>
          <a:srcRect/>
          <a:stretch>
            <a:fillRect/>
          </a:stretch>
        </p:blipFill>
        <p:spPr bwMode="auto">
          <a:xfrm>
            <a:off x="573932" y="505838"/>
            <a:ext cx="10739336" cy="6099243"/>
          </a:xfrm>
          <a:prstGeom prst="rect">
            <a:avLst/>
          </a:prstGeom>
          <a:noFill/>
          <a:ln w="9525">
            <a:noFill/>
            <a:miter lim="800000"/>
            <a:headEnd/>
            <a:tailEnd/>
          </a:ln>
          <a:effectLst/>
        </p:spPr>
      </p:pic>
      <p:sp>
        <p:nvSpPr>
          <p:cNvPr id="6" name="TextBox 5"/>
          <p:cNvSpPr txBox="1"/>
          <p:nvPr/>
        </p:nvSpPr>
        <p:spPr>
          <a:xfrm>
            <a:off x="7431933" y="6225702"/>
            <a:ext cx="3803514" cy="3796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800" b="1" dirty="0" smtClean="0">
                <a:solidFill>
                  <a:schemeClr val="accent4"/>
                </a:solidFill>
              </a:rPr>
              <a:t>OMC is a part of OSS.</a:t>
            </a:r>
            <a:endParaRPr lang="en-US" sz="1800" b="1" dirty="0">
              <a:solidFill>
                <a:schemeClr val="accent4"/>
              </a:solidFill>
            </a:endParaRPr>
          </a:p>
        </p:txBody>
      </p:sp>
      <p:cxnSp>
        <p:nvCxnSpPr>
          <p:cNvPr id="8" name="Straight Arrow Connector 7"/>
          <p:cNvCxnSpPr/>
          <p:nvPr/>
        </p:nvCxnSpPr>
        <p:spPr>
          <a:xfrm rot="5400000">
            <a:off x="4430950" y="744168"/>
            <a:ext cx="1566154" cy="8365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rot="5400000">
            <a:off x="8662484" y="536648"/>
            <a:ext cx="1164076" cy="6549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6" name="TextBox 5"/>
          <p:cNvSpPr txBox="1"/>
          <p:nvPr/>
        </p:nvSpPr>
        <p:spPr>
          <a:xfrm>
            <a:off x="243191" y="1138137"/>
            <a:ext cx="11439728" cy="1856983"/>
          </a:xfrm>
          <a:prstGeom prst="rect">
            <a:avLst/>
          </a:prstGeom>
          <a:noFill/>
        </p:spPr>
        <p:txBody>
          <a:bodyPr wrap="square" rtlCol="0">
            <a:spAutoFit/>
          </a:bodyPr>
          <a:lstStyle/>
          <a:p>
            <a:pPr lvl="3"/>
            <a:r>
              <a:rPr lang="en-US" sz="2400" b="1" dirty="0" smtClean="0">
                <a:latin typeface="Calibri" pitchFamily="34" charset="0"/>
                <a:cs typeface="Calibri" pitchFamily="34" charset="0"/>
              </a:rPr>
              <a:t>Interfaces</a:t>
            </a:r>
          </a:p>
          <a:p>
            <a:pPr lvl="3"/>
            <a:endParaRPr lang="en-US" sz="2400" dirty="0" smtClean="0">
              <a:latin typeface="Calibri" pitchFamily="34" charset="0"/>
              <a:cs typeface="Calibri" pitchFamily="34" charset="0"/>
            </a:endParaRPr>
          </a:p>
          <a:p>
            <a:pPr lvl="3"/>
            <a:r>
              <a:rPr lang="en-US" sz="2400" dirty="0" smtClean="0">
                <a:latin typeface="Calibri" pitchFamily="34" charset="0"/>
                <a:cs typeface="Calibri" pitchFamily="34" charset="0"/>
              </a:rPr>
              <a:t> </a:t>
            </a:r>
          </a:p>
          <a:p>
            <a:pPr>
              <a:buFont typeface="Arial" pitchFamily="34" charset="0"/>
              <a:buChar char="•"/>
            </a:pPr>
            <a:endParaRPr lang="en-US" sz="2400" dirty="0" smtClean="0">
              <a:latin typeface="Calibri" pitchFamily="34" charset="0"/>
              <a:cs typeface="Calibri" pitchFamily="34" charset="0"/>
            </a:endParaRPr>
          </a:p>
          <a:p>
            <a:endParaRPr lang="en-US" dirty="0" smtClean="0"/>
          </a:p>
        </p:txBody>
      </p:sp>
      <p:pic>
        <p:nvPicPr>
          <p:cNvPr id="5123" name="Picture 3"/>
          <p:cNvPicPr>
            <a:picLocks noChangeAspect="1" noChangeArrowheads="1"/>
          </p:cNvPicPr>
          <p:nvPr/>
        </p:nvPicPr>
        <p:blipFill>
          <a:blip r:embed="rId3"/>
          <a:srcRect/>
          <a:stretch>
            <a:fillRect/>
          </a:stretch>
        </p:blipFill>
        <p:spPr bwMode="auto">
          <a:xfrm>
            <a:off x="807396" y="1609625"/>
            <a:ext cx="9253538" cy="500062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t>
            </a:r>
            <a:r>
              <a:rPr lang="en-US" sz="3067" dirty="0" smtClean="0">
                <a:solidFill>
                  <a:srgbClr val="00A4B6"/>
                </a:solidFill>
                <a:latin typeface="Cambria" panose="02040503050406030204" pitchFamily="18" charset="0"/>
                <a:ea typeface="Cambria" panose="02040503050406030204" pitchFamily="18" charset="0"/>
                <a:cs typeface="Proxima Nova"/>
                <a:sym typeface="Proxima Nova"/>
              </a:rPr>
              <a:t>Architecture-Summary</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4" name="Picture 23">
            <a:extLst>
              <a:ext uri="{FF2B5EF4-FFF2-40B4-BE49-F238E27FC236}">
                <a16:creationId xmlns:a16="http://schemas.microsoft.com/office/drawing/2014/main" xmlns="" id="{599A3892-7495-A094-06F9-9FF25200F281}"/>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0" y="714763"/>
            <a:ext cx="8547111" cy="3802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5" name="Table 24">
            <a:extLst>
              <a:ext uri="{FF2B5EF4-FFF2-40B4-BE49-F238E27FC236}">
                <a16:creationId xmlns:a16="http://schemas.microsoft.com/office/drawing/2014/main" xmlns="" id="{A0A686B7-9711-FEED-79DB-050E78265632}"/>
              </a:ext>
            </a:extLst>
          </p:cNvPr>
          <p:cNvGraphicFramePr>
            <a:graphicFrameLocks noGrp="1"/>
          </p:cNvGraphicFramePr>
          <p:nvPr>
            <p:extLst>
              <p:ext uri="{D42A27DB-BD31-4B8C-83A1-F6EECF244321}">
                <p14:modId xmlns:p14="http://schemas.microsoft.com/office/powerpoint/2010/main" xmlns="" val="2849020438"/>
              </p:ext>
            </p:extLst>
          </p:nvPr>
        </p:nvGraphicFramePr>
        <p:xfrm>
          <a:off x="160655" y="4609809"/>
          <a:ext cx="3644890" cy="350520"/>
        </p:xfrm>
        <a:graphic>
          <a:graphicData uri="http://schemas.openxmlformats.org/drawingml/2006/table">
            <a:tbl>
              <a:tblPr firstRow="1" bandRow="1"/>
              <a:tblGrid>
                <a:gridCol w="740410">
                  <a:extLst>
                    <a:ext uri="{9D8B030D-6E8A-4147-A177-3AD203B41FA5}">
                      <a16:colId xmlns:a16="http://schemas.microsoft.com/office/drawing/2014/main" xmlns="" val="20000"/>
                    </a:ext>
                  </a:extLst>
                </a:gridCol>
                <a:gridCol w="2904480">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AUC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Authentication center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26" name="Table 25">
            <a:extLst>
              <a:ext uri="{FF2B5EF4-FFF2-40B4-BE49-F238E27FC236}">
                <a16:creationId xmlns:a16="http://schemas.microsoft.com/office/drawing/2014/main" xmlns="" id="{2B0D8109-A707-D895-FF78-009D420F3FB2}"/>
              </a:ext>
            </a:extLst>
          </p:cNvPr>
          <p:cNvGraphicFramePr>
            <a:graphicFrameLocks noGrp="1"/>
          </p:cNvGraphicFramePr>
          <p:nvPr>
            <p:extLst>
              <p:ext uri="{D42A27DB-BD31-4B8C-83A1-F6EECF244321}">
                <p14:modId xmlns:p14="http://schemas.microsoft.com/office/powerpoint/2010/main" xmlns="" val="2296738374"/>
              </p:ext>
            </p:extLst>
          </p:nvPr>
        </p:nvGraphicFramePr>
        <p:xfrm>
          <a:off x="160655" y="4960349"/>
          <a:ext cx="3644890" cy="350520"/>
        </p:xfrm>
        <a:graphic>
          <a:graphicData uri="http://schemas.openxmlformats.org/drawingml/2006/table">
            <a:tbl>
              <a:tblPr firstRow="1" bandRow="1"/>
              <a:tblGrid>
                <a:gridCol w="740410">
                  <a:extLst>
                    <a:ext uri="{9D8B030D-6E8A-4147-A177-3AD203B41FA5}">
                      <a16:colId xmlns:a16="http://schemas.microsoft.com/office/drawing/2014/main" xmlns="" val="20000"/>
                    </a:ext>
                  </a:extLst>
                </a:gridCol>
                <a:gridCol w="2904480">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Base station controller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27" name="Table 26">
            <a:extLst>
              <a:ext uri="{FF2B5EF4-FFF2-40B4-BE49-F238E27FC236}">
                <a16:creationId xmlns:a16="http://schemas.microsoft.com/office/drawing/2014/main" xmlns="" id="{D294953D-2D58-8EF8-089B-3CD28FFCA424}"/>
              </a:ext>
            </a:extLst>
          </p:cNvPr>
          <p:cNvGraphicFramePr>
            <a:graphicFrameLocks noGrp="1"/>
          </p:cNvGraphicFramePr>
          <p:nvPr>
            <p:extLst>
              <p:ext uri="{D42A27DB-BD31-4B8C-83A1-F6EECF244321}">
                <p14:modId xmlns:p14="http://schemas.microsoft.com/office/powerpoint/2010/main" xmlns="" val="2672650742"/>
              </p:ext>
            </p:extLst>
          </p:nvPr>
        </p:nvGraphicFramePr>
        <p:xfrm>
          <a:off x="162560" y="5311077"/>
          <a:ext cx="3644890" cy="350520"/>
        </p:xfrm>
        <a:graphic>
          <a:graphicData uri="http://schemas.openxmlformats.org/drawingml/2006/table">
            <a:tbl>
              <a:tblPr firstRow="1" bandRow="1"/>
              <a:tblGrid>
                <a:gridCol w="738505">
                  <a:extLst>
                    <a:ext uri="{9D8B030D-6E8A-4147-A177-3AD203B41FA5}">
                      <a16:colId xmlns:a16="http://schemas.microsoft.com/office/drawing/2014/main" xmlns="" val="20000"/>
                    </a:ext>
                  </a:extLst>
                </a:gridCol>
                <a:gridCol w="2906385">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BTS</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Base  trans-receiver system</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28" name="Table 27">
            <a:extLst>
              <a:ext uri="{FF2B5EF4-FFF2-40B4-BE49-F238E27FC236}">
                <a16:creationId xmlns:a16="http://schemas.microsoft.com/office/drawing/2014/main" xmlns="" id="{FC7D4E17-5887-F6CA-F58E-78431ABF857F}"/>
              </a:ext>
            </a:extLst>
          </p:cNvPr>
          <p:cNvGraphicFramePr>
            <a:graphicFrameLocks noGrp="1"/>
          </p:cNvGraphicFramePr>
          <p:nvPr>
            <p:extLst>
              <p:ext uri="{D42A27DB-BD31-4B8C-83A1-F6EECF244321}">
                <p14:modId xmlns:p14="http://schemas.microsoft.com/office/powerpoint/2010/main" xmlns="" val="2701641834"/>
              </p:ext>
            </p:extLst>
          </p:nvPr>
        </p:nvGraphicFramePr>
        <p:xfrm>
          <a:off x="162560" y="5660691"/>
          <a:ext cx="3644890" cy="350520"/>
        </p:xfrm>
        <a:graphic>
          <a:graphicData uri="http://schemas.openxmlformats.org/drawingml/2006/table">
            <a:tbl>
              <a:tblPr firstRow="1" bandRow="1"/>
              <a:tblGrid>
                <a:gridCol w="738505">
                  <a:extLst>
                    <a:ext uri="{9D8B030D-6E8A-4147-A177-3AD203B41FA5}">
                      <a16:colId xmlns:a16="http://schemas.microsoft.com/office/drawing/2014/main" xmlns="" val="20000"/>
                    </a:ext>
                  </a:extLst>
                </a:gridCol>
                <a:gridCol w="2906385">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EIR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Equipment</a:t>
                      </a:r>
                      <a:r>
                        <a:rPr lang="en-US" sz="1700" baseline="0" dirty="0">
                          <a:latin typeface="Cambria" panose="02040503050406030204" pitchFamily="18" charset="0"/>
                          <a:ea typeface="Cambria" panose="02040503050406030204" pitchFamily="18" charset="0"/>
                        </a:rPr>
                        <a:t> Identity Register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29" name="Table 28">
            <a:extLst>
              <a:ext uri="{FF2B5EF4-FFF2-40B4-BE49-F238E27FC236}">
                <a16:creationId xmlns:a16="http://schemas.microsoft.com/office/drawing/2014/main" xmlns="" id="{6009588C-BE55-9772-F876-E155591678B3}"/>
              </a:ext>
            </a:extLst>
          </p:cNvPr>
          <p:cNvGraphicFramePr>
            <a:graphicFrameLocks noGrp="1"/>
          </p:cNvGraphicFramePr>
          <p:nvPr>
            <p:extLst>
              <p:ext uri="{D42A27DB-BD31-4B8C-83A1-F6EECF244321}">
                <p14:modId xmlns:p14="http://schemas.microsoft.com/office/powerpoint/2010/main" xmlns="" val="3917043759"/>
              </p:ext>
            </p:extLst>
          </p:nvPr>
        </p:nvGraphicFramePr>
        <p:xfrm>
          <a:off x="164465" y="6011211"/>
          <a:ext cx="3644890" cy="350520"/>
        </p:xfrm>
        <a:graphic>
          <a:graphicData uri="http://schemas.openxmlformats.org/drawingml/2006/table">
            <a:tbl>
              <a:tblPr firstRow="1" bandRow="1"/>
              <a:tblGrid>
                <a:gridCol w="736600">
                  <a:extLst>
                    <a:ext uri="{9D8B030D-6E8A-4147-A177-3AD203B41FA5}">
                      <a16:colId xmlns:a16="http://schemas.microsoft.com/office/drawing/2014/main" xmlns="" val="20000"/>
                    </a:ext>
                  </a:extLst>
                </a:gridCol>
                <a:gridCol w="2908290">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GMSC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Gateway</a:t>
                      </a:r>
                      <a:r>
                        <a:rPr lang="en-US" sz="1700" baseline="0" dirty="0">
                          <a:latin typeface="Cambria" panose="02040503050406030204" pitchFamily="18" charset="0"/>
                          <a:ea typeface="Cambria" panose="02040503050406030204" pitchFamily="18" charset="0"/>
                        </a:rPr>
                        <a:t> MSC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0" name="Table 29">
            <a:extLst>
              <a:ext uri="{FF2B5EF4-FFF2-40B4-BE49-F238E27FC236}">
                <a16:creationId xmlns:a16="http://schemas.microsoft.com/office/drawing/2014/main" xmlns="" id="{14FAD0C0-6938-B2A6-9D4D-CD640DA72BE8}"/>
              </a:ext>
            </a:extLst>
          </p:cNvPr>
          <p:cNvGraphicFramePr>
            <a:graphicFrameLocks noGrp="1"/>
          </p:cNvGraphicFramePr>
          <p:nvPr>
            <p:extLst>
              <p:ext uri="{D42A27DB-BD31-4B8C-83A1-F6EECF244321}">
                <p14:modId xmlns:p14="http://schemas.microsoft.com/office/powerpoint/2010/main" xmlns="" val="252576902"/>
              </p:ext>
            </p:extLst>
          </p:nvPr>
        </p:nvGraphicFramePr>
        <p:xfrm>
          <a:off x="3805391" y="4609809"/>
          <a:ext cx="4031144" cy="350520"/>
        </p:xfrm>
        <a:graphic>
          <a:graphicData uri="http://schemas.openxmlformats.org/drawingml/2006/table">
            <a:tbl>
              <a:tblPr firstRow="1" bandRow="1"/>
              <a:tblGrid>
                <a:gridCol w="669454">
                  <a:extLst>
                    <a:ext uri="{9D8B030D-6E8A-4147-A177-3AD203B41FA5}">
                      <a16:colId xmlns:a16="http://schemas.microsoft.com/office/drawing/2014/main" xmlns="" val="20000"/>
                    </a:ext>
                  </a:extLst>
                </a:gridCol>
                <a:gridCol w="3361690">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HLR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b="0" i="0" kern="1200" dirty="0">
                          <a:solidFill>
                            <a:schemeClr val="tx1"/>
                          </a:solidFill>
                          <a:effectLst/>
                          <a:latin typeface="Cambria" panose="02040503050406030204" pitchFamily="18" charset="0"/>
                          <a:ea typeface="Cambria" panose="02040503050406030204" pitchFamily="18" charset="0"/>
                          <a:cs typeface="+mn-cs"/>
                        </a:rPr>
                        <a:t>Home Location Register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1" name="Table 30">
            <a:extLst>
              <a:ext uri="{FF2B5EF4-FFF2-40B4-BE49-F238E27FC236}">
                <a16:creationId xmlns:a16="http://schemas.microsoft.com/office/drawing/2014/main" xmlns="" id="{C661C0C0-DCB8-4451-1308-015D7B5AB07F}"/>
              </a:ext>
            </a:extLst>
          </p:cNvPr>
          <p:cNvGraphicFramePr>
            <a:graphicFrameLocks noGrp="1"/>
          </p:cNvGraphicFramePr>
          <p:nvPr>
            <p:extLst>
              <p:ext uri="{D42A27DB-BD31-4B8C-83A1-F6EECF244321}">
                <p14:modId xmlns:p14="http://schemas.microsoft.com/office/powerpoint/2010/main" xmlns="" val="47223578"/>
              </p:ext>
            </p:extLst>
          </p:nvPr>
        </p:nvGraphicFramePr>
        <p:xfrm>
          <a:off x="3807297" y="4959423"/>
          <a:ext cx="4031144" cy="350520"/>
        </p:xfrm>
        <a:graphic>
          <a:graphicData uri="http://schemas.openxmlformats.org/drawingml/2006/table">
            <a:tbl>
              <a:tblPr firstRow="1" bandRow="1"/>
              <a:tblGrid>
                <a:gridCol w="667548">
                  <a:extLst>
                    <a:ext uri="{9D8B030D-6E8A-4147-A177-3AD203B41FA5}">
                      <a16:colId xmlns:a16="http://schemas.microsoft.com/office/drawing/2014/main" xmlns="" val="20000"/>
                    </a:ext>
                  </a:extLst>
                </a:gridCol>
                <a:gridCol w="3363596">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ISDN</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b="0" i="0" kern="1200" dirty="0">
                          <a:solidFill>
                            <a:schemeClr val="tx1"/>
                          </a:solidFill>
                          <a:effectLst/>
                          <a:latin typeface="Cambria" panose="02040503050406030204" pitchFamily="18" charset="0"/>
                          <a:ea typeface="Cambria" panose="02040503050406030204" pitchFamily="18" charset="0"/>
                          <a:cs typeface="+mn-cs"/>
                        </a:rPr>
                        <a:t>Integrated</a:t>
                      </a:r>
                      <a:r>
                        <a:rPr lang="en-IN" sz="1700" b="0" i="0" kern="1200" baseline="0" dirty="0">
                          <a:solidFill>
                            <a:schemeClr val="tx1"/>
                          </a:solidFill>
                          <a:effectLst/>
                          <a:latin typeface="Cambria" panose="02040503050406030204" pitchFamily="18" charset="0"/>
                          <a:ea typeface="Cambria" panose="02040503050406030204" pitchFamily="18" charset="0"/>
                          <a:cs typeface="+mn-cs"/>
                        </a:rPr>
                        <a:t> System Digital Network</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2" name="Table 31">
            <a:extLst>
              <a:ext uri="{FF2B5EF4-FFF2-40B4-BE49-F238E27FC236}">
                <a16:creationId xmlns:a16="http://schemas.microsoft.com/office/drawing/2014/main" xmlns="" id="{3FD5CF72-6F09-8A28-5B06-92ABD47D810A}"/>
              </a:ext>
            </a:extLst>
          </p:cNvPr>
          <p:cNvGraphicFramePr>
            <a:graphicFrameLocks noGrp="1"/>
          </p:cNvGraphicFramePr>
          <p:nvPr>
            <p:extLst>
              <p:ext uri="{D42A27DB-BD31-4B8C-83A1-F6EECF244321}">
                <p14:modId xmlns:p14="http://schemas.microsoft.com/office/powerpoint/2010/main" xmlns="" val="1189473822"/>
              </p:ext>
            </p:extLst>
          </p:nvPr>
        </p:nvGraphicFramePr>
        <p:xfrm>
          <a:off x="3807648" y="5310057"/>
          <a:ext cx="4028887" cy="350520"/>
        </p:xfrm>
        <a:graphic>
          <a:graphicData uri="http://schemas.openxmlformats.org/drawingml/2006/table">
            <a:tbl>
              <a:tblPr firstRow="1" bandRow="1"/>
              <a:tblGrid>
                <a:gridCol w="667197">
                  <a:extLst>
                    <a:ext uri="{9D8B030D-6E8A-4147-A177-3AD203B41FA5}">
                      <a16:colId xmlns:a16="http://schemas.microsoft.com/office/drawing/2014/main" xmlns="" val="20000"/>
                    </a:ext>
                  </a:extLst>
                </a:gridCol>
                <a:gridCol w="3361690">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MS</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Mobile station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3" name="Table 32">
            <a:extLst>
              <a:ext uri="{FF2B5EF4-FFF2-40B4-BE49-F238E27FC236}">
                <a16:creationId xmlns:a16="http://schemas.microsoft.com/office/drawing/2014/main" xmlns="" id="{609368F4-C423-BF43-D113-DACF36F9AB52}"/>
              </a:ext>
            </a:extLst>
          </p:cNvPr>
          <p:cNvGraphicFramePr>
            <a:graphicFrameLocks noGrp="1"/>
          </p:cNvGraphicFramePr>
          <p:nvPr>
            <p:extLst>
              <p:ext uri="{D42A27DB-BD31-4B8C-83A1-F6EECF244321}">
                <p14:modId xmlns:p14="http://schemas.microsoft.com/office/powerpoint/2010/main" xmlns="" val="1977164860"/>
              </p:ext>
            </p:extLst>
          </p:nvPr>
        </p:nvGraphicFramePr>
        <p:xfrm>
          <a:off x="3809201" y="5660311"/>
          <a:ext cx="4027334" cy="350520"/>
        </p:xfrm>
        <a:graphic>
          <a:graphicData uri="http://schemas.openxmlformats.org/drawingml/2006/table">
            <a:tbl>
              <a:tblPr firstRow="1" bandRow="1"/>
              <a:tblGrid>
                <a:gridCol w="667549">
                  <a:extLst>
                    <a:ext uri="{9D8B030D-6E8A-4147-A177-3AD203B41FA5}">
                      <a16:colId xmlns:a16="http://schemas.microsoft.com/office/drawing/2014/main" xmlns="" val="20000"/>
                    </a:ext>
                  </a:extLst>
                </a:gridCol>
                <a:gridCol w="3359785">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MSC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Mobile Switching Centre</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4" name="Table 33">
            <a:extLst>
              <a:ext uri="{FF2B5EF4-FFF2-40B4-BE49-F238E27FC236}">
                <a16:creationId xmlns:a16="http://schemas.microsoft.com/office/drawing/2014/main" xmlns="" id="{082EB782-DB72-85E3-B396-15EB5581BF28}"/>
              </a:ext>
            </a:extLst>
          </p:cNvPr>
          <p:cNvGraphicFramePr>
            <a:graphicFrameLocks noGrp="1"/>
          </p:cNvGraphicFramePr>
          <p:nvPr>
            <p:extLst>
              <p:ext uri="{D42A27DB-BD31-4B8C-83A1-F6EECF244321}">
                <p14:modId xmlns:p14="http://schemas.microsoft.com/office/powerpoint/2010/main" xmlns="" val="821155455"/>
              </p:ext>
            </p:extLst>
          </p:nvPr>
        </p:nvGraphicFramePr>
        <p:xfrm>
          <a:off x="3809202" y="6010481"/>
          <a:ext cx="4027334" cy="350520"/>
        </p:xfrm>
        <a:graphic>
          <a:graphicData uri="http://schemas.openxmlformats.org/drawingml/2006/table">
            <a:tbl>
              <a:tblPr firstRow="1" bandRow="1"/>
              <a:tblGrid>
                <a:gridCol w="669453">
                  <a:extLst>
                    <a:ext uri="{9D8B030D-6E8A-4147-A177-3AD203B41FA5}">
                      <a16:colId xmlns:a16="http://schemas.microsoft.com/office/drawing/2014/main" xmlns="" val="20000"/>
                    </a:ext>
                  </a:extLst>
                </a:gridCol>
                <a:gridCol w="3357881">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PDN</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Packet Data Network</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5" name="Table 34">
            <a:extLst>
              <a:ext uri="{FF2B5EF4-FFF2-40B4-BE49-F238E27FC236}">
                <a16:creationId xmlns:a16="http://schemas.microsoft.com/office/drawing/2014/main" xmlns="" id="{B68A59F8-3A2D-B6D7-1B89-6589D5A4A208}"/>
              </a:ext>
            </a:extLst>
          </p:cNvPr>
          <p:cNvGraphicFramePr>
            <a:graphicFrameLocks noGrp="1"/>
          </p:cNvGraphicFramePr>
          <p:nvPr>
            <p:extLst>
              <p:ext uri="{D42A27DB-BD31-4B8C-83A1-F6EECF244321}">
                <p14:modId xmlns:p14="http://schemas.microsoft.com/office/powerpoint/2010/main" xmlns="" val="837320260"/>
              </p:ext>
            </p:extLst>
          </p:nvPr>
        </p:nvGraphicFramePr>
        <p:xfrm>
          <a:off x="7840190" y="4608982"/>
          <a:ext cx="4316250" cy="350520"/>
        </p:xfrm>
        <a:graphic>
          <a:graphicData uri="http://schemas.openxmlformats.org/drawingml/2006/table">
            <a:tbl>
              <a:tblPr firstRow="1" bandRow="1"/>
              <a:tblGrid>
                <a:gridCol w="691670">
                  <a:extLst>
                    <a:ext uri="{9D8B030D-6E8A-4147-A177-3AD203B41FA5}">
                      <a16:colId xmlns:a16="http://schemas.microsoft.com/office/drawing/2014/main" xmlns="" val="20000"/>
                    </a:ext>
                  </a:extLst>
                </a:gridCol>
                <a:gridCol w="3624580">
                  <a:extLst>
                    <a:ext uri="{9D8B030D-6E8A-4147-A177-3AD203B41FA5}">
                      <a16:colId xmlns:a16="http://schemas.microsoft.com/office/drawing/2014/main" xmlns="" val="20001"/>
                    </a:ext>
                  </a:extLst>
                </a:gridCol>
              </a:tblGrid>
              <a:tr h="344076">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PSTN</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Public Switching Telephone Network</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6" name="Table 35">
            <a:extLst>
              <a:ext uri="{FF2B5EF4-FFF2-40B4-BE49-F238E27FC236}">
                <a16:creationId xmlns:a16="http://schemas.microsoft.com/office/drawing/2014/main" xmlns="" id="{C76FD2F2-B5C7-0DCF-50A4-2B9D8E8B695D}"/>
              </a:ext>
            </a:extLst>
          </p:cNvPr>
          <p:cNvGraphicFramePr>
            <a:graphicFrameLocks noGrp="1"/>
          </p:cNvGraphicFramePr>
          <p:nvPr>
            <p:extLst>
              <p:ext uri="{D42A27DB-BD31-4B8C-83A1-F6EECF244321}">
                <p14:modId xmlns:p14="http://schemas.microsoft.com/office/powerpoint/2010/main" xmlns="" val="4068958887"/>
              </p:ext>
            </p:extLst>
          </p:nvPr>
        </p:nvGraphicFramePr>
        <p:xfrm>
          <a:off x="7838989" y="4959879"/>
          <a:ext cx="4316250" cy="350520"/>
        </p:xfrm>
        <a:graphic>
          <a:graphicData uri="http://schemas.openxmlformats.org/drawingml/2006/table">
            <a:tbl>
              <a:tblPr firstRow="1" bandRow="1"/>
              <a:tblGrid>
                <a:gridCol w="692871">
                  <a:extLst>
                    <a:ext uri="{9D8B030D-6E8A-4147-A177-3AD203B41FA5}">
                      <a16:colId xmlns:a16="http://schemas.microsoft.com/office/drawing/2014/main" xmlns="" val="20000"/>
                    </a:ext>
                  </a:extLst>
                </a:gridCol>
                <a:gridCol w="3623379">
                  <a:extLst>
                    <a:ext uri="{9D8B030D-6E8A-4147-A177-3AD203B41FA5}">
                      <a16:colId xmlns:a16="http://schemas.microsoft.com/office/drawing/2014/main" xmlns="" val="20001"/>
                    </a:ext>
                  </a:extLst>
                </a:gridCol>
              </a:tblGrid>
              <a:tr h="341087">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VLR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b="0" i="0" kern="1200" dirty="0">
                          <a:solidFill>
                            <a:schemeClr val="tx1"/>
                          </a:solidFill>
                          <a:effectLst/>
                          <a:latin typeface="Cambria" panose="02040503050406030204" pitchFamily="18" charset="0"/>
                          <a:ea typeface="Cambria" panose="02040503050406030204" pitchFamily="18" charset="0"/>
                          <a:cs typeface="+mn-cs"/>
                        </a:rPr>
                        <a:t>Visitor</a:t>
                      </a:r>
                      <a:r>
                        <a:rPr lang="en-IN" sz="1700" b="0" i="0" kern="1200" baseline="0" dirty="0">
                          <a:solidFill>
                            <a:schemeClr val="tx1"/>
                          </a:solidFill>
                          <a:effectLst/>
                          <a:latin typeface="Cambria" panose="02040503050406030204" pitchFamily="18" charset="0"/>
                          <a:ea typeface="Cambria" panose="02040503050406030204" pitchFamily="18" charset="0"/>
                          <a:cs typeface="+mn-cs"/>
                        </a:rPr>
                        <a:t> </a:t>
                      </a:r>
                      <a:r>
                        <a:rPr lang="en-IN" sz="1700" b="0" i="0" kern="1200" dirty="0">
                          <a:solidFill>
                            <a:schemeClr val="tx1"/>
                          </a:solidFill>
                          <a:effectLst/>
                          <a:latin typeface="Cambria" panose="02040503050406030204" pitchFamily="18" charset="0"/>
                          <a:ea typeface="Cambria" panose="02040503050406030204" pitchFamily="18" charset="0"/>
                          <a:cs typeface="+mn-cs"/>
                        </a:rPr>
                        <a:t>Location Register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1133780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 name="Cube 6">
            <a:extLst>
              <a:ext uri="{FF2B5EF4-FFF2-40B4-BE49-F238E27FC236}">
                <a16:creationId xmlns:a16="http://schemas.microsoft.com/office/drawing/2014/main" xmlns="" id="{3A772168-2555-FEB4-475C-F895F8F4359F}"/>
              </a:ext>
            </a:extLst>
          </p:cNvPr>
          <p:cNvSpPr/>
          <p:nvPr/>
        </p:nvSpPr>
        <p:spPr>
          <a:xfrm>
            <a:off x="4724400" y="2872815"/>
            <a:ext cx="838200" cy="838200"/>
          </a:xfrm>
          <a:prstGeom prst="cube">
            <a:avLst/>
          </a:prstGeom>
          <a:solidFill>
            <a:srgbClr val="CC99FF"/>
          </a:solidFill>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MSC</a:t>
            </a:r>
          </a:p>
        </p:txBody>
      </p:sp>
      <p:sp>
        <p:nvSpPr>
          <p:cNvPr id="8" name="Cube 7">
            <a:extLst>
              <a:ext uri="{FF2B5EF4-FFF2-40B4-BE49-F238E27FC236}">
                <a16:creationId xmlns:a16="http://schemas.microsoft.com/office/drawing/2014/main" xmlns="" id="{EBFB99AC-DE5C-DAC4-9BBA-6737D5BF4603}"/>
              </a:ext>
            </a:extLst>
          </p:cNvPr>
          <p:cNvSpPr/>
          <p:nvPr/>
        </p:nvSpPr>
        <p:spPr>
          <a:xfrm>
            <a:off x="7004607" y="2650532"/>
            <a:ext cx="838200" cy="838200"/>
          </a:xfrm>
          <a:prstGeom prst="cube">
            <a:avLst/>
          </a:prstGeom>
          <a:solidFill>
            <a:schemeClr val="tx2">
              <a:lumMod val="60000"/>
              <a:lumOff val="40000"/>
            </a:schemeClr>
          </a:solidFill>
          <a:ln>
            <a:solidFill>
              <a:schemeClr val="tx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GMSC</a:t>
            </a:r>
          </a:p>
        </p:txBody>
      </p:sp>
      <p:sp>
        <p:nvSpPr>
          <p:cNvPr id="9" name="Cube 8">
            <a:extLst>
              <a:ext uri="{FF2B5EF4-FFF2-40B4-BE49-F238E27FC236}">
                <a16:creationId xmlns:a16="http://schemas.microsoft.com/office/drawing/2014/main" xmlns="" id="{20B2BE39-8EC7-5409-E72C-26D91A9E5FAA}"/>
              </a:ext>
            </a:extLst>
          </p:cNvPr>
          <p:cNvSpPr/>
          <p:nvPr/>
        </p:nvSpPr>
        <p:spPr>
          <a:xfrm>
            <a:off x="7213345" y="1220284"/>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ISC</a:t>
            </a:r>
          </a:p>
        </p:txBody>
      </p:sp>
      <p:sp>
        <p:nvSpPr>
          <p:cNvPr id="10" name="Cube 9">
            <a:extLst>
              <a:ext uri="{FF2B5EF4-FFF2-40B4-BE49-F238E27FC236}">
                <a16:creationId xmlns:a16="http://schemas.microsoft.com/office/drawing/2014/main" xmlns="" id="{BADC8B54-439E-0CED-B603-4C322A0DB27A}"/>
              </a:ext>
            </a:extLst>
          </p:cNvPr>
          <p:cNvSpPr/>
          <p:nvPr/>
        </p:nvSpPr>
        <p:spPr>
          <a:xfrm>
            <a:off x="4933950" y="1066800"/>
            <a:ext cx="838200" cy="838200"/>
          </a:xfrm>
          <a:prstGeom prst="cube">
            <a:avLst/>
          </a:prstGeom>
          <a:solidFill>
            <a:schemeClr val="accent2">
              <a:lumMod val="40000"/>
              <a:lumOff val="60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OMC</a:t>
            </a:r>
          </a:p>
        </p:txBody>
      </p:sp>
      <p:sp>
        <p:nvSpPr>
          <p:cNvPr id="12" name="Cube 11">
            <a:extLst>
              <a:ext uri="{FF2B5EF4-FFF2-40B4-BE49-F238E27FC236}">
                <a16:creationId xmlns:a16="http://schemas.microsoft.com/office/drawing/2014/main" xmlns="" id="{30D57817-093C-0157-5C5D-5E527FD3EDDD}"/>
              </a:ext>
            </a:extLst>
          </p:cNvPr>
          <p:cNvSpPr/>
          <p:nvPr/>
        </p:nvSpPr>
        <p:spPr>
          <a:xfrm>
            <a:off x="3313877" y="4173928"/>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BSC</a:t>
            </a:r>
          </a:p>
        </p:txBody>
      </p:sp>
      <p:sp>
        <p:nvSpPr>
          <p:cNvPr id="13" name="Cube 12">
            <a:extLst>
              <a:ext uri="{FF2B5EF4-FFF2-40B4-BE49-F238E27FC236}">
                <a16:creationId xmlns:a16="http://schemas.microsoft.com/office/drawing/2014/main" xmlns="" id="{C8A763B3-8734-CE06-44C7-662B41F90355}"/>
              </a:ext>
            </a:extLst>
          </p:cNvPr>
          <p:cNvSpPr/>
          <p:nvPr/>
        </p:nvSpPr>
        <p:spPr>
          <a:xfrm>
            <a:off x="2848116" y="2176016"/>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BSC</a:t>
            </a:r>
          </a:p>
        </p:txBody>
      </p:sp>
      <p:sp>
        <p:nvSpPr>
          <p:cNvPr id="14" name="Cube 13">
            <a:extLst>
              <a:ext uri="{FF2B5EF4-FFF2-40B4-BE49-F238E27FC236}">
                <a16:creationId xmlns:a16="http://schemas.microsoft.com/office/drawing/2014/main" xmlns="" id="{B9CC69C0-ACEB-F947-07E9-9243264A749D}"/>
              </a:ext>
            </a:extLst>
          </p:cNvPr>
          <p:cNvSpPr/>
          <p:nvPr/>
        </p:nvSpPr>
        <p:spPr>
          <a:xfrm>
            <a:off x="456879" y="2408349"/>
            <a:ext cx="778622"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5" name="Cube 14">
            <a:extLst>
              <a:ext uri="{FF2B5EF4-FFF2-40B4-BE49-F238E27FC236}">
                <a16:creationId xmlns:a16="http://schemas.microsoft.com/office/drawing/2014/main" xmlns="" id="{54E9D2EC-3B8A-0EB6-E549-02366F7B6201}"/>
              </a:ext>
            </a:extLst>
          </p:cNvPr>
          <p:cNvSpPr/>
          <p:nvPr/>
        </p:nvSpPr>
        <p:spPr>
          <a:xfrm>
            <a:off x="882384" y="4368197"/>
            <a:ext cx="764858"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6" name="Hexagon 15">
            <a:extLst>
              <a:ext uri="{FF2B5EF4-FFF2-40B4-BE49-F238E27FC236}">
                <a16:creationId xmlns:a16="http://schemas.microsoft.com/office/drawing/2014/main" xmlns="" id="{547EADD7-1DFD-2BCD-9DEB-F27740857E3E}"/>
              </a:ext>
            </a:extLst>
          </p:cNvPr>
          <p:cNvSpPr/>
          <p:nvPr/>
        </p:nvSpPr>
        <p:spPr>
          <a:xfrm rot="1631668">
            <a:off x="1038323" y="5159205"/>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Hexagon 16">
            <a:extLst>
              <a:ext uri="{FF2B5EF4-FFF2-40B4-BE49-F238E27FC236}">
                <a16:creationId xmlns:a16="http://schemas.microsoft.com/office/drawing/2014/main" xmlns="" id="{9975419E-E35D-5A8A-71EB-C5B3ED0CFE78}"/>
              </a:ext>
            </a:extLst>
          </p:cNvPr>
          <p:cNvSpPr/>
          <p:nvPr/>
        </p:nvSpPr>
        <p:spPr>
          <a:xfrm rot="1631668">
            <a:off x="384838" y="4155622"/>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Cube 17">
            <a:extLst>
              <a:ext uri="{FF2B5EF4-FFF2-40B4-BE49-F238E27FC236}">
                <a16:creationId xmlns:a16="http://schemas.microsoft.com/office/drawing/2014/main" xmlns="" id="{BFB90EA3-8968-742F-2A6A-40641E4C1218}"/>
              </a:ext>
            </a:extLst>
          </p:cNvPr>
          <p:cNvSpPr/>
          <p:nvPr/>
        </p:nvSpPr>
        <p:spPr>
          <a:xfrm>
            <a:off x="1146301" y="5410200"/>
            <a:ext cx="834900"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9" name="Hexagon 18">
            <a:extLst>
              <a:ext uri="{FF2B5EF4-FFF2-40B4-BE49-F238E27FC236}">
                <a16:creationId xmlns:a16="http://schemas.microsoft.com/office/drawing/2014/main" xmlns="" id="{1FB22D67-28F3-37FA-CE5C-2FB446E211C3}"/>
              </a:ext>
            </a:extLst>
          </p:cNvPr>
          <p:cNvSpPr/>
          <p:nvPr/>
        </p:nvSpPr>
        <p:spPr>
          <a:xfrm rot="1631668">
            <a:off x="923034" y="3142750"/>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Hexagon 19">
            <a:extLst>
              <a:ext uri="{FF2B5EF4-FFF2-40B4-BE49-F238E27FC236}">
                <a16:creationId xmlns:a16="http://schemas.microsoft.com/office/drawing/2014/main" xmlns="" id="{6561E08D-B5B1-D2D4-F2E0-0DD223DD2C26}"/>
              </a:ext>
            </a:extLst>
          </p:cNvPr>
          <p:cNvSpPr/>
          <p:nvPr/>
        </p:nvSpPr>
        <p:spPr>
          <a:xfrm rot="1631668">
            <a:off x="265182" y="2146177"/>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xmlns="" id="{F36F8E1F-A539-11FB-377E-A4A8D92E3EF4}"/>
              </a:ext>
            </a:extLst>
          </p:cNvPr>
          <p:cNvGrpSpPr/>
          <p:nvPr/>
        </p:nvGrpSpPr>
        <p:grpSpPr>
          <a:xfrm rot="13835909">
            <a:off x="1494096" y="5078481"/>
            <a:ext cx="395309" cy="284997"/>
            <a:chOff x="7305676" y="3613321"/>
            <a:chExt cx="562724" cy="527866"/>
          </a:xfrm>
        </p:grpSpPr>
        <p:sp>
          <p:nvSpPr>
            <p:cNvPr id="22" name="Half Frame 21">
              <a:extLst>
                <a:ext uri="{FF2B5EF4-FFF2-40B4-BE49-F238E27FC236}">
                  <a16:creationId xmlns:a16="http://schemas.microsoft.com/office/drawing/2014/main" xmlns="" id="{31A1ECD2-749D-9264-8EF4-05C831CFD8C0}"/>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xmlns="" id="{0361F9DD-19BF-F2AD-8CE4-3D8084C14567}"/>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xmlns="" id="{881AEBE2-81B1-8CD9-1DC5-75579FEB21A7}"/>
              </a:ext>
            </a:extLst>
          </p:cNvPr>
          <p:cNvPicPr>
            <a:picLocks noChangeAspect="1"/>
          </p:cNvPicPr>
          <p:nvPr/>
        </p:nvPicPr>
        <p:blipFill>
          <a:blip r:embed="rId6"/>
          <a:stretch>
            <a:fillRect/>
          </a:stretch>
        </p:blipFill>
        <p:spPr>
          <a:xfrm>
            <a:off x="1692453" y="5977225"/>
            <a:ext cx="342900" cy="342900"/>
          </a:xfrm>
          <a:prstGeom prst="rect">
            <a:avLst/>
          </a:prstGeom>
        </p:spPr>
      </p:pic>
      <p:grpSp>
        <p:nvGrpSpPr>
          <p:cNvPr id="25" name="Group 24">
            <a:extLst>
              <a:ext uri="{FF2B5EF4-FFF2-40B4-BE49-F238E27FC236}">
                <a16:creationId xmlns:a16="http://schemas.microsoft.com/office/drawing/2014/main" xmlns="" id="{92899F25-33CC-46F9-9F30-79649D5E465A}"/>
              </a:ext>
            </a:extLst>
          </p:cNvPr>
          <p:cNvGrpSpPr/>
          <p:nvPr/>
        </p:nvGrpSpPr>
        <p:grpSpPr>
          <a:xfrm rot="13835909">
            <a:off x="853232" y="4106235"/>
            <a:ext cx="395309" cy="284997"/>
            <a:chOff x="7305676" y="3613321"/>
            <a:chExt cx="562724" cy="527866"/>
          </a:xfrm>
        </p:grpSpPr>
        <p:sp>
          <p:nvSpPr>
            <p:cNvPr id="26" name="Half Frame 25">
              <a:extLst>
                <a:ext uri="{FF2B5EF4-FFF2-40B4-BE49-F238E27FC236}">
                  <a16:creationId xmlns:a16="http://schemas.microsoft.com/office/drawing/2014/main" xmlns="" id="{725D0C22-D56D-859C-8AD1-833083E768C3}"/>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xmlns="" id="{B21A0C0B-FDD6-3942-6BDE-F3CCEC35AD05}"/>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xmlns="" id="{CCE38562-72F8-E396-A250-D4819FB719E2}"/>
              </a:ext>
            </a:extLst>
          </p:cNvPr>
          <p:cNvGrpSpPr/>
          <p:nvPr/>
        </p:nvGrpSpPr>
        <p:grpSpPr>
          <a:xfrm rot="13835909">
            <a:off x="646190" y="2177544"/>
            <a:ext cx="395309" cy="370398"/>
            <a:chOff x="7305676" y="3613321"/>
            <a:chExt cx="562724" cy="527866"/>
          </a:xfrm>
        </p:grpSpPr>
        <p:sp>
          <p:nvSpPr>
            <p:cNvPr id="29" name="Half Frame 28">
              <a:extLst>
                <a:ext uri="{FF2B5EF4-FFF2-40B4-BE49-F238E27FC236}">
                  <a16:creationId xmlns:a16="http://schemas.microsoft.com/office/drawing/2014/main" xmlns="" id="{8ECE3455-BAD7-16A6-BF76-2B54F60D49D1}"/>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Connector 29">
              <a:extLst>
                <a:ext uri="{FF2B5EF4-FFF2-40B4-BE49-F238E27FC236}">
                  <a16:creationId xmlns:a16="http://schemas.microsoft.com/office/drawing/2014/main" xmlns="" id="{ED4BC626-16D8-75AC-0E0A-21E3155B1ECC}"/>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xmlns="" id="{E9C97120-C33B-1E54-9F8D-DE05A7F12554}"/>
              </a:ext>
            </a:extLst>
          </p:cNvPr>
          <p:cNvPicPr>
            <a:picLocks noChangeAspect="1"/>
          </p:cNvPicPr>
          <p:nvPr/>
        </p:nvPicPr>
        <p:blipFill>
          <a:blip r:embed="rId6"/>
          <a:stretch>
            <a:fillRect/>
          </a:stretch>
        </p:blipFill>
        <p:spPr>
          <a:xfrm>
            <a:off x="2042974" y="5634325"/>
            <a:ext cx="342900" cy="342900"/>
          </a:xfrm>
          <a:prstGeom prst="rect">
            <a:avLst/>
          </a:prstGeom>
        </p:spPr>
      </p:pic>
      <p:pic>
        <p:nvPicPr>
          <p:cNvPr id="32" name="Picture 31">
            <a:extLst>
              <a:ext uri="{FF2B5EF4-FFF2-40B4-BE49-F238E27FC236}">
                <a16:creationId xmlns:a16="http://schemas.microsoft.com/office/drawing/2014/main" xmlns="" id="{50CB8CF5-F5E8-117D-BAE9-2E3BB6459B42}"/>
              </a:ext>
            </a:extLst>
          </p:cNvPr>
          <p:cNvPicPr>
            <a:picLocks noChangeAspect="1"/>
          </p:cNvPicPr>
          <p:nvPr/>
        </p:nvPicPr>
        <p:blipFill>
          <a:blip r:embed="rId6"/>
          <a:stretch>
            <a:fillRect/>
          </a:stretch>
        </p:blipFill>
        <p:spPr>
          <a:xfrm>
            <a:off x="760357" y="3015690"/>
            <a:ext cx="342900" cy="342900"/>
          </a:xfrm>
          <a:prstGeom prst="rect">
            <a:avLst/>
          </a:prstGeom>
        </p:spPr>
      </p:pic>
      <p:pic>
        <p:nvPicPr>
          <p:cNvPr id="33" name="Picture 32">
            <a:extLst>
              <a:ext uri="{FF2B5EF4-FFF2-40B4-BE49-F238E27FC236}">
                <a16:creationId xmlns:a16="http://schemas.microsoft.com/office/drawing/2014/main" xmlns="" id="{4EA821F5-B9AB-4BD3-BBFA-D2B538CDF3A5}"/>
              </a:ext>
            </a:extLst>
          </p:cNvPr>
          <p:cNvPicPr>
            <a:picLocks noChangeAspect="1"/>
          </p:cNvPicPr>
          <p:nvPr/>
        </p:nvPicPr>
        <p:blipFill>
          <a:blip r:embed="rId6"/>
          <a:stretch>
            <a:fillRect/>
          </a:stretch>
        </p:blipFill>
        <p:spPr>
          <a:xfrm>
            <a:off x="1191976" y="2638785"/>
            <a:ext cx="342900" cy="342900"/>
          </a:xfrm>
          <a:prstGeom prst="rect">
            <a:avLst/>
          </a:prstGeom>
        </p:spPr>
      </p:pic>
      <p:pic>
        <p:nvPicPr>
          <p:cNvPr id="34" name="Picture 33">
            <a:extLst>
              <a:ext uri="{FF2B5EF4-FFF2-40B4-BE49-F238E27FC236}">
                <a16:creationId xmlns:a16="http://schemas.microsoft.com/office/drawing/2014/main" xmlns="" id="{E90DDB50-5F06-9B59-CB8E-B193EF75422F}"/>
              </a:ext>
            </a:extLst>
          </p:cNvPr>
          <p:cNvPicPr>
            <a:picLocks noChangeAspect="1"/>
          </p:cNvPicPr>
          <p:nvPr/>
        </p:nvPicPr>
        <p:blipFill>
          <a:blip r:embed="rId6"/>
          <a:stretch>
            <a:fillRect/>
          </a:stretch>
        </p:blipFill>
        <p:spPr>
          <a:xfrm>
            <a:off x="533940" y="4656798"/>
            <a:ext cx="342900" cy="342900"/>
          </a:xfrm>
          <a:prstGeom prst="rect">
            <a:avLst/>
          </a:prstGeom>
        </p:spPr>
      </p:pic>
      <p:sp>
        <p:nvSpPr>
          <p:cNvPr id="35" name="Freeform 30">
            <a:extLst>
              <a:ext uri="{FF2B5EF4-FFF2-40B4-BE49-F238E27FC236}">
                <a16:creationId xmlns:a16="http://schemas.microsoft.com/office/drawing/2014/main" xmlns="" id="{2F27DF81-F3D4-F6D2-22A4-5B4168429A97}"/>
              </a:ext>
            </a:extLst>
          </p:cNvPr>
          <p:cNvSpPr/>
          <p:nvPr/>
        </p:nvSpPr>
        <p:spPr>
          <a:xfrm>
            <a:off x="921573"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1">
            <a:extLst>
              <a:ext uri="{FF2B5EF4-FFF2-40B4-BE49-F238E27FC236}">
                <a16:creationId xmlns:a16="http://schemas.microsoft.com/office/drawing/2014/main" xmlns="" id="{D444BE7A-C74B-48A4-CE4A-0F46250D1C97}"/>
              </a:ext>
            </a:extLst>
          </p:cNvPr>
          <p:cNvSpPr/>
          <p:nvPr/>
        </p:nvSpPr>
        <p:spPr>
          <a:xfrm rot="16552411">
            <a:off x="600517"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2">
            <a:extLst>
              <a:ext uri="{FF2B5EF4-FFF2-40B4-BE49-F238E27FC236}">
                <a16:creationId xmlns:a16="http://schemas.microsoft.com/office/drawing/2014/main" xmlns="" id="{1073325C-F87D-A3AA-F10E-CD16764C4008}"/>
              </a:ext>
            </a:extLst>
          </p:cNvPr>
          <p:cNvSpPr/>
          <p:nvPr/>
        </p:nvSpPr>
        <p:spPr>
          <a:xfrm>
            <a:off x="921572" y="2335640"/>
            <a:ext cx="45719" cy="732552"/>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3">
            <a:extLst>
              <a:ext uri="{FF2B5EF4-FFF2-40B4-BE49-F238E27FC236}">
                <a16:creationId xmlns:a16="http://schemas.microsoft.com/office/drawing/2014/main" xmlns="" id="{8189C280-7BD7-0F75-5B34-3AD5A5143F4F}"/>
              </a:ext>
            </a:extLst>
          </p:cNvPr>
          <p:cNvSpPr/>
          <p:nvPr/>
        </p:nvSpPr>
        <p:spPr>
          <a:xfrm>
            <a:off x="1719018"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4">
            <a:extLst>
              <a:ext uri="{FF2B5EF4-FFF2-40B4-BE49-F238E27FC236}">
                <a16:creationId xmlns:a16="http://schemas.microsoft.com/office/drawing/2014/main" xmlns="" id="{33FBAD5F-25ED-AC23-60B8-673B0C1D1BC5}"/>
              </a:ext>
            </a:extLst>
          </p:cNvPr>
          <p:cNvSpPr/>
          <p:nvPr/>
        </p:nvSpPr>
        <p:spPr>
          <a:xfrm>
            <a:off x="1719018"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xmlns="" id="{D2D575C1-1713-554A-50FE-58C3B5BAB925}"/>
              </a:ext>
            </a:extLst>
          </p:cNvPr>
          <p:cNvCxnSpPr>
            <a:cxnSpLocks/>
            <a:stCxn id="7" idx="2"/>
            <a:endCxn id="13" idx="5"/>
          </p:cNvCxnSpPr>
          <p:nvPr/>
        </p:nvCxnSpPr>
        <p:spPr>
          <a:xfrm flipH="1" flipV="1">
            <a:off x="3533916" y="2433191"/>
            <a:ext cx="1190484" cy="963499"/>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xmlns="" id="{6A6A90C0-81CF-3368-DF6C-B1BCF455CADF}"/>
              </a:ext>
            </a:extLst>
          </p:cNvPr>
          <p:cNvCxnSpPr>
            <a:cxnSpLocks/>
            <a:stCxn id="7" idx="3"/>
            <a:endCxn id="12" idx="5"/>
          </p:cNvCxnSpPr>
          <p:nvPr/>
        </p:nvCxnSpPr>
        <p:spPr>
          <a:xfrm flipH="1">
            <a:off x="3999677" y="3711015"/>
            <a:ext cx="1039048" cy="720088"/>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xmlns="" id="{CE73AEB1-1C3F-134C-4304-4E0CDE3316BF}"/>
              </a:ext>
            </a:extLst>
          </p:cNvPr>
          <p:cNvCxnSpPr>
            <a:cxnSpLocks/>
            <a:stCxn id="12" idx="2"/>
            <a:endCxn id="18" idx="5"/>
          </p:cNvCxnSpPr>
          <p:nvPr/>
        </p:nvCxnSpPr>
        <p:spPr>
          <a:xfrm flipH="1">
            <a:off x="1981201" y="4602553"/>
            <a:ext cx="1332676" cy="1016857"/>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xmlns="" id="{659BD8D8-3AFD-A644-44F6-AE98C9859228}"/>
              </a:ext>
            </a:extLst>
          </p:cNvPr>
          <p:cNvCxnSpPr>
            <a:cxnSpLocks/>
            <a:stCxn id="12" idx="2"/>
            <a:endCxn id="15" idx="5"/>
          </p:cNvCxnSpPr>
          <p:nvPr/>
        </p:nvCxnSpPr>
        <p:spPr>
          <a:xfrm flipH="1" flipV="1">
            <a:off x="1647242" y="4577744"/>
            <a:ext cx="1666635" cy="24809"/>
          </a:xfrm>
          <a:prstGeom prst="line">
            <a:avLst/>
          </a:prstGeom>
          <a:ln/>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xmlns="" id="{95C1CA7D-5133-B825-9E9D-73E7716AD1DA}"/>
              </a:ext>
            </a:extLst>
          </p:cNvPr>
          <p:cNvCxnSpPr>
            <a:cxnSpLocks/>
            <a:stCxn id="13" idx="2"/>
            <a:endCxn id="14" idx="5"/>
          </p:cNvCxnSpPr>
          <p:nvPr/>
        </p:nvCxnSpPr>
        <p:spPr>
          <a:xfrm flipH="1">
            <a:off x="1235501" y="2604641"/>
            <a:ext cx="1612615" cy="12239"/>
          </a:xfrm>
          <a:prstGeom prst="line">
            <a:avLst/>
          </a:prstGeom>
          <a:ln/>
        </p:spPr>
        <p:style>
          <a:lnRef idx="2">
            <a:schemeClr val="dk1"/>
          </a:lnRef>
          <a:fillRef idx="0">
            <a:schemeClr val="dk1"/>
          </a:fillRef>
          <a:effectRef idx="1">
            <a:schemeClr val="dk1"/>
          </a:effectRef>
          <a:fontRef idx="minor">
            <a:schemeClr val="tx1"/>
          </a:fontRef>
        </p:style>
      </p:cxnSp>
      <p:sp>
        <p:nvSpPr>
          <p:cNvPr id="45" name="Can 40">
            <a:extLst>
              <a:ext uri="{FF2B5EF4-FFF2-40B4-BE49-F238E27FC236}">
                <a16:creationId xmlns:a16="http://schemas.microsoft.com/office/drawing/2014/main" xmlns="" id="{61D26449-CF9E-DB89-F61D-4B195F8B9A4F}"/>
              </a:ext>
            </a:extLst>
          </p:cNvPr>
          <p:cNvSpPr/>
          <p:nvPr/>
        </p:nvSpPr>
        <p:spPr>
          <a:xfrm>
            <a:off x="5332354" y="4025936"/>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50" b="1" dirty="0"/>
              <a:t>VLR</a:t>
            </a:r>
          </a:p>
        </p:txBody>
      </p:sp>
      <p:sp>
        <p:nvSpPr>
          <p:cNvPr id="46" name="Can 41">
            <a:extLst>
              <a:ext uri="{FF2B5EF4-FFF2-40B4-BE49-F238E27FC236}">
                <a16:creationId xmlns:a16="http://schemas.microsoft.com/office/drawing/2014/main" xmlns="" id="{F808CA9F-21AA-A7EE-FE37-A03D488D6C7C}"/>
              </a:ext>
            </a:extLst>
          </p:cNvPr>
          <p:cNvSpPr/>
          <p:nvPr/>
        </p:nvSpPr>
        <p:spPr>
          <a:xfrm>
            <a:off x="6123452" y="4577744"/>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50" b="1" dirty="0"/>
              <a:t>HLR</a:t>
            </a:r>
          </a:p>
        </p:txBody>
      </p:sp>
      <p:sp>
        <p:nvSpPr>
          <p:cNvPr id="47" name="Can 42">
            <a:extLst>
              <a:ext uri="{FF2B5EF4-FFF2-40B4-BE49-F238E27FC236}">
                <a16:creationId xmlns:a16="http://schemas.microsoft.com/office/drawing/2014/main" xmlns="" id="{DB3F798B-37C8-2579-B64B-C91C58EDBE89}"/>
              </a:ext>
            </a:extLst>
          </p:cNvPr>
          <p:cNvSpPr/>
          <p:nvPr/>
        </p:nvSpPr>
        <p:spPr>
          <a:xfrm>
            <a:off x="6873118" y="5086992"/>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50" b="1" dirty="0"/>
              <a:t>AUC</a:t>
            </a:r>
          </a:p>
        </p:txBody>
      </p:sp>
      <p:sp>
        <p:nvSpPr>
          <p:cNvPr id="48" name="Can 43">
            <a:extLst>
              <a:ext uri="{FF2B5EF4-FFF2-40B4-BE49-F238E27FC236}">
                <a16:creationId xmlns:a16="http://schemas.microsoft.com/office/drawing/2014/main" xmlns="" id="{AC2C7682-42C4-8917-2D95-00451C5ECCD0}"/>
              </a:ext>
            </a:extLst>
          </p:cNvPr>
          <p:cNvSpPr/>
          <p:nvPr/>
        </p:nvSpPr>
        <p:spPr>
          <a:xfrm>
            <a:off x="7799710" y="5531641"/>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EIR</a:t>
            </a:r>
            <a:endParaRPr lang="en-US" dirty="0"/>
          </a:p>
        </p:txBody>
      </p:sp>
      <p:cxnSp>
        <p:nvCxnSpPr>
          <p:cNvPr id="49" name="Straight Connector 48">
            <a:extLst>
              <a:ext uri="{FF2B5EF4-FFF2-40B4-BE49-F238E27FC236}">
                <a16:creationId xmlns:a16="http://schemas.microsoft.com/office/drawing/2014/main" xmlns="" id="{A2CFA88A-998E-0093-8E40-490A566E8A18}"/>
              </a:ext>
            </a:extLst>
          </p:cNvPr>
          <p:cNvCxnSpPr>
            <a:cxnSpLocks/>
            <a:endCxn id="7" idx="4"/>
          </p:cNvCxnSpPr>
          <p:nvPr/>
        </p:nvCxnSpPr>
        <p:spPr>
          <a:xfrm flipH="1" flipV="1">
            <a:off x="5353050"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xmlns="" id="{5C16F3DB-47D6-22C4-62EE-A7B26CEE9C74}"/>
              </a:ext>
            </a:extLst>
          </p:cNvPr>
          <p:cNvCxnSpPr>
            <a:cxnSpLocks/>
            <a:endCxn id="45" idx="4"/>
          </p:cNvCxnSpPr>
          <p:nvPr/>
        </p:nvCxnSpPr>
        <p:spPr>
          <a:xfrm flipH="1">
            <a:off x="5840613"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xmlns="" id="{F4F1BD9C-82C1-8E2E-EC4C-EDE57BBDA514}"/>
              </a:ext>
            </a:extLst>
          </p:cNvPr>
          <p:cNvCxnSpPr>
            <a:cxnSpLocks/>
          </p:cNvCxnSpPr>
          <p:nvPr/>
        </p:nvCxnSpPr>
        <p:spPr>
          <a:xfrm flipH="1">
            <a:off x="6631711"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xmlns="" id="{CA07F97F-8CFF-651F-9BC7-F4EC06DE2515}"/>
              </a:ext>
            </a:extLst>
          </p:cNvPr>
          <p:cNvCxnSpPr>
            <a:cxnSpLocks/>
          </p:cNvCxnSpPr>
          <p:nvPr/>
        </p:nvCxnSpPr>
        <p:spPr>
          <a:xfrm flipH="1">
            <a:off x="7381377"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xmlns="" id="{A8CFA8A7-FB6E-CEFB-ED03-2C10A2682C56}"/>
              </a:ext>
            </a:extLst>
          </p:cNvPr>
          <p:cNvCxnSpPr>
            <a:cxnSpLocks/>
          </p:cNvCxnSpPr>
          <p:nvPr/>
        </p:nvCxnSpPr>
        <p:spPr>
          <a:xfrm flipH="1">
            <a:off x="8307970" y="5619410"/>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xmlns="" id="{6C1E4120-2889-A621-BD18-1F3B89BD8921}"/>
              </a:ext>
            </a:extLst>
          </p:cNvPr>
          <p:cNvCxnSpPr>
            <a:cxnSpLocks/>
            <a:stCxn id="7" idx="5"/>
            <a:endCxn id="9" idx="2"/>
          </p:cNvCxnSpPr>
          <p:nvPr/>
        </p:nvCxnSpPr>
        <p:spPr>
          <a:xfrm flipV="1">
            <a:off x="5562600" y="1744159"/>
            <a:ext cx="1650745" cy="1442981"/>
          </a:xfrm>
          <a:prstGeom prst="line">
            <a:avLst/>
          </a:prstGeom>
          <a:ln/>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xmlns="" id="{4CC197E7-752E-6561-4CBC-FEE78CEAE98B}"/>
              </a:ext>
            </a:extLst>
          </p:cNvPr>
          <p:cNvCxnSpPr>
            <a:cxnSpLocks/>
            <a:stCxn id="7" idx="5"/>
            <a:endCxn id="8" idx="2"/>
          </p:cNvCxnSpPr>
          <p:nvPr/>
        </p:nvCxnSpPr>
        <p:spPr>
          <a:xfrm flipV="1">
            <a:off x="5562600" y="3174407"/>
            <a:ext cx="1442007" cy="12733"/>
          </a:xfrm>
          <a:prstGeom prst="line">
            <a:avLst/>
          </a:prstGeom>
          <a:ln/>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xmlns="" id="{29215C61-BAE0-CEB4-5D97-5B4322BA2699}"/>
              </a:ext>
            </a:extLst>
          </p:cNvPr>
          <p:cNvCxnSpPr>
            <a:cxnSpLocks/>
            <a:stCxn id="7" idx="0"/>
            <a:endCxn id="10" idx="3"/>
          </p:cNvCxnSpPr>
          <p:nvPr/>
        </p:nvCxnSpPr>
        <p:spPr>
          <a:xfrm flipV="1">
            <a:off x="5248275" y="1905000"/>
            <a:ext cx="0" cy="967815"/>
          </a:xfrm>
          <a:prstGeom prst="line">
            <a:avLst/>
          </a:prstGeom>
          <a:ln w="31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xmlns="" id="{7352C9BE-BABA-1B37-645C-26642AA72C03}"/>
              </a:ext>
            </a:extLst>
          </p:cNvPr>
          <p:cNvCxnSpPr>
            <a:cxnSpLocks/>
            <a:stCxn id="9" idx="5"/>
          </p:cNvCxnSpPr>
          <p:nvPr/>
        </p:nvCxnSpPr>
        <p:spPr>
          <a:xfrm>
            <a:off x="8051545" y="1534609"/>
            <a:ext cx="211032" cy="0"/>
          </a:xfrm>
          <a:prstGeom prst="line">
            <a:avLst/>
          </a:prstGeom>
          <a:ln/>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xmlns="" id="{9D1D7BEA-0E21-785B-3E38-9E93356CC655}"/>
              </a:ext>
            </a:extLst>
          </p:cNvPr>
          <p:cNvCxnSpPr>
            <a:cxnSpLocks/>
          </p:cNvCxnSpPr>
          <p:nvPr/>
        </p:nvCxnSpPr>
        <p:spPr>
          <a:xfrm flipH="1">
            <a:off x="7842807" y="3069632"/>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59" name="TextBox 58">
            <a:extLst>
              <a:ext uri="{FF2B5EF4-FFF2-40B4-BE49-F238E27FC236}">
                <a16:creationId xmlns:a16="http://schemas.microsoft.com/office/drawing/2014/main" xmlns="" id="{593262CB-3C2A-2CD8-A27F-F4AEDF717FDF}"/>
              </a:ext>
            </a:extLst>
          </p:cNvPr>
          <p:cNvSpPr txBox="1"/>
          <p:nvPr/>
        </p:nvSpPr>
        <p:spPr>
          <a:xfrm>
            <a:off x="8054371" y="2720961"/>
            <a:ext cx="1114753" cy="738664"/>
          </a:xfrm>
          <a:prstGeom prst="rect">
            <a:avLst/>
          </a:prstGeom>
          <a:noFill/>
        </p:spPr>
        <p:txBody>
          <a:bodyPr wrap="square" rtlCol="0">
            <a:spAutoFit/>
          </a:bodyPr>
          <a:lstStyle/>
          <a:p>
            <a:r>
              <a:rPr lang="en-US" sz="1400" b="1" dirty="0"/>
              <a:t>PSTN</a:t>
            </a:r>
          </a:p>
          <a:p>
            <a:r>
              <a:rPr lang="en-US" sz="1400" b="1" dirty="0"/>
              <a:t>ISDN</a:t>
            </a:r>
          </a:p>
          <a:p>
            <a:r>
              <a:rPr lang="en-US" sz="1400" b="1" dirty="0"/>
              <a:t>PDN</a:t>
            </a:r>
          </a:p>
        </p:txBody>
      </p:sp>
      <p:sp>
        <p:nvSpPr>
          <p:cNvPr id="60" name="TextBox 59">
            <a:extLst>
              <a:ext uri="{FF2B5EF4-FFF2-40B4-BE49-F238E27FC236}">
                <a16:creationId xmlns:a16="http://schemas.microsoft.com/office/drawing/2014/main" xmlns="" id="{59C78C18-D284-7B06-1449-ADB65F2F53BA}"/>
              </a:ext>
            </a:extLst>
          </p:cNvPr>
          <p:cNvSpPr txBox="1"/>
          <p:nvPr/>
        </p:nvSpPr>
        <p:spPr>
          <a:xfrm>
            <a:off x="8226781" y="1269769"/>
            <a:ext cx="1114753" cy="523220"/>
          </a:xfrm>
          <a:prstGeom prst="rect">
            <a:avLst/>
          </a:prstGeom>
          <a:noFill/>
        </p:spPr>
        <p:txBody>
          <a:bodyPr wrap="square" rtlCol="0">
            <a:spAutoFit/>
          </a:bodyPr>
          <a:lstStyle/>
          <a:p>
            <a:r>
              <a:rPr lang="en-US" sz="1400" b="1" dirty="0"/>
              <a:t>PLMN &amp; INTERNET</a:t>
            </a:r>
          </a:p>
        </p:txBody>
      </p:sp>
      <p:cxnSp>
        <p:nvCxnSpPr>
          <p:cNvPr id="61" name="Straight Connector 60">
            <a:extLst>
              <a:ext uri="{FF2B5EF4-FFF2-40B4-BE49-F238E27FC236}">
                <a16:creationId xmlns:a16="http://schemas.microsoft.com/office/drawing/2014/main" xmlns="" id="{5E8C9390-5EA2-44BD-B006-F85DA481FE78}"/>
              </a:ext>
            </a:extLst>
          </p:cNvPr>
          <p:cNvCxnSpPr>
            <a:cxnSpLocks/>
            <a:stCxn id="10" idx="2"/>
            <a:endCxn id="12" idx="0"/>
          </p:cNvCxnSpPr>
          <p:nvPr/>
        </p:nvCxnSpPr>
        <p:spPr>
          <a:xfrm flipH="1">
            <a:off x="3742502" y="1590675"/>
            <a:ext cx="1191448" cy="2583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7CB956EB-5630-3AC1-0D69-CDD54F875C46}"/>
              </a:ext>
            </a:extLst>
          </p:cNvPr>
          <p:cNvCxnSpPr>
            <a:cxnSpLocks/>
            <a:stCxn id="10" idx="2"/>
            <a:endCxn id="13" idx="0"/>
          </p:cNvCxnSpPr>
          <p:nvPr/>
        </p:nvCxnSpPr>
        <p:spPr>
          <a:xfrm flipH="1">
            <a:off x="3276741" y="1590675"/>
            <a:ext cx="1657209" cy="585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EF2DFBAA-7876-1097-ACE6-590D927CF104}"/>
              </a:ext>
            </a:extLst>
          </p:cNvPr>
          <p:cNvCxnSpPr>
            <a:cxnSpLocks/>
            <a:endCxn id="9" idx="1"/>
          </p:cNvCxnSpPr>
          <p:nvPr/>
        </p:nvCxnSpPr>
        <p:spPr>
          <a:xfrm>
            <a:off x="5751218" y="1259246"/>
            <a:ext cx="1776452" cy="170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EDB071D2-EC9E-4770-F579-7601835F5E02}"/>
              </a:ext>
            </a:extLst>
          </p:cNvPr>
          <p:cNvCxnSpPr>
            <a:cxnSpLocks/>
            <a:endCxn id="8" idx="1"/>
          </p:cNvCxnSpPr>
          <p:nvPr/>
        </p:nvCxnSpPr>
        <p:spPr>
          <a:xfrm>
            <a:off x="5751218" y="1259246"/>
            <a:ext cx="1567714" cy="1600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15AC6A84-9BAC-020E-17B7-617792FFAE24}"/>
              </a:ext>
            </a:extLst>
          </p:cNvPr>
          <p:cNvCxnSpPr>
            <a:cxnSpLocks/>
            <a:stCxn id="9" idx="3"/>
            <a:endCxn id="8" idx="0"/>
          </p:cNvCxnSpPr>
          <p:nvPr/>
        </p:nvCxnSpPr>
        <p:spPr>
          <a:xfrm>
            <a:off x="7527670" y="2058484"/>
            <a:ext cx="812" cy="592048"/>
          </a:xfrm>
          <a:prstGeom prst="line">
            <a:avLst/>
          </a:prstGeom>
          <a:ln/>
        </p:spPr>
        <p:style>
          <a:lnRef idx="2">
            <a:schemeClr val="dk1"/>
          </a:lnRef>
          <a:fillRef idx="0">
            <a:schemeClr val="dk1"/>
          </a:fillRef>
          <a:effectRef idx="1">
            <a:schemeClr val="dk1"/>
          </a:effectRef>
          <a:fontRef idx="minor">
            <a:schemeClr val="tx1"/>
          </a:fontRef>
        </p:style>
      </p:cxnSp>
      <p:sp>
        <p:nvSpPr>
          <p:cNvPr id="70" name="Freeform 61">
            <a:extLst>
              <a:ext uri="{FF2B5EF4-FFF2-40B4-BE49-F238E27FC236}">
                <a16:creationId xmlns:a16="http://schemas.microsoft.com/office/drawing/2014/main" xmlns="" id="{353C9BC0-A4CC-14B6-6547-FC301C733117}"/>
              </a:ext>
            </a:extLst>
          </p:cNvPr>
          <p:cNvSpPr/>
          <p:nvPr/>
        </p:nvSpPr>
        <p:spPr>
          <a:xfrm>
            <a:off x="5561351"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62">
            <a:extLst>
              <a:ext uri="{FF2B5EF4-FFF2-40B4-BE49-F238E27FC236}">
                <a16:creationId xmlns:a16="http://schemas.microsoft.com/office/drawing/2014/main" xmlns="" id="{3C40F539-D6ED-543C-F595-BABEF999031B}"/>
              </a:ext>
            </a:extLst>
          </p:cNvPr>
          <p:cNvSpPr/>
          <p:nvPr/>
        </p:nvSpPr>
        <p:spPr>
          <a:xfrm>
            <a:off x="5651292"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63">
            <a:extLst>
              <a:ext uri="{FF2B5EF4-FFF2-40B4-BE49-F238E27FC236}">
                <a16:creationId xmlns:a16="http://schemas.microsoft.com/office/drawing/2014/main" xmlns="" id="{F3461664-76FA-4B76-6A06-64C6C092B433}"/>
              </a:ext>
            </a:extLst>
          </p:cNvPr>
          <p:cNvSpPr/>
          <p:nvPr/>
        </p:nvSpPr>
        <p:spPr>
          <a:xfrm>
            <a:off x="5751219" y="3463042"/>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xmlns="" id="{B4416E22-14B7-3649-4497-EA42BB356F0D}"/>
              </a:ext>
            </a:extLst>
          </p:cNvPr>
          <p:cNvSpPr/>
          <p:nvPr/>
        </p:nvSpPr>
        <p:spPr>
          <a:xfrm>
            <a:off x="3530248" y="946335"/>
            <a:ext cx="1569660" cy="923330"/>
          </a:xfrm>
          <a:prstGeom prst="rect">
            <a:avLst/>
          </a:prstGeom>
        </p:spPr>
        <p:txBody>
          <a:bodyPr wrap="none">
            <a:spAutoFit/>
          </a:bodyPr>
          <a:lstStyle/>
          <a:p>
            <a:r>
              <a:rPr lang="en-IN" dirty="0">
                <a:solidFill>
                  <a:schemeClr val="accent2">
                    <a:lumMod val="75000"/>
                  </a:schemeClr>
                </a:solidFill>
                <a:latin typeface="Arial" panose="020B0604020202020204" pitchFamily="34" charset="0"/>
              </a:rPr>
              <a:t>Operation &amp;</a:t>
            </a:r>
          </a:p>
          <a:p>
            <a:r>
              <a:rPr lang="en-IN" dirty="0">
                <a:solidFill>
                  <a:schemeClr val="accent2">
                    <a:lumMod val="75000"/>
                  </a:schemeClr>
                </a:solidFill>
                <a:latin typeface="Arial" panose="020B0604020202020204" pitchFamily="34" charset="0"/>
              </a:rPr>
              <a:t>Maintenance </a:t>
            </a:r>
          </a:p>
          <a:p>
            <a:r>
              <a:rPr lang="en-IN" dirty="0">
                <a:solidFill>
                  <a:schemeClr val="accent2">
                    <a:lumMod val="75000"/>
                  </a:schemeClr>
                </a:solidFill>
                <a:latin typeface="Arial" panose="020B0604020202020204" pitchFamily="34" charset="0"/>
              </a:rPr>
              <a:t>Centre</a:t>
            </a:r>
            <a:endParaRPr lang="en-IN" dirty="0">
              <a:solidFill>
                <a:schemeClr val="accent2">
                  <a:lumMod val="75000"/>
                </a:schemeClr>
              </a:solidFill>
            </a:endParaRPr>
          </a:p>
        </p:txBody>
      </p:sp>
      <p:sp>
        <p:nvSpPr>
          <p:cNvPr id="2" name="TextBox 1">
            <a:extLst>
              <a:ext uri="{FF2B5EF4-FFF2-40B4-BE49-F238E27FC236}">
                <a16:creationId xmlns:a16="http://schemas.microsoft.com/office/drawing/2014/main" xmlns="" id="{1D648F2F-0EDA-6DB2-CF0C-0DDA0FD50226}"/>
              </a:ext>
            </a:extLst>
          </p:cNvPr>
          <p:cNvSpPr txBox="1"/>
          <p:nvPr/>
        </p:nvSpPr>
        <p:spPr>
          <a:xfrm>
            <a:off x="8611506" y="3129870"/>
            <a:ext cx="3384639" cy="1661993"/>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IN" sz="1700" dirty="0">
                <a:latin typeface="Cambria" panose="02040503050406030204" pitchFamily="18" charset="0"/>
                <a:ea typeface="Cambria" panose="02040503050406030204" pitchFamily="18" charset="0"/>
              </a:rPr>
              <a:t>GMSC – Gateway Mobile Switching Centre</a:t>
            </a:r>
          </a:p>
          <a:p>
            <a:pPr marL="342900" indent="-342900">
              <a:buFont typeface="Arial" panose="020B0604020202020204" pitchFamily="34" charset="0"/>
              <a:buChar char="•"/>
            </a:pPr>
            <a:r>
              <a:rPr lang="en-IN" sz="1700" dirty="0">
                <a:latin typeface="Cambria" panose="02040503050406030204" pitchFamily="18" charset="0"/>
                <a:ea typeface="Cambria" panose="02040503050406030204" pitchFamily="18" charset="0"/>
              </a:rPr>
              <a:t>ISC – International Switching Centre</a:t>
            </a:r>
          </a:p>
          <a:p>
            <a:pPr marL="342900" indent="-342900">
              <a:buFont typeface="Arial" panose="020B0604020202020204" pitchFamily="34" charset="0"/>
              <a:buChar char="•"/>
            </a:pPr>
            <a:r>
              <a:rPr lang="en-IN" sz="1700" dirty="0">
                <a:latin typeface="Cambria" panose="02040503050406030204" pitchFamily="18" charset="0"/>
                <a:ea typeface="Cambria" panose="02040503050406030204" pitchFamily="18" charset="0"/>
              </a:rPr>
              <a:t>PLMN – Public Land Mobile Network</a:t>
            </a:r>
          </a:p>
        </p:txBody>
      </p:sp>
    </p:spTree>
    <p:extLst>
      <p:ext uri="{BB962C8B-B14F-4D97-AF65-F5344CB8AC3E}">
        <p14:creationId xmlns:p14="http://schemas.microsoft.com/office/powerpoint/2010/main" xmlns="" val="171626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7" name="Google Shape;221;p26">
            <a:extLst>
              <a:ext uri="{FF2B5EF4-FFF2-40B4-BE49-F238E27FC236}">
                <a16:creationId xmlns:a16="http://schemas.microsoft.com/office/drawing/2014/main" xmlns="" id="{35B9657C-2202-AD36-5A39-C9AF0403ABD7}"/>
              </a:ext>
            </a:extLst>
          </p:cNvPr>
          <p:cNvSpPr txBox="1"/>
          <p:nvPr/>
        </p:nvSpPr>
        <p:spPr>
          <a:xfrm>
            <a:off x="162675" y="1412264"/>
            <a:ext cx="6248285" cy="1846619"/>
          </a:xfrm>
          <a:prstGeom prst="rect">
            <a:avLst/>
          </a:prstGeom>
          <a:noFill/>
          <a:ln>
            <a:noFill/>
          </a:ln>
        </p:spPr>
        <p:txBody>
          <a:bodyPr spcFirstLastPara="1" wrap="square" lIns="121900" tIns="121900" rIns="121900" bIns="121900" anchor="t" anchorCtr="0">
            <a:spAutoFit/>
          </a:bodyPr>
          <a:lstStyle/>
          <a:p>
            <a:pPr lvl="0"/>
            <a:r>
              <a:rPr lang="en-IN" sz="5200" b="1" dirty="0">
                <a:solidFill>
                  <a:schemeClr val="dk2"/>
                </a:solidFill>
                <a:latin typeface="Cambria" panose="02040503050406030204" pitchFamily="18" charset="0"/>
                <a:ea typeface="Cambria" panose="02040503050406030204" pitchFamily="18" charset="0"/>
                <a:cs typeface="Proxima Nova"/>
                <a:sym typeface="Proxima Nova"/>
              </a:rPr>
              <a:t>GSM Architecture: Mobile Station (MS)</a:t>
            </a:r>
          </a:p>
        </p:txBody>
      </p:sp>
      <p:pic>
        <p:nvPicPr>
          <p:cNvPr id="1026" name="Picture 2" descr="GSM - Architecture">
            <a:extLst>
              <a:ext uri="{FF2B5EF4-FFF2-40B4-BE49-F238E27FC236}">
                <a16:creationId xmlns:a16="http://schemas.microsoft.com/office/drawing/2014/main" xmlns="" id="{5EA9479F-0DB7-AE0C-A317-B2C02DEA95F0}"/>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b="13953"/>
          <a:stretch/>
        </p:blipFill>
        <p:spPr bwMode="auto">
          <a:xfrm>
            <a:off x="7332980" y="1797986"/>
            <a:ext cx="4191000" cy="32619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87548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Mobile Station</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2" name="Content Placeholder 2">
            <a:extLst>
              <a:ext uri="{FF2B5EF4-FFF2-40B4-BE49-F238E27FC236}">
                <a16:creationId xmlns:a16="http://schemas.microsoft.com/office/drawing/2014/main" xmlns="" id="{2EB84C59-FCAB-D786-823A-B4632610CC30}"/>
              </a:ext>
            </a:extLst>
          </p:cNvPr>
          <p:cNvSpPr txBox="1">
            <a:spLocks/>
          </p:cNvSpPr>
          <p:nvPr/>
        </p:nvSpPr>
        <p:spPr>
          <a:xfrm>
            <a:off x="131180" y="863444"/>
            <a:ext cx="5222103" cy="58673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consists of following two components</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Equipment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Subscriber Identity Module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Removable</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plastic card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Stores Network Specific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such as list of carrier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frequencies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LAI</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Stores International Mobile Subscriber Identity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(IMSI) + ISDN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Stores Personal Identification Number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(PIN)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&amp;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 Keys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Also stores short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messages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information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telephone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book</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etc.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separation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user mobility from equipment mobility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3" name="Picture 12">
            <a:extLst>
              <a:ext uri="{FF2B5EF4-FFF2-40B4-BE49-F238E27FC236}">
                <a16:creationId xmlns:a16="http://schemas.microsoft.com/office/drawing/2014/main" xmlns="" id="{18D1EDCC-DD08-537A-16B7-B56B2463586D}"/>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xmlns="" id="{CDEF55D0-5F3D-3129-3DC5-A63B1289B317}"/>
              </a:ext>
            </a:extLst>
          </p:cNvPr>
          <p:cNvPicPr>
            <a:picLocks noChangeAspect="1"/>
          </p:cNvPicPr>
          <p:nvPr/>
        </p:nvPicPr>
        <p:blipFill>
          <a:blip r:embed="rId7"/>
          <a:stretch>
            <a:fillRect/>
          </a:stretch>
        </p:blipFill>
        <p:spPr>
          <a:xfrm>
            <a:off x="5507913" y="4062531"/>
            <a:ext cx="2082800" cy="2082800"/>
          </a:xfrm>
          <a:prstGeom prst="rect">
            <a:avLst/>
          </a:prstGeom>
        </p:spPr>
      </p:pic>
      <p:pic>
        <p:nvPicPr>
          <p:cNvPr id="15" name="Picture 14">
            <a:extLst>
              <a:ext uri="{FF2B5EF4-FFF2-40B4-BE49-F238E27FC236}">
                <a16:creationId xmlns:a16="http://schemas.microsoft.com/office/drawing/2014/main" xmlns="" id="{0EE1C08F-68F9-DA6E-9220-10F4D80FC63E}"/>
              </a:ext>
            </a:extLst>
          </p:cNvPr>
          <p:cNvPicPr>
            <a:picLocks noChangeAspect="1"/>
          </p:cNvPicPr>
          <p:nvPr/>
        </p:nvPicPr>
        <p:blipFill>
          <a:blip r:embed="rId8"/>
          <a:stretch>
            <a:fillRect/>
          </a:stretch>
        </p:blipFill>
        <p:spPr>
          <a:xfrm>
            <a:off x="7452670" y="4518627"/>
            <a:ext cx="2501900" cy="1117600"/>
          </a:xfrm>
          <a:prstGeom prst="rect">
            <a:avLst/>
          </a:prstGeom>
        </p:spPr>
      </p:pic>
    </p:spTree>
    <p:extLst>
      <p:ext uri="{BB962C8B-B14F-4D97-AF65-F5344CB8AC3E}">
        <p14:creationId xmlns:p14="http://schemas.microsoft.com/office/powerpoint/2010/main" xmlns="" val="4114393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19456"/>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7" name="Google Shape;221;p26">
            <a:extLst>
              <a:ext uri="{FF2B5EF4-FFF2-40B4-BE49-F238E27FC236}">
                <a16:creationId xmlns:a16="http://schemas.microsoft.com/office/drawing/2014/main" xmlns="" id="{35B9657C-2202-AD36-5A39-C9AF0403ABD7}"/>
              </a:ext>
            </a:extLst>
          </p:cNvPr>
          <p:cNvSpPr txBox="1"/>
          <p:nvPr/>
        </p:nvSpPr>
        <p:spPr>
          <a:xfrm>
            <a:off x="240030" y="1613769"/>
            <a:ext cx="10411757" cy="1046400"/>
          </a:xfrm>
          <a:prstGeom prst="rect">
            <a:avLst/>
          </a:prstGeom>
          <a:noFill/>
          <a:ln>
            <a:noFill/>
          </a:ln>
        </p:spPr>
        <p:txBody>
          <a:bodyPr spcFirstLastPara="1" wrap="square" lIns="121900" tIns="121900" rIns="121900" bIns="121900" anchor="t" anchorCtr="0">
            <a:spAutoFit/>
          </a:bodyPr>
          <a:lstStyle/>
          <a:p>
            <a:pPr lvl="0"/>
            <a:r>
              <a:rPr lang="en-IN" sz="5200" b="1" dirty="0">
                <a:solidFill>
                  <a:schemeClr val="dk2"/>
                </a:solidFill>
                <a:latin typeface="Cambria" panose="02040503050406030204" pitchFamily="18" charset="0"/>
                <a:ea typeface="Cambria" panose="02040503050406030204" pitchFamily="18" charset="0"/>
                <a:cs typeface="Proxima Nova"/>
                <a:sym typeface="Proxima Nova"/>
              </a:rPr>
              <a:t>GSM </a:t>
            </a:r>
            <a:r>
              <a:rPr lang="en-IN" sz="5200" b="1" dirty="0" smtClean="0">
                <a:solidFill>
                  <a:schemeClr val="dk2"/>
                </a:solidFill>
                <a:latin typeface="Cambria" panose="02040503050406030204" pitchFamily="18" charset="0"/>
                <a:ea typeface="Cambria" panose="02040503050406030204" pitchFamily="18" charset="0"/>
                <a:cs typeface="Proxima Nova"/>
                <a:sym typeface="Proxima Nova"/>
              </a:rPr>
              <a:t>Architecture: </a:t>
            </a:r>
            <a:r>
              <a:rPr lang="en-US" sz="5200" b="1" dirty="0" smtClean="0">
                <a:solidFill>
                  <a:schemeClr val="dk2"/>
                </a:solidFill>
                <a:latin typeface="Cambria" panose="02040503050406030204" pitchFamily="18" charset="0"/>
                <a:ea typeface="Cambria" panose="02040503050406030204" pitchFamily="18" charset="0"/>
                <a:cs typeface="Proxima Nova"/>
                <a:sym typeface="Proxima Nova"/>
              </a:rPr>
              <a:t>In Detail</a:t>
            </a:r>
            <a:endParaRPr lang="en-IN" sz="5200" b="1" dirty="0">
              <a:solidFill>
                <a:schemeClr val="dk2"/>
              </a:solidFill>
              <a:latin typeface="Cambria" panose="02040503050406030204" pitchFamily="18" charset="0"/>
              <a:ea typeface="Cambria" panose="02040503050406030204" pitchFamily="18" charset="0"/>
              <a:sym typeface="Proxima Nova"/>
            </a:endParaRPr>
          </a:p>
        </p:txBody>
      </p:sp>
    </p:spTree>
    <p:extLst>
      <p:ext uri="{BB962C8B-B14F-4D97-AF65-F5344CB8AC3E}">
        <p14:creationId xmlns:p14="http://schemas.microsoft.com/office/powerpoint/2010/main" xmlns="" val="100232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1"/>
            <a:ext cx="11760000" cy="3734956"/>
          </a:xfrm>
          <a:prstGeom prst="rect">
            <a:avLst/>
          </a:prstGeom>
          <a:noFill/>
          <a:ln>
            <a:noFill/>
          </a:ln>
        </p:spPr>
        <p:txBody>
          <a:bodyPr spcFirstLastPara="1" wrap="square" lIns="121900" tIns="121900" rIns="121900" bIns="121900" anchor="t" anchorCtr="0">
            <a:spAutoFit/>
          </a:bodyPr>
          <a:lstStyle/>
          <a:p>
            <a:pPr marL="380990" lvl="2" indent="-380990">
              <a:buFont typeface="Wingdings" panose="05000000000000000000" pitchFamily="2" charset="2"/>
              <a:buChar char="q"/>
            </a:pPr>
            <a:r>
              <a:rPr lang="en-US" sz="2267" b="1" dirty="0">
                <a:latin typeface="Cambria" panose="02040503050406030204" pitchFamily="18" charset="0"/>
                <a:ea typeface="Cambria" panose="02040503050406030204" pitchFamily="18" charset="0"/>
              </a:rPr>
              <a:t>GSM</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Introduction</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GSM Architecture</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Call routing in GSM</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PLMN interface</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addresses and identifiers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network aspects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frequency allocation</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authentication and security</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Handoffs Technique</a:t>
            </a:r>
          </a:p>
        </p:txBody>
      </p:sp>
    </p:spTree>
    <p:extLst>
      <p:ext uri="{BB962C8B-B14F-4D97-AF65-F5344CB8AC3E}">
        <p14:creationId xmlns:p14="http://schemas.microsoft.com/office/powerpoint/2010/main" xmlns=""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Base Transceiver Station (BTS)</a:t>
            </a:r>
          </a:p>
        </p:txBody>
      </p:sp>
      <p:sp>
        <p:nvSpPr>
          <p:cNvPr id="12" name="Content Placeholder 2">
            <a:extLst>
              <a:ext uri="{FF2B5EF4-FFF2-40B4-BE49-F238E27FC236}">
                <a16:creationId xmlns:a16="http://schemas.microsoft.com/office/drawing/2014/main" xmlns="" id="{3DA23241-43DE-A6E5-ACA2-71519A44B82F}"/>
              </a:ext>
            </a:extLst>
          </p:cNvPr>
          <p:cNvSpPr txBox="1">
            <a:spLocks/>
          </p:cNvSpPr>
          <p:nvPr/>
        </p:nvSpPr>
        <p:spPr>
          <a:xfrm>
            <a:off x="131180" y="966270"/>
            <a:ext cx="522210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One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per cell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Consists of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high speed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transmitter and receiver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transmit power decides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size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cell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Function of BTS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Provides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two channels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Signalling and Data Channel</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Performs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error protection coding for the radio channel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3" name="Picture 12">
            <a:extLst>
              <a:ext uri="{FF2B5EF4-FFF2-40B4-BE49-F238E27FC236}">
                <a16:creationId xmlns:a16="http://schemas.microsoft.com/office/drawing/2014/main" xmlns="" id="{C932FF51-7010-C4CA-3963-6AC8346C7752}"/>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5353283" y="965202"/>
            <a:ext cx="6707537" cy="3042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xmlns="" id="{F69097A4-A3BC-CBFA-7767-CA126A54558E}"/>
              </a:ext>
            </a:extLst>
          </p:cNvPr>
          <p:cNvPicPr>
            <a:picLocks noChangeAspect="1"/>
          </p:cNvPicPr>
          <p:nvPr/>
        </p:nvPicPr>
        <p:blipFill>
          <a:blip r:embed="rId7"/>
          <a:stretch>
            <a:fillRect/>
          </a:stretch>
        </p:blipFill>
        <p:spPr>
          <a:xfrm>
            <a:off x="9178073" y="4145144"/>
            <a:ext cx="2930918" cy="1636429"/>
          </a:xfrm>
          <a:prstGeom prst="rect">
            <a:avLst/>
          </a:prstGeom>
        </p:spPr>
      </p:pic>
      <p:pic>
        <p:nvPicPr>
          <p:cNvPr id="15" name="Picture 14">
            <a:extLst>
              <a:ext uri="{FF2B5EF4-FFF2-40B4-BE49-F238E27FC236}">
                <a16:creationId xmlns:a16="http://schemas.microsoft.com/office/drawing/2014/main" xmlns="" id="{E3EA67EF-4B1F-2E36-463A-8570DD46175E}"/>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5364559" y="4135880"/>
            <a:ext cx="3741821" cy="2494547"/>
          </a:xfrm>
          <a:prstGeom prst="rect">
            <a:avLst/>
          </a:prstGeom>
        </p:spPr>
      </p:pic>
    </p:spTree>
    <p:extLst>
      <p:ext uri="{BB962C8B-B14F-4D97-AF65-F5344CB8AC3E}">
        <p14:creationId xmlns:p14="http://schemas.microsoft.com/office/powerpoint/2010/main" xmlns="" val="21777313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Base Station Controller (BSC)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6" name="Content Placeholder 2">
            <a:extLst>
              <a:ext uri="{FF2B5EF4-FFF2-40B4-BE49-F238E27FC236}">
                <a16:creationId xmlns:a16="http://schemas.microsoft.com/office/drawing/2014/main" xmlns="" id="{27889186-553F-32B7-FC66-CAFDA812837B}"/>
              </a:ext>
            </a:extLst>
          </p:cNvPr>
          <p:cNvSpPr txBox="1">
            <a:spLocks/>
          </p:cNvSpPr>
          <p:nvPr/>
        </p:nvSpPr>
        <p:spPr>
          <a:xfrm>
            <a:off x="131180" y="966271"/>
            <a:ext cx="5222103" cy="410357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multiple BTS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Functions of BSC</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Performs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resource management</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Assigns and releases </a:t>
            </a: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frequencies</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time slots </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all the MSs in its area</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Reallocation</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frequencies among cells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 over </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protocol is executed here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Time and frequency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synchronization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signals to BTSs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Time Delay Measurement and notification of an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 to BTS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Power Management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BTS and MS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7" name="Picture 16">
            <a:extLst>
              <a:ext uri="{FF2B5EF4-FFF2-40B4-BE49-F238E27FC236}">
                <a16:creationId xmlns:a16="http://schemas.microsoft.com/office/drawing/2014/main" xmlns="" id="{74BFA760-3DFB-A788-8504-F3AF30EEFD70}"/>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5364559" y="1037171"/>
            <a:ext cx="6592136" cy="3042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71417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Mobile Switching Centre (MSC)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347B6576-7F30-427E-868D-73571926404F}"/>
              </a:ext>
            </a:extLst>
          </p:cNvPr>
          <p:cNvSpPr txBox="1">
            <a:spLocks/>
          </p:cNvSpPr>
          <p:nvPr/>
        </p:nvSpPr>
        <p:spPr>
          <a:xfrm>
            <a:off x="131180" y="966270"/>
            <a:ext cx="522210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Switching node of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PLMN(Public Land Mobile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Task of MSC</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Registration</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Authentication</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Location updating</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Handovers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Call routing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subscribers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Location registration of subscriber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can be several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2" name="Picture 11">
            <a:extLst>
              <a:ext uri="{FF2B5EF4-FFF2-40B4-BE49-F238E27FC236}">
                <a16:creationId xmlns:a16="http://schemas.microsoft.com/office/drawing/2014/main" xmlns="" id="{9169DB1A-BB22-B51A-FBE3-036AC4A8CCE4}"/>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5353284" y="995682"/>
            <a:ext cx="6592136" cy="3042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xmlns="" id="{E63D3CC3-B03D-71EE-E06A-47EEFC730835}"/>
              </a:ext>
            </a:extLst>
          </p:cNvPr>
          <p:cNvPicPr>
            <a:picLocks noChangeAspect="1"/>
          </p:cNvPicPr>
          <p:nvPr/>
        </p:nvPicPr>
        <p:blipFill rotWithShape="1">
          <a:blip r:embed="rId7">
            <a:extLst>
              <a:ext uri="{28A0092B-C50C-407E-A947-70E740481C1C}">
                <a14:useLocalDpi xmlns:a14="http://schemas.microsoft.com/office/drawing/2010/main" xmlns=""/>
              </a:ext>
            </a:extLst>
          </a:blip>
          <a:srcRect/>
          <a:stretch/>
        </p:blipFill>
        <p:spPr>
          <a:xfrm>
            <a:off x="5625365" y="4217471"/>
            <a:ext cx="3848100" cy="2057400"/>
          </a:xfrm>
          <a:prstGeom prst="rect">
            <a:avLst/>
          </a:prstGeom>
        </p:spPr>
      </p:pic>
    </p:spTree>
    <p:extLst>
      <p:ext uri="{BB962C8B-B14F-4D97-AF65-F5344CB8AC3E}">
        <p14:creationId xmlns:p14="http://schemas.microsoft.com/office/powerpoint/2010/main" xmlns="" val="9206803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Mobile Switching Centre (MSC)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347B6576-7F30-427E-868D-73571926404F}"/>
              </a:ext>
            </a:extLst>
          </p:cNvPr>
          <p:cNvSpPr txBox="1">
            <a:spLocks/>
          </p:cNvSpPr>
          <p:nvPr/>
        </p:nvSpPr>
        <p:spPr>
          <a:xfrm>
            <a:off x="131180" y="966270"/>
            <a:ext cx="8905816"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t>What is a PLMN?</a:t>
            </a:r>
          </a:p>
          <a:p>
            <a:endParaRPr lang="en-US" sz="2000" b="1" dirty="0" smtClean="0"/>
          </a:p>
          <a:p>
            <a:r>
              <a:rPr lang="en-US" sz="2000" dirty="0" smtClean="0"/>
              <a:t>PLMN stands for </a:t>
            </a:r>
            <a:r>
              <a:rPr lang="en-US" sz="2000" b="1" dirty="0" smtClean="0"/>
              <a:t>Public Land Mobile Network</a:t>
            </a:r>
            <a:r>
              <a:rPr lang="en-US" sz="2000" dirty="0" smtClean="0"/>
              <a:t> and is a mobile operator’s cellular network in a specific country. </a:t>
            </a:r>
          </a:p>
          <a:p>
            <a:endParaRPr lang="en-US" sz="2000" dirty="0" smtClean="0"/>
          </a:p>
          <a:p>
            <a:r>
              <a:rPr lang="en-US" sz="2000" dirty="0" smtClean="0"/>
              <a:t> A public land mobile network is a combination of wireless communication services offered by a specific operator in a specific country.</a:t>
            </a:r>
          </a:p>
          <a:p>
            <a:endParaRPr lang="en-US" sz="2000" dirty="0" smtClean="0"/>
          </a:p>
          <a:p>
            <a:r>
              <a:rPr lang="en-US" sz="2000" dirty="0" smtClean="0"/>
              <a:t>Each PLMN has a unique PLMN code that combines an MCC (Mobile Country Code) and the operators’ MNC (Mobile Network Code).</a:t>
            </a:r>
          </a:p>
          <a:p>
            <a:r>
              <a:rPr lang="en-US" sz="2000" dirty="0" smtClean="0"/>
              <a:t>When you receive a SIM from an operator, it will often have PLMN lists on it. These lists are a way </a:t>
            </a:r>
            <a:r>
              <a:rPr lang="en-US" sz="2000" smtClean="0"/>
              <a:t>to prioritize </a:t>
            </a:r>
            <a:r>
              <a:rPr lang="en-US" sz="2000" dirty="0" smtClean="0"/>
              <a:t>networks you would like to use on the SIM.</a:t>
            </a:r>
          </a:p>
          <a:p>
            <a:r>
              <a:rPr lang="en-US" sz="2000" dirty="0" smtClean="0"/>
              <a:t>Typically, PLMN lists are based on commercial agreements. So, for example, an operator will have contracts in various countries so your SIM can connect to specific networks when you roam outside their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920680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Gateway MSC (GMSC)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0" name="Content Placeholder 4">
            <a:extLst>
              <a:ext uri="{FF2B5EF4-FFF2-40B4-BE49-F238E27FC236}">
                <a16:creationId xmlns:a16="http://schemas.microsoft.com/office/drawing/2014/main" xmlns="" id="{7B61CF67-057B-1BD6-0DEC-2581C8EFD3C0}"/>
              </a:ext>
            </a:extLst>
          </p:cNvPr>
          <p:cNvSpPr txBox="1">
            <a:spLocks/>
          </p:cNvSpPr>
          <p:nvPr/>
        </p:nvSpPr>
        <p:spPr>
          <a:xfrm>
            <a:off x="131181" y="966270"/>
            <a:ext cx="5222102"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Connects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network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fixed network</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Entry point to a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Usually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one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per 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Request routing information from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routes the connection to the local 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1" name="Picture 10">
            <a:extLst>
              <a:ext uri="{FF2B5EF4-FFF2-40B4-BE49-F238E27FC236}">
                <a16:creationId xmlns:a16="http://schemas.microsoft.com/office/drawing/2014/main" xmlns="" id="{84D30A71-F8E7-48BC-C41B-0C6B9958D62E}"/>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5336311" y="1037171"/>
            <a:ext cx="6611849" cy="3042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19172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Home Location Register (HLR)</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0" name="Content Placeholder 2">
            <a:extLst>
              <a:ext uri="{FF2B5EF4-FFF2-40B4-BE49-F238E27FC236}">
                <a16:creationId xmlns:a16="http://schemas.microsoft.com/office/drawing/2014/main" xmlns="" id="{D4003D22-CA92-6EA8-7827-BE64E382ED02}"/>
              </a:ext>
            </a:extLst>
          </p:cNvPr>
          <p:cNvSpPr txBox="1">
            <a:spLocks/>
          </p:cNvSpPr>
          <p:nvPr/>
        </p:nvSpPr>
        <p:spPr>
          <a:xfrm>
            <a:off x="131181" y="966270"/>
            <a:ext cx="5835065"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all users registered with the network,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keeps user profile.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Logically only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one HLR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per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Persistent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storage of user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MSCs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exchange information with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MS registers with a new GMSC, the HLR sends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user profile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new 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Includes information like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location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user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data</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Service provisioning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information</a:t>
            </a:r>
          </a:p>
        </p:txBody>
      </p:sp>
      <p:pic>
        <p:nvPicPr>
          <p:cNvPr id="11" name="Picture 10">
            <a:extLst>
              <a:ext uri="{FF2B5EF4-FFF2-40B4-BE49-F238E27FC236}">
                <a16:creationId xmlns:a16="http://schemas.microsoft.com/office/drawing/2014/main" xmlns="" id="{6480F818-B98D-67FC-F946-A98BF5F9BE14}"/>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5969594" y="1037171"/>
            <a:ext cx="5948086" cy="276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01391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Visitor Location Register (VLR)</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AA844218-455D-5F6E-D643-4901BC212C45}"/>
              </a:ext>
            </a:extLst>
          </p:cNvPr>
          <p:cNvSpPr txBox="1">
            <a:spLocks/>
          </p:cNvSpPr>
          <p:nvPr/>
        </p:nvSpPr>
        <p:spPr>
          <a:xfrm>
            <a:off x="131181" y="966270"/>
            <a:ext cx="713589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responsible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a group of location areas, typically associated with an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Contains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temporary information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needed for call control typically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copied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from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subscriber enters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new MSC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VLR associated with that MSC requests user info from corresponding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2" name="Picture 11">
            <a:extLst>
              <a:ext uri="{FF2B5EF4-FFF2-40B4-BE49-F238E27FC236}">
                <a16:creationId xmlns:a16="http://schemas.microsoft.com/office/drawing/2014/main" xmlns="" id="{D8A57902-2DE6-EECB-345C-26809D8D3A5A}"/>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246581" y="3790806"/>
            <a:ext cx="6225754" cy="276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2" descr="Visitor Location Register (VLR) | Metin UZAR">
            <a:extLst>
              <a:ext uri="{FF2B5EF4-FFF2-40B4-BE49-F238E27FC236}">
                <a16:creationId xmlns:a16="http://schemas.microsoft.com/office/drawing/2014/main" xmlns="" id="{168D0F29-ED68-9DED-956E-FC78B03E5A16}"/>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7396870" y="1037171"/>
            <a:ext cx="4572000" cy="34290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190495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AUC and EIR</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4" name="Content Placeholder 2">
            <a:extLst>
              <a:ext uri="{FF2B5EF4-FFF2-40B4-BE49-F238E27FC236}">
                <a16:creationId xmlns:a16="http://schemas.microsoft.com/office/drawing/2014/main" xmlns="" id="{E5B8705B-5BBD-AF25-8E0E-EFAC62DD5F5D}"/>
              </a:ext>
            </a:extLst>
          </p:cNvPr>
          <p:cNvSpPr txBox="1">
            <a:spLocks/>
          </p:cNvSpPr>
          <p:nvPr/>
        </p:nvSpPr>
        <p:spPr>
          <a:xfrm>
            <a:off x="131181" y="863444"/>
            <a:ext cx="583506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AUC: Authentication Center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Accessed by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 user for service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Contains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encryption keys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subscribers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EIR: Equipment Identity Register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stolen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fraudulent</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mobile stations to be identified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5" name="Picture 14">
            <a:extLst>
              <a:ext uri="{FF2B5EF4-FFF2-40B4-BE49-F238E27FC236}">
                <a16:creationId xmlns:a16="http://schemas.microsoft.com/office/drawing/2014/main" xmlns="" id="{4F38A877-A97A-4CD0-28BD-0F805A622B4E}"/>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72" t="2895" r="1390" b="28075"/>
          <a:stretch/>
        </p:blipFill>
        <p:spPr bwMode="auto">
          <a:xfrm>
            <a:off x="6008002" y="1047331"/>
            <a:ext cx="5940158" cy="2769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944242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System Hierarchy</a:t>
            </a:r>
          </a:p>
        </p:txBody>
      </p:sp>
      <p:sp>
        <p:nvSpPr>
          <p:cNvPr id="43" name="Rectangle 42">
            <a:extLst>
              <a:ext uri="{FF2B5EF4-FFF2-40B4-BE49-F238E27FC236}">
                <a16:creationId xmlns:a16="http://schemas.microsoft.com/office/drawing/2014/main" xmlns="" id="{96AC0BA5-E702-C157-B931-35B9586B113F}"/>
              </a:ext>
            </a:extLst>
          </p:cNvPr>
          <p:cNvSpPr/>
          <p:nvPr/>
        </p:nvSpPr>
        <p:spPr>
          <a:xfrm>
            <a:off x="3175000" y="990600"/>
            <a:ext cx="8763000" cy="5334000"/>
          </a:xfrm>
          <a:prstGeom prst="rect">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4" name="Rectangle 43">
            <a:extLst>
              <a:ext uri="{FF2B5EF4-FFF2-40B4-BE49-F238E27FC236}">
                <a16:creationId xmlns:a16="http://schemas.microsoft.com/office/drawing/2014/main" xmlns="" id="{B75C2BC8-0D7A-481E-7843-B36B4963FFD4}"/>
              </a:ext>
            </a:extLst>
          </p:cNvPr>
          <p:cNvSpPr/>
          <p:nvPr/>
        </p:nvSpPr>
        <p:spPr>
          <a:xfrm>
            <a:off x="3365500" y="2057400"/>
            <a:ext cx="8458200" cy="3505200"/>
          </a:xfrm>
          <a:prstGeom prst="rect">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5" name="Oval 44">
            <a:extLst>
              <a:ext uri="{FF2B5EF4-FFF2-40B4-BE49-F238E27FC236}">
                <a16:creationId xmlns:a16="http://schemas.microsoft.com/office/drawing/2014/main" xmlns="" id="{8A46909D-D9D5-9734-21BC-03ED27A2CB65}"/>
              </a:ext>
            </a:extLst>
          </p:cNvPr>
          <p:cNvSpPr/>
          <p:nvPr/>
        </p:nvSpPr>
        <p:spPr>
          <a:xfrm>
            <a:off x="3517900" y="5638800"/>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46" name="Oval 45">
            <a:extLst>
              <a:ext uri="{FF2B5EF4-FFF2-40B4-BE49-F238E27FC236}">
                <a16:creationId xmlns:a16="http://schemas.microsoft.com/office/drawing/2014/main" xmlns="" id="{924B5966-DAAB-EDC4-C5B3-52175B589A83}"/>
              </a:ext>
            </a:extLst>
          </p:cNvPr>
          <p:cNvSpPr/>
          <p:nvPr/>
        </p:nvSpPr>
        <p:spPr>
          <a:xfrm>
            <a:off x="3822700" y="5638800"/>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47" name="Oval 46">
            <a:extLst>
              <a:ext uri="{FF2B5EF4-FFF2-40B4-BE49-F238E27FC236}">
                <a16:creationId xmlns:a16="http://schemas.microsoft.com/office/drawing/2014/main" xmlns="" id="{0B896BA2-86F8-CC7A-7DE8-08216F0CD3D2}"/>
              </a:ext>
            </a:extLst>
          </p:cNvPr>
          <p:cNvSpPr/>
          <p:nvPr/>
        </p:nvSpPr>
        <p:spPr>
          <a:xfrm>
            <a:off x="4127500" y="5638800"/>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48" name="Rectangle 47">
            <a:extLst>
              <a:ext uri="{FF2B5EF4-FFF2-40B4-BE49-F238E27FC236}">
                <a16:creationId xmlns:a16="http://schemas.microsoft.com/office/drawing/2014/main" xmlns="" id="{FF870D02-5CA5-C420-3EB4-24F61B04C607}"/>
              </a:ext>
            </a:extLst>
          </p:cNvPr>
          <p:cNvSpPr/>
          <p:nvPr/>
        </p:nvSpPr>
        <p:spPr>
          <a:xfrm>
            <a:off x="3517900" y="2819400"/>
            <a:ext cx="5486400" cy="259080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9" name="Rectangle 48">
            <a:extLst>
              <a:ext uri="{FF2B5EF4-FFF2-40B4-BE49-F238E27FC236}">
                <a16:creationId xmlns:a16="http://schemas.microsoft.com/office/drawing/2014/main" xmlns="" id="{EECF0374-3A17-9C90-FBE0-741D3C8A6D27}"/>
              </a:ext>
            </a:extLst>
          </p:cNvPr>
          <p:cNvSpPr/>
          <p:nvPr/>
        </p:nvSpPr>
        <p:spPr>
          <a:xfrm>
            <a:off x="9301292" y="2743200"/>
            <a:ext cx="2446208" cy="1391478"/>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0" name="Oval 49">
            <a:extLst>
              <a:ext uri="{FF2B5EF4-FFF2-40B4-BE49-F238E27FC236}">
                <a16:creationId xmlns:a16="http://schemas.microsoft.com/office/drawing/2014/main" xmlns="" id="{21E1EA05-BC9E-A361-E742-B2E2FE35CCA0}"/>
              </a:ext>
            </a:extLst>
          </p:cNvPr>
          <p:cNvSpPr/>
          <p:nvPr/>
        </p:nvSpPr>
        <p:spPr>
          <a:xfrm>
            <a:off x="10260772" y="4210878"/>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1" name="Oval 50">
            <a:extLst>
              <a:ext uri="{FF2B5EF4-FFF2-40B4-BE49-F238E27FC236}">
                <a16:creationId xmlns:a16="http://schemas.microsoft.com/office/drawing/2014/main" xmlns="" id="{573A2808-C827-199A-86D0-A0C8CE7A1BD7}"/>
              </a:ext>
            </a:extLst>
          </p:cNvPr>
          <p:cNvSpPr/>
          <p:nvPr/>
        </p:nvSpPr>
        <p:spPr>
          <a:xfrm>
            <a:off x="10565572" y="4210878"/>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2" name="Oval 51">
            <a:extLst>
              <a:ext uri="{FF2B5EF4-FFF2-40B4-BE49-F238E27FC236}">
                <a16:creationId xmlns:a16="http://schemas.microsoft.com/office/drawing/2014/main" xmlns="" id="{E6BF5D01-453D-B478-2DF8-5544C1E7ADBF}"/>
              </a:ext>
            </a:extLst>
          </p:cNvPr>
          <p:cNvSpPr/>
          <p:nvPr/>
        </p:nvSpPr>
        <p:spPr>
          <a:xfrm>
            <a:off x="10870372" y="4210878"/>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3" name="Rectangle 52">
            <a:extLst>
              <a:ext uri="{FF2B5EF4-FFF2-40B4-BE49-F238E27FC236}">
                <a16:creationId xmlns:a16="http://schemas.microsoft.com/office/drawing/2014/main" xmlns="" id="{FDB1599F-DB07-34AE-C2FC-887986C782C7}"/>
              </a:ext>
            </a:extLst>
          </p:cNvPr>
          <p:cNvSpPr/>
          <p:nvPr/>
        </p:nvSpPr>
        <p:spPr>
          <a:xfrm>
            <a:off x="9286146" y="4419600"/>
            <a:ext cx="2461354" cy="99060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4" name="Rectangle 53">
            <a:extLst>
              <a:ext uri="{FF2B5EF4-FFF2-40B4-BE49-F238E27FC236}">
                <a16:creationId xmlns:a16="http://schemas.microsoft.com/office/drawing/2014/main" xmlns="" id="{EFF2CC1E-FBFA-2120-DAC4-57B7C8B02E24}"/>
              </a:ext>
            </a:extLst>
          </p:cNvPr>
          <p:cNvSpPr/>
          <p:nvPr/>
        </p:nvSpPr>
        <p:spPr>
          <a:xfrm>
            <a:off x="3365500" y="1066800"/>
            <a:ext cx="4800600" cy="7620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Public Land Mobile Network(PLMN)/ GSM Administrative Region</a:t>
            </a:r>
          </a:p>
        </p:txBody>
      </p:sp>
      <p:sp>
        <p:nvSpPr>
          <p:cNvPr id="55" name="Rectangle 54">
            <a:extLst>
              <a:ext uri="{FF2B5EF4-FFF2-40B4-BE49-F238E27FC236}">
                <a16:creationId xmlns:a16="http://schemas.microsoft.com/office/drawing/2014/main" xmlns="" id="{6A26B8EE-47EF-E927-4CC9-2A8E23B32DA5}"/>
              </a:ext>
            </a:extLst>
          </p:cNvPr>
          <p:cNvSpPr/>
          <p:nvPr/>
        </p:nvSpPr>
        <p:spPr>
          <a:xfrm>
            <a:off x="9457596" y="4727713"/>
            <a:ext cx="2133600" cy="36774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Location Area</a:t>
            </a:r>
          </a:p>
        </p:txBody>
      </p:sp>
      <p:sp>
        <p:nvSpPr>
          <p:cNvPr id="56" name="Rectangle 55">
            <a:extLst>
              <a:ext uri="{FF2B5EF4-FFF2-40B4-BE49-F238E27FC236}">
                <a16:creationId xmlns:a16="http://schemas.microsoft.com/office/drawing/2014/main" xmlns="" id="{B97F4868-8118-CAF0-641E-C033B2DE3F3F}"/>
              </a:ext>
            </a:extLst>
          </p:cNvPr>
          <p:cNvSpPr/>
          <p:nvPr/>
        </p:nvSpPr>
        <p:spPr>
          <a:xfrm>
            <a:off x="6736936" y="4659797"/>
            <a:ext cx="2133600"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BSC</a:t>
            </a:r>
          </a:p>
        </p:txBody>
      </p:sp>
      <p:sp>
        <p:nvSpPr>
          <p:cNvPr id="57" name="Rectangle 56">
            <a:extLst>
              <a:ext uri="{FF2B5EF4-FFF2-40B4-BE49-F238E27FC236}">
                <a16:creationId xmlns:a16="http://schemas.microsoft.com/office/drawing/2014/main" xmlns="" id="{BA956E03-B8F2-E43F-42E0-4310EC64A5A1}"/>
              </a:ext>
            </a:extLst>
          </p:cNvPr>
          <p:cNvSpPr/>
          <p:nvPr/>
        </p:nvSpPr>
        <p:spPr>
          <a:xfrm>
            <a:off x="3662492" y="3733801"/>
            <a:ext cx="2918140" cy="1514061"/>
          </a:xfrm>
          <a:prstGeom prst="rect">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8" name="Rectangle 57">
            <a:extLst>
              <a:ext uri="{FF2B5EF4-FFF2-40B4-BE49-F238E27FC236}">
                <a16:creationId xmlns:a16="http://schemas.microsoft.com/office/drawing/2014/main" xmlns="" id="{CD6F107F-C953-3A71-5440-163C74A78269}"/>
              </a:ext>
            </a:extLst>
          </p:cNvPr>
          <p:cNvSpPr/>
          <p:nvPr/>
        </p:nvSpPr>
        <p:spPr>
          <a:xfrm>
            <a:off x="3728754" y="2983396"/>
            <a:ext cx="2684747"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Location Area (LA)</a:t>
            </a:r>
          </a:p>
        </p:txBody>
      </p:sp>
      <p:sp>
        <p:nvSpPr>
          <p:cNvPr id="59" name="Rectangle 58">
            <a:extLst>
              <a:ext uri="{FF2B5EF4-FFF2-40B4-BE49-F238E27FC236}">
                <a16:creationId xmlns:a16="http://schemas.microsoft.com/office/drawing/2014/main" xmlns="" id="{566231C9-D908-731E-89F5-C2224C3571F2}"/>
              </a:ext>
            </a:extLst>
          </p:cNvPr>
          <p:cNvSpPr/>
          <p:nvPr/>
        </p:nvSpPr>
        <p:spPr>
          <a:xfrm>
            <a:off x="3779189" y="3811657"/>
            <a:ext cx="2684747"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Base Station Controller (BSC)</a:t>
            </a:r>
          </a:p>
        </p:txBody>
      </p:sp>
      <p:sp>
        <p:nvSpPr>
          <p:cNvPr id="60" name="Rectangle 59">
            <a:extLst>
              <a:ext uri="{FF2B5EF4-FFF2-40B4-BE49-F238E27FC236}">
                <a16:creationId xmlns:a16="http://schemas.microsoft.com/office/drawing/2014/main" xmlns="" id="{E2CC29FD-4EBE-731D-5E65-A25CD51B4B6D}"/>
              </a:ext>
            </a:extLst>
          </p:cNvPr>
          <p:cNvSpPr/>
          <p:nvPr/>
        </p:nvSpPr>
        <p:spPr>
          <a:xfrm>
            <a:off x="5651500" y="4671392"/>
            <a:ext cx="795130" cy="4340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Cell</a:t>
            </a:r>
          </a:p>
        </p:txBody>
      </p:sp>
      <p:sp>
        <p:nvSpPr>
          <p:cNvPr id="61" name="Oval 60">
            <a:extLst>
              <a:ext uri="{FF2B5EF4-FFF2-40B4-BE49-F238E27FC236}">
                <a16:creationId xmlns:a16="http://schemas.microsoft.com/office/drawing/2014/main" xmlns="" id="{CD36CDF2-CABF-590F-49FA-990E8CF2BD2B}"/>
              </a:ext>
            </a:extLst>
          </p:cNvPr>
          <p:cNvSpPr/>
          <p:nvPr/>
        </p:nvSpPr>
        <p:spPr>
          <a:xfrm>
            <a:off x="4714146" y="4751733"/>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62" name="Oval 61">
            <a:extLst>
              <a:ext uri="{FF2B5EF4-FFF2-40B4-BE49-F238E27FC236}">
                <a16:creationId xmlns:a16="http://schemas.microsoft.com/office/drawing/2014/main" xmlns="" id="{5EE989A8-4307-A6A8-6D73-496A5AA75DC6}"/>
              </a:ext>
            </a:extLst>
          </p:cNvPr>
          <p:cNvSpPr/>
          <p:nvPr/>
        </p:nvSpPr>
        <p:spPr>
          <a:xfrm>
            <a:off x="5018946" y="4751733"/>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63" name="Oval 62">
            <a:extLst>
              <a:ext uri="{FF2B5EF4-FFF2-40B4-BE49-F238E27FC236}">
                <a16:creationId xmlns:a16="http://schemas.microsoft.com/office/drawing/2014/main" xmlns="" id="{FC57C592-2A3D-A67D-1CCB-98CC3B42F0A3}"/>
              </a:ext>
            </a:extLst>
          </p:cNvPr>
          <p:cNvSpPr/>
          <p:nvPr/>
        </p:nvSpPr>
        <p:spPr>
          <a:xfrm>
            <a:off x="5323746" y="4751733"/>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xmlns="" id="{9E20BAC4-D79B-6FED-1743-86D0C3638008}"/>
              </a:ext>
            </a:extLst>
          </p:cNvPr>
          <p:cNvSpPr/>
          <p:nvPr/>
        </p:nvSpPr>
        <p:spPr>
          <a:xfrm>
            <a:off x="3365500" y="5835927"/>
            <a:ext cx="4800600" cy="402535"/>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MSC Region</a:t>
            </a:r>
          </a:p>
        </p:txBody>
      </p:sp>
      <p:sp>
        <p:nvSpPr>
          <p:cNvPr id="65" name="Oval 64">
            <a:extLst>
              <a:ext uri="{FF2B5EF4-FFF2-40B4-BE49-F238E27FC236}">
                <a16:creationId xmlns:a16="http://schemas.microsoft.com/office/drawing/2014/main" xmlns="" id="{0552E662-76FB-FBF9-5A1C-22D846CA6525}"/>
              </a:ext>
            </a:extLst>
          </p:cNvPr>
          <p:cNvSpPr/>
          <p:nvPr/>
        </p:nvSpPr>
        <p:spPr>
          <a:xfrm>
            <a:off x="7416435" y="4245665"/>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70" name="Oval 69">
            <a:extLst>
              <a:ext uri="{FF2B5EF4-FFF2-40B4-BE49-F238E27FC236}">
                <a16:creationId xmlns:a16="http://schemas.microsoft.com/office/drawing/2014/main" xmlns="" id="{52FD6FBD-FD84-4D0B-666C-71FEE6D86768}"/>
              </a:ext>
            </a:extLst>
          </p:cNvPr>
          <p:cNvSpPr/>
          <p:nvPr/>
        </p:nvSpPr>
        <p:spPr>
          <a:xfrm>
            <a:off x="7721235" y="4245665"/>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71" name="Oval 70">
            <a:extLst>
              <a:ext uri="{FF2B5EF4-FFF2-40B4-BE49-F238E27FC236}">
                <a16:creationId xmlns:a16="http://schemas.microsoft.com/office/drawing/2014/main" xmlns="" id="{E3110DAB-E3FB-3B44-7164-744AF9ABCCEA}"/>
              </a:ext>
            </a:extLst>
          </p:cNvPr>
          <p:cNvSpPr/>
          <p:nvPr/>
        </p:nvSpPr>
        <p:spPr>
          <a:xfrm>
            <a:off x="8026035" y="4245665"/>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72" name="Rectangle 71">
            <a:extLst>
              <a:ext uri="{FF2B5EF4-FFF2-40B4-BE49-F238E27FC236}">
                <a16:creationId xmlns:a16="http://schemas.microsoft.com/office/drawing/2014/main" xmlns="" id="{A2B7338C-C4A6-F2AB-70C3-492646670512}"/>
              </a:ext>
            </a:extLst>
          </p:cNvPr>
          <p:cNvSpPr/>
          <p:nvPr/>
        </p:nvSpPr>
        <p:spPr>
          <a:xfrm>
            <a:off x="7416436" y="3366053"/>
            <a:ext cx="2684747"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Base Station Controller</a:t>
            </a:r>
          </a:p>
        </p:txBody>
      </p:sp>
      <p:sp>
        <p:nvSpPr>
          <p:cNvPr id="73" name="Rectangle 72">
            <a:extLst>
              <a:ext uri="{FF2B5EF4-FFF2-40B4-BE49-F238E27FC236}">
                <a16:creationId xmlns:a16="http://schemas.microsoft.com/office/drawing/2014/main" xmlns="" id="{8C5266F3-028C-A2E4-60B8-C24E79479BF0}"/>
              </a:ext>
            </a:extLst>
          </p:cNvPr>
          <p:cNvSpPr/>
          <p:nvPr/>
        </p:nvSpPr>
        <p:spPr>
          <a:xfrm>
            <a:off x="3778093" y="4661453"/>
            <a:ext cx="795130" cy="4340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Cell</a:t>
            </a:r>
          </a:p>
        </p:txBody>
      </p:sp>
      <p:sp>
        <p:nvSpPr>
          <p:cNvPr id="74" name="Rectangle 73">
            <a:extLst>
              <a:ext uri="{FF2B5EF4-FFF2-40B4-BE49-F238E27FC236}">
                <a16:creationId xmlns:a16="http://schemas.microsoft.com/office/drawing/2014/main" xmlns="" id="{D5C67451-D06D-6FFC-803F-47CCABA03B30}"/>
              </a:ext>
            </a:extLst>
          </p:cNvPr>
          <p:cNvSpPr/>
          <p:nvPr/>
        </p:nvSpPr>
        <p:spPr>
          <a:xfrm>
            <a:off x="9457597" y="2839281"/>
            <a:ext cx="2134429" cy="374373"/>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Location Area</a:t>
            </a:r>
          </a:p>
        </p:txBody>
      </p:sp>
      <p:sp>
        <p:nvSpPr>
          <p:cNvPr id="75" name="Rectangle 74">
            <a:extLst>
              <a:ext uri="{FF2B5EF4-FFF2-40B4-BE49-F238E27FC236}">
                <a16:creationId xmlns:a16="http://schemas.microsoft.com/office/drawing/2014/main" xmlns="" id="{C9200026-0744-389C-59B8-09BB53A9A9D7}"/>
              </a:ext>
            </a:extLst>
          </p:cNvPr>
          <p:cNvSpPr/>
          <p:nvPr/>
        </p:nvSpPr>
        <p:spPr>
          <a:xfrm>
            <a:off x="3514588" y="2209800"/>
            <a:ext cx="5355949" cy="445604"/>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Mobile Switching Centre (MSC) Region</a:t>
            </a:r>
          </a:p>
        </p:txBody>
      </p:sp>
      <p:sp>
        <p:nvSpPr>
          <p:cNvPr id="76" name="Rounded Rectangular Callout 38">
            <a:extLst>
              <a:ext uri="{FF2B5EF4-FFF2-40B4-BE49-F238E27FC236}">
                <a16:creationId xmlns:a16="http://schemas.microsoft.com/office/drawing/2014/main" xmlns="" id="{B3253990-69C4-7B0B-ED45-765A4AFA2502}"/>
              </a:ext>
            </a:extLst>
          </p:cNvPr>
          <p:cNvSpPr/>
          <p:nvPr/>
        </p:nvSpPr>
        <p:spPr>
          <a:xfrm>
            <a:off x="680853" y="1171073"/>
            <a:ext cx="2296312" cy="553453"/>
          </a:xfrm>
          <a:prstGeom prst="wedgeRoundRectCallout">
            <a:avLst>
              <a:gd name="adj1" fmla="val 71304"/>
              <a:gd name="adj2" fmla="val -32341"/>
              <a:gd name="adj3" fmla="val 16667"/>
            </a:avLst>
          </a:prstGeom>
          <a:noFill/>
          <a:ln w="12700" cap="flat" cmpd="sng" algn="ctr">
            <a:solidFill>
              <a:srgbClr val="5430AA"/>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Administrative Region </a:t>
            </a:r>
            <a:endPar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p:txBody>
      </p:sp>
      <p:sp>
        <p:nvSpPr>
          <p:cNvPr id="77" name="Rounded Rectangular Callout 39">
            <a:extLst>
              <a:ext uri="{FF2B5EF4-FFF2-40B4-BE49-F238E27FC236}">
                <a16:creationId xmlns:a16="http://schemas.microsoft.com/office/drawing/2014/main" xmlns="" id="{08709C67-7E5D-EC44-74B9-F9BE1FF7FEEF}"/>
              </a:ext>
            </a:extLst>
          </p:cNvPr>
          <p:cNvSpPr/>
          <p:nvPr/>
        </p:nvSpPr>
        <p:spPr>
          <a:xfrm>
            <a:off x="80305" y="2390274"/>
            <a:ext cx="2928639" cy="1258627"/>
          </a:xfrm>
          <a:prstGeom prst="wedgeRoundRectCallout">
            <a:avLst>
              <a:gd name="adj1" fmla="val 72080"/>
              <a:gd name="adj2" fmla="val -39953"/>
              <a:gd name="adj3" fmla="val 16667"/>
            </a:avLst>
          </a:prstGeom>
          <a:noFill/>
          <a:ln w="12700" cap="flat" cmpd="sng" algn="ctr">
            <a:solidFill>
              <a:srgbClr val="5430AA"/>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Registration, Authentication, location updating, handovers and call routing</a:t>
            </a:r>
          </a:p>
        </p:txBody>
      </p:sp>
      <p:sp>
        <p:nvSpPr>
          <p:cNvPr id="78" name="Rounded Rectangular Callout 40">
            <a:extLst>
              <a:ext uri="{FF2B5EF4-FFF2-40B4-BE49-F238E27FC236}">
                <a16:creationId xmlns:a16="http://schemas.microsoft.com/office/drawing/2014/main" xmlns="" id="{DC313EA2-63CD-B506-AF43-1C3947FFBFAF}"/>
              </a:ext>
            </a:extLst>
          </p:cNvPr>
          <p:cNvSpPr/>
          <p:nvPr/>
        </p:nvSpPr>
        <p:spPr>
          <a:xfrm>
            <a:off x="41026" y="4142198"/>
            <a:ext cx="2936139" cy="963201"/>
          </a:xfrm>
          <a:prstGeom prst="wedgeRoundRectCallout">
            <a:avLst>
              <a:gd name="adj1" fmla="val 77777"/>
              <a:gd name="adj2" fmla="val -118478"/>
              <a:gd name="adj3" fmla="val 16667"/>
            </a:avLst>
          </a:prstGeom>
          <a:noFill/>
          <a:ln w="12700" cap="flat" cmpd="sng" algn="ctr">
            <a:solidFill>
              <a:srgbClr val="5430AA"/>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One LA consist of many cell groups &amp; each cell group is assigned to one BSC</a:t>
            </a:r>
          </a:p>
        </p:txBody>
      </p:sp>
      <p:sp>
        <p:nvSpPr>
          <p:cNvPr id="79" name="Rounded Rectangular Callout 41">
            <a:extLst>
              <a:ext uri="{FF2B5EF4-FFF2-40B4-BE49-F238E27FC236}">
                <a16:creationId xmlns:a16="http://schemas.microsoft.com/office/drawing/2014/main" xmlns="" id="{56604A0C-840B-A2B7-89CC-DAC7CE22BFA3}"/>
              </a:ext>
            </a:extLst>
          </p:cNvPr>
          <p:cNvSpPr/>
          <p:nvPr/>
        </p:nvSpPr>
        <p:spPr>
          <a:xfrm>
            <a:off x="201672" y="5486401"/>
            <a:ext cx="2685907" cy="694998"/>
          </a:xfrm>
          <a:prstGeom prst="wedgeRoundRectCallout">
            <a:avLst>
              <a:gd name="adj1" fmla="val 222679"/>
              <a:gd name="adj2" fmla="val -295387"/>
              <a:gd name="adj3" fmla="val 16667"/>
            </a:avLst>
          </a:prstGeom>
          <a:noFill/>
          <a:ln w="12700" cap="flat" cmpd="sng" algn="ctr">
            <a:solidFill>
              <a:srgbClr val="5430AA"/>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One BSC can belong to different LA’s</a:t>
            </a:r>
          </a:p>
        </p:txBody>
      </p:sp>
    </p:spTree>
    <p:extLst>
      <p:ext uri="{BB962C8B-B14F-4D97-AF65-F5344CB8AC3E}">
        <p14:creationId xmlns:p14="http://schemas.microsoft.com/office/powerpoint/2010/main" xmlns="" val="3602457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Entities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6" name="Freeform 3">
            <a:extLst>
              <a:ext uri="{FF2B5EF4-FFF2-40B4-BE49-F238E27FC236}">
                <a16:creationId xmlns:a16="http://schemas.microsoft.com/office/drawing/2014/main" xmlns="" id="{6DFDD894-8859-69FE-0292-42879AC0F30B}"/>
              </a:ext>
            </a:extLst>
          </p:cNvPr>
          <p:cNvSpPr/>
          <p:nvPr/>
        </p:nvSpPr>
        <p:spPr>
          <a:xfrm>
            <a:off x="3393185" y="1312262"/>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D1C7E8">
              <a:alpha val="90000"/>
            </a:srgbClr>
          </a:solidFill>
          <a:ln w="6350" cap="flat" cmpd="sng" algn="ctr">
            <a:solidFill>
              <a:srgbClr val="F19D19">
                <a:tint val="40000"/>
                <a:alpha val="90000"/>
                <a:hueOff val="0"/>
                <a:satOff val="0"/>
                <a:lumOff val="0"/>
                <a:alphaOff val="0"/>
              </a:srgbClr>
            </a:solidFill>
            <a:prstDash val="solid"/>
            <a:miter lim="800000"/>
          </a:ln>
          <a:effectLst/>
        </p:spPr>
        <p:txBody>
          <a:bodyPr spcFirstLastPara="0" vert="horz" wrap="square" lIns="72391" tIns="72135" rIns="108330" bIns="72137"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Mobile Equipment (ME)</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Subscriber Identity Module (SIM)</a:t>
            </a:r>
          </a:p>
        </p:txBody>
      </p:sp>
      <p:sp>
        <p:nvSpPr>
          <p:cNvPr id="27" name="Freeform 4">
            <a:extLst>
              <a:ext uri="{FF2B5EF4-FFF2-40B4-BE49-F238E27FC236}">
                <a16:creationId xmlns:a16="http://schemas.microsoft.com/office/drawing/2014/main" xmlns="" id="{12223739-1356-BCE7-F80A-F8F1AD1A6529}"/>
              </a:ext>
            </a:extLst>
          </p:cNvPr>
          <p:cNvSpPr/>
          <p:nvPr/>
        </p:nvSpPr>
        <p:spPr>
          <a:xfrm>
            <a:off x="361950" y="1220230"/>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solidFill>
            <a:srgbClr val="5430AA">
              <a:alpha val="45000"/>
            </a:srgbClr>
          </a:solidFill>
          <a:ln>
            <a:noFill/>
          </a:ln>
          <a:effectLst/>
          <a:scene3d>
            <a:camera prst="orthographicFront"/>
            <a:lightRig rig="flat" dir="t"/>
          </a:scene3d>
          <a:sp3d prstMaterial="dkEdge">
            <a:bevelT w="8200" h="38100"/>
          </a:sp3d>
        </p:spPr>
        <p:txBody>
          <a:bodyPr spcFirstLastPara="0" vert="horz" wrap="square" lIns="132556" tIns="88741" rIns="132556" bIns="8874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Mobile Station (MS) </a:t>
            </a:r>
          </a:p>
        </p:txBody>
      </p:sp>
      <p:sp>
        <p:nvSpPr>
          <p:cNvPr id="28" name="Freeform 5">
            <a:extLst>
              <a:ext uri="{FF2B5EF4-FFF2-40B4-BE49-F238E27FC236}">
                <a16:creationId xmlns:a16="http://schemas.microsoft.com/office/drawing/2014/main" xmlns="" id="{D7AC58EE-E598-90AF-2421-CA441DC3954E}"/>
              </a:ext>
            </a:extLst>
          </p:cNvPr>
          <p:cNvSpPr/>
          <p:nvPr/>
        </p:nvSpPr>
        <p:spPr>
          <a:xfrm>
            <a:off x="3393185" y="2278594"/>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F19D19">
              <a:tint val="40000"/>
              <a:alpha val="90000"/>
              <a:hueOff val="-3580161"/>
              <a:satOff val="16084"/>
              <a:lumOff val="1106"/>
              <a:alphaOff val="0"/>
            </a:srgbClr>
          </a:solidFill>
          <a:ln w="6350" cap="flat" cmpd="sng" algn="ctr">
            <a:solidFill>
              <a:srgbClr val="F19D19">
                <a:tint val="40000"/>
                <a:alpha val="90000"/>
                <a:hueOff val="-3580161"/>
                <a:satOff val="16084"/>
                <a:lumOff val="1106"/>
                <a:alphaOff val="0"/>
              </a:srgbClr>
            </a:solidFill>
            <a:prstDash val="solid"/>
            <a:miter lim="800000"/>
          </a:ln>
          <a:effectLst/>
        </p:spPr>
        <p:txBody>
          <a:bodyPr spcFirstLastPara="0" vert="horz" wrap="square" lIns="72391" tIns="72135" rIns="108330" bIns="72137"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Base Transceiver Station (BTS) </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Base Station Controller (BSC)</a:t>
            </a:r>
          </a:p>
        </p:txBody>
      </p:sp>
      <p:sp>
        <p:nvSpPr>
          <p:cNvPr id="29" name="Freeform 6">
            <a:extLst>
              <a:ext uri="{FF2B5EF4-FFF2-40B4-BE49-F238E27FC236}">
                <a16:creationId xmlns:a16="http://schemas.microsoft.com/office/drawing/2014/main" xmlns="" id="{D64969C8-1C3B-2455-E5AA-C146F4A8E1A1}"/>
              </a:ext>
            </a:extLst>
          </p:cNvPr>
          <p:cNvSpPr/>
          <p:nvPr/>
        </p:nvSpPr>
        <p:spPr>
          <a:xfrm>
            <a:off x="361950" y="2186561"/>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gradFill rotWithShape="1">
            <a:gsLst>
              <a:gs pos="0">
                <a:srgbClr val="F19D19">
                  <a:hueOff val="-3311292"/>
                  <a:satOff val="13270"/>
                  <a:lumOff val="2876"/>
                  <a:alphaOff val="0"/>
                  <a:lumMod val="110000"/>
                  <a:satMod val="105000"/>
                  <a:tint val="67000"/>
                </a:srgbClr>
              </a:gs>
              <a:gs pos="50000">
                <a:srgbClr val="F19D19">
                  <a:hueOff val="-3311292"/>
                  <a:satOff val="13270"/>
                  <a:lumOff val="2876"/>
                  <a:alphaOff val="0"/>
                  <a:lumMod val="105000"/>
                  <a:satMod val="103000"/>
                  <a:tint val="73000"/>
                </a:srgbClr>
              </a:gs>
              <a:gs pos="100000">
                <a:srgbClr val="F19D19">
                  <a:hueOff val="-3311292"/>
                  <a:satOff val="13270"/>
                  <a:lumOff val="2876"/>
                  <a:alphaOff val="0"/>
                  <a:lumMod val="105000"/>
                  <a:satMod val="109000"/>
                  <a:tint val="81000"/>
                </a:srgbClr>
              </a:gs>
            </a:gsLst>
            <a:lin ang="5400000" scaled="0"/>
          </a:gradFill>
          <a:ln>
            <a:noFill/>
          </a:ln>
          <a:effectLst/>
          <a:scene3d>
            <a:camera prst="orthographicFront"/>
            <a:lightRig rig="flat" dir="t"/>
          </a:scene3d>
          <a:sp3d prstMaterial="dkEdge">
            <a:bevelT w="8200" h="38100"/>
          </a:sp3d>
        </p:spPr>
        <p:txBody>
          <a:bodyPr spcFirstLastPara="0" vert="horz" wrap="square" lIns="132556" tIns="88741" rIns="132556" bIns="8874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Base Station Subsystem (BSS) </a:t>
            </a:r>
          </a:p>
        </p:txBody>
      </p:sp>
      <p:sp>
        <p:nvSpPr>
          <p:cNvPr id="30" name="Freeform 7">
            <a:extLst>
              <a:ext uri="{FF2B5EF4-FFF2-40B4-BE49-F238E27FC236}">
                <a16:creationId xmlns:a16="http://schemas.microsoft.com/office/drawing/2014/main" xmlns="" id="{EF99B601-2223-63B6-4F9C-BF3FA6F19FF2}"/>
              </a:ext>
            </a:extLst>
          </p:cNvPr>
          <p:cNvSpPr/>
          <p:nvPr/>
        </p:nvSpPr>
        <p:spPr>
          <a:xfrm>
            <a:off x="3390225" y="3259710"/>
            <a:ext cx="5383601" cy="1812911"/>
          </a:xfrm>
          <a:custGeom>
            <a:avLst/>
            <a:gdLst>
              <a:gd name="connsiteX0" fmla="*/ 302158 w 1812911"/>
              <a:gd name="connsiteY0" fmla="*/ 0 h 5383601"/>
              <a:gd name="connsiteX1" fmla="*/ 1510753 w 1812911"/>
              <a:gd name="connsiteY1" fmla="*/ 0 h 5383601"/>
              <a:gd name="connsiteX2" fmla="*/ 1812911 w 1812911"/>
              <a:gd name="connsiteY2" fmla="*/ 302158 h 5383601"/>
              <a:gd name="connsiteX3" fmla="*/ 1812911 w 1812911"/>
              <a:gd name="connsiteY3" fmla="*/ 5383601 h 5383601"/>
              <a:gd name="connsiteX4" fmla="*/ 1812911 w 1812911"/>
              <a:gd name="connsiteY4" fmla="*/ 5383601 h 5383601"/>
              <a:gd name="connsiteX5" fmla="*/ 0 w 1812911"/>
              <a:gd name="connsiteY5" fmla="*/ 5383601 h 5383601"/>
              <a:gd name="connsiteX6" fmla="*/ 0 w 1812911"/>
              <a:gd name="connsiteY6" fmla="*/ 5383601 h 5383601"/>
              <a:gd name="connsiteX7" fmla="*/ 0 w 1812911"/>
              <a:gd name="connsiteY7" fmla="*/ 302158 h 5383601"/>
              <a:gd name="connsiteX8" fmla="*/ 302158 w 1812911"/>
              <a:gd name="connsiteY8" fmla="*/ 0 h 53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911" h="5383601">
                <a:moveTo>
                  <a:pt x="1812911" y="897285"/>
                </a:moveTo>
                <a:lnTo>
                  <a:pt x="1812911" y="4486316"/>
                </a:lnTo>
                <a:cubicBezTo>
                  <a:pt x="1812911" y="4981872"/>
                  <a:pt x="1767356" y="5383601"/>
                  <a:pt x="1711160" y="5383601"/>
                </a:cubicBezTo>
                <a:lnTo>
                  <a:pt x="0" y="5383601"/>
                </a:lnTo>
                <a:lnTo>
                  <a:pt x="0" y="5383601"/>
                </a:lnTo>
                <a:lnTo>
                  <a:pt x="0" y="0"/>
                </a:lnTo>
                <a:lnTo>
                  <a:pt x="0" y="0"/>
                </a:lnTo>
                <a:lnTo>
                  <a:pt x="1711160" y="0"/>
                </a:lnTo>
                <a:cubicBezTo>
                  <a:pt x="1767356" y="0"/>
                  <a:pt x="1812911" y="401729"/>
                  <a:pt x="1812911" y="897285"/>
                </a:cubicBezTo>
                <a:close/>
              </a:path>
            </a:pathLst>
          </a:custGeom>
          <a:solidFill>
            <a:srgbClr val="F19D19">
              <a:tint val="40000"/>
              <a:alpha val="90000"/>
              <a:hueOff val="-7160321"/>
              <a:satOff val="32169"/>
              <a:lumOff val="2211"/>
              <a:alphaOff val="0"/>
            </a:srgbClr>
          </a:solidFill>
          <a:ln w="6350" cap="flat" cmpd="sng" algn="ctr">
            <a:solidFill>
              <a:srgbClr val="F19D19">
                <a:tint val="40000"/>
                <a:alpha val="90000"/>
                <a:hueOff val="-7160321"/>
                <a:satOff val="32169"/>
                <a:lumOff val="2211"/>
                <a:alphaOff val="0"/>
              </a:srgbClr>
            </a:solidFill>
            <a:prstDash val="solid"/>
            <a:miter lim="800000"/>
          </a:ln>
          <a:effectLst/>
        </p:spPr>
        <p:txBody>
          <a:bodyPr spcFirstLastPara="0" vert="horz" wrap="square" lIns="72391" tIns="124694" rIns="160888" bIns="124694"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Mobile Switching Center (MSC)</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Home Location Register (HLR)</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Visitor Location Register (VLR)</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Equipment Identity Register (EIR)</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Authentication Center (AUC)</a:t>
            </a:r>
          </a:p>
        </p:txBody>
      </p:sp>
      <p:sp>
        <p:nvSpPr>
          <p:cNvPr id="31" name="Freeform 8">
            <a:extLst>
              <a:ext uri="{FF2B5EF4-FFF2-40B4-BE49-F238E27FC236}">
                <a16:creationId xmlns:a16="http://schemas.microsoft.com/office/drawing/2014/main" xmlns="" id="{D9E35242-5ECB-0700-E609-15BF0A75B78C}"/>
              </a:ext>
            </a:extLst>
          </p:cNvPr>
          <p:cNvSpPr/>
          <p:nvPr/>
        </p:nvSpPr>
        <p:spPr>
          <a:xfrm>
            <a:off x="361950" y="3152893"/>
            <a:ext cx="3028275" cy="2026544"/>
          </a:xfrm>
          <a:custGeom>
            <a:avLst/>
            <a:gdLst>
              <a:gd name="connsiteX0" fmla="*/ 0 w 3028275"/>
              <a:gd name="connsiteY0" fmla="*/ 337764 h 2026544"/>
              <a:gd name="connsiteX1" fmla="*/ 337764 w 3028275"/>
              <a:gd name="connsiteY1" fmla="*/ 0 h 2026544"/>
              <a:gd name="connsiteX2" fmla="*/ 2690511 w 3028275"/>
              <a:gd name="connsiteY2" fmla="*/ 0 h 2026544"/>
              <a:gd name="connsiteX3" fmla="*/ 3028275 w 3028275"/>
              <a:gd name="connsiteY3" fmla="*/ 337764 h 2026544"/>
              <a:gd name="connsiteX4" fmla="*/ 3028275 w 3028275"/>
              <a:gd name="connsiteY4" fmla="*/ 1688780 h 2026544"/>
              <a:gd name="connsiteX5" fmla="*/ 2690511 w 3028275"/>
              <a:gd name="connsiteY5" fmla="*/ 2026544 h 2026544"/>
              <a:gd name="connsiteX6" fmla="*/ 337764 w 3028275"/>
              <a:gd name="connsiteY6" fmla="*/ 2026544 h 2026544"/>
              <a:gd name="connsiteX7" fmla="*/ 0 w 3028275"/>
              <a:gd name="connsiteY7" fmla="*/ 1688780 h 2026544"/>
              <a:gd name="connsiteX8" fmla="*/ 0 w 3028275"/>
              <a:gd name="connsiteY8" fmla="*/ 337764 h 202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275" h="2026544">
                <a:moveTo>
                  <a:pt x="0" y="337764"/>
                </a:moveTo>
                <a:cubicBezTo>
                  <a:pt x="0" y="151222"/>
                  <a:pt x="151222" y="0"/>
                  <a:pt x="337764" y="0"/>
                </a:cubicBezTo>
                <a:lnTo>
                  <a:pt x="2690511" y="0"/>
                </a:lnTo>
                <a:cubicBezTo>
                  <a:pt x="2877053" y="0"/>
                  <a:pt x="3028275" y="151222"/>
                  <a:pt x="3028275" y="337764"/>
                </a:cubicBezTo>
                <a:lnTo>
                  <a:pt x="3028275" y="1688780"/>
                </a:lnTo>
                <a:cubicBezTo>
                  <a:pt x="3028275" y="1875322"/>
                  <a:pt x="2877053" y="2026544"/>
                  <a:pt x="2690511" y="2026544"/>
                </a:cubicBezTo>
                <a:lnTo>
                  <a:pt x="337764" y="2026544"/>
                </a:lnTo>
                <a:cubicBezTo>
                  <a:pt x="151222" y="2026544"/>
                  <a:pt x="0" y="1875322"/>
                  <a:pt x="0" y="1688780"/>
                </a:cubicBezTo>
                <a:lnTo>
                  <a:pt x="0" y="337764"/>
                </a:lnTo>
                <a:close/>
              </a:path>
            </a:pathLst>
          </a:custGeom>
          <a:gradFill rotWithShape="1">
            <a:gsLst>
              <a:gs pos="0">
                <a:srgbClr val="F19D19">
                  <a:hueOff val="-6622584"/>
                  <a:satOff val="26541"/>
                  <a:lumOff val="5752"/>
                  <a:alphaOff val="0"/>
                  <a:lumMod val="110000"/>
                  <a:satMod val="105000"/>
                  <a:tint val="67000"/>
                </a:srgbClr>
              </a:gs>
              <a:gs pos="50000">
                <a:srgbClr val="F19D19">
                  <a:hueOff val="-6622584"/>
                  <a:satOff val="26541"/>
                  <a:lumOff val="5752"/>
                  <a:alphaOff val="0"/>
                  <a:lumMod val="105000"/>
                  <a:satMod val="103000"/>
                  <a:tint val="73000"/>
                </a:srgbClr>
              </a:gs>
              <a:gs pos="100000">
                <a:srgbClr val="F19D19">
                  <a:hueOff val="-6622584"/>
                  <a:satOff val="26541"/>
                  <a:lumOff val="5752"/>
                  <a:alphaOff val="0"/>
                  <a:lumMod val="105000"/>
                  <a:satMod val="109000"/>
                  <a:tint val="81000"/>
                </a:srgbClr>
              </a:gs>
            </a:gsLst>
            <a:lin ang="5400000" scaled="0"/>
          </a:gradFill>
          <a:ln>
            <a:noFill/>
          </a:ln>
          <a:effectLst/>
          <a:scene3d>
            <a:camera prst="orthographicFront"/>
            <a:lightRig rig="flat" dir="t"/>
          </a:scene3d>
          <a:sp3d prstMaterial="dkEdge">
            <a:bevelT w="8200" h="38100"/>
          </a:sp3d>
        </p:spPr>
        <p:txBody>
          <a:bodyPr spcFirstLastPara="0" vert="horz" wrap="square" lIns="186558" tIns="142743" rIns="186558" bIns="142743"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Network and Switching Subsystem (NSS) </a:t>
            </a:r>
          </a:p>
        </p:txBody>
      </p:sp>
      <p:sp>
        <p:nvSpPr>
          <p:cNvPr id="32" name="Freeform 9">
            <a:extLst>
              <a:ext uri="{FF2B5EF4-FFF2-40B4-BE49-F238E27FC236}">
                <a16:creationId xmlns:a16="http://schemas.microsoft.com/office/drawing/2014/main" xmlns="" id="{8B4CAD2D-A74E-9B56-8E97-2140A43FF70B}"/>
              </a:ext>
            </a:extLst>
          </p:cNvPr>
          <p:cNvSpPr/>
          <p:nvPr/>
        </p:nvSpPr>
        <p:spPr>
          <a:xfrm>
            <a:off x="3393185" y="5317486"/>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002060">
              <a:alpha val="23000"/>
            </a:srgbClr>
          </a:solidFill>
          <a:ln w="6350" cap="flat" cmpd="sng" algn="ctr">
            <a:solidFill>
              <a:srgbClr val="F19D19">
                <a:tint val="40000"/>
                <a:alpha val="90000"/>
                <a:hueOff val="-10740482"/>
                <a:satOff val="48253"/>
                <a:lumOff val="3317"/>
                <a:alphaOff val="0"/>
              </a:srgbClr>
            </a:solidFill>
            <a:prstDash val="solid"/>
            <a:miter lim="800000"/>
          </a:ln>
          <a:effectLst/>
        </p:spPr>
        <p:txBody>
          <a:bodyPr spcFirstLastPara="0" vert="horz" wrap="square" lIns="72391" tIns="72136" rIns="108330" bIns="72136"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Operation and Maintenance Center (OMC)</a:t>
            </a:r>
          </a:p>
        </p:txBody>
      </p:sp>
      <p:sp>
        <p:nvSpPr>
          <p:cNvPr id="33" name="Freeform 10">
            <a:extLst>
              <a:ext uri="{FF2B5EF4-FFF2-40B4-BE49-F238E27FC236}">
                <a16:creationId xmlns:a16="http://schemas.microsoft.com/office/drawing/2014/main" xmlns="" id="{833E67FD-5F25-6DB6-1670-73BC9689ED85}"/>
              </a:ext>
            </a:extLst>
          </p:cNvPr>
          <p:cNvSpPr/>
          <p:nvPr/>
        </p:nvSpPr>
        <p:spPr>
          <a:xfrm>
            <a:off x="361950" y="5225454"/>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gradFill rotWithShape="1">
            <a:gsLst>
              <a:gs pos="0">
                <a:srgbClr val="F19D19">
                  <a:hueOff val="-9933876"/>
                  <a:satOff val="39811"/>
                  <a:lumOff val="8628"/>
                  <a:alphaOff val="0"/>
                  <a:lumMod val="110000"/>
                  <a:satMod val="105000"/>
                  <a:tint val="67000"/>
                </a:srgbClr>
              </a:gs>
              <a:gs pos="50000">
                <a:srgbClr val="F19D19">
                  <a:hueOff val="-9933876"/>
                  <a:satOff val="39811"/>
                  <a:lumOff val="8628"/>
                  <a:alphaOff val="0"/>
                  <a:lumMod val="105000"/>
                  <a:satMod val="103000"/>
                  <a:tint val="73000"/>
                </a:srgbClr>
              </a:gs>
              <a:gs pos="100000">
                <a:srgbClr val="F19D19">
                  <a:hueOff val="-9933876"/>
                  <a:satOff val="39811"/>
                  <a:lumOff val="8628"/>
                  <a:alphaOff val="0"/>
                  <a:lumMod val="105000"/>
                  <a:satMod val="109000"/>
                  <a:tint val="81000"/>
                </a:srgbClr>
              </a:gs>
            </a:gsLst>
            <a:lin ang="5400000" scaled="0"/>
          </a:gradFill>
          <a:ln>
            <a:noFill/>
          </a:ln>
          <a:effectLst/>
          <a:scene3d>
            <a:camera prst="orthographicFront"/>
            <a:lightRig rig="flat" dir="t"/>
          </a:scene3d>
          <a:sp3d prstMaterial="dkEdge">
            <a:bevelT w="8200" h="38100"/>
          </a:sp3d>
        </p:spPr>
        <p:txBody>
          <a:bodyPr spcFirstLastPara="0" vert="horz" wrap="square" lIns="132556" tIns="88741" rIns="132556" bIns="8874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Operation and Support Subsystem (OSS) </a:t>
            </a:r>
          </a:p>
        </p:txBody>
      </p:sp>
    </p:spTree>
    <p:extLst>
      <p:ext uri="{BB962C8B-B14F-4D97-AF65-F5344CB8AC3E}">
        <p14:creationId xmlns:p14="http://schemas.microsoft.com/office/powerpoint/2010/main" xmlns="" val="3342496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608285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Introduction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xmlns="" id="{9CC6491A-8CAC-92E2-0DB0-E7A025CED5A6}"/>
              </a:ext>
            </a:extLst>
          </p:cNvPr>
          <p:cNvGrpSpPr/>
          <p:nvPr/>
        </p:nvGrpSpPr>
        <p:grpSpPr>
          <a:xfrm>
            <a:off x="-9891" y="0"/>
            <a:ext cx="12201891" cy="6858000"/>
            <a:chOff x="-9891" y="0"/>
            <a:chExt cx="12201891" cy="685800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t>
              </a:r>
              <a:r>
                <a:rPr lang="en-US" sz="3067" dirty="0" smtClean="0">
                  <a:solidFill>
                    <a:srgbClr val="00A4B6"/>
                  </a:solidFill>
                  <a:latin typeface="Cambria" panose="02040503050406030204" pitchFamily="18" charset="0"/>
                  <a:ea typeface="Cambria" panose="02040503050406030204" pitchFamily="18" charset="0"/>
                  <a:cs typeface="Proxima Nova"/>
                  <a:sym typeface="Proxima Nova"/>
                </a:rPr>
                <a:t>Entities-</a:t>
              </a:r>
              <a:r>
                <a:rPr lang="en-US" sz="3067" smtClean="0">
                  <a:solidFill>
                    <a:srgbClr val="00A4B6"/>
                  </a:solidFill>
                  <a:latin typeface="Cambria" panose="02040503050406030204" pitchFamily="18" charset="0"/>
                  <a:ea typeface="Cambria" panose="02040503050406030204" pitchFamily="18" charset="0"/>
                  <a:cs typeface="Proxima Nova"/>
                  <a:sym typeface="Proxima Nova"/>
                </a:rPr>
                <a:t>Diagramatic</a:t>
              </a:r>
              <a:r>
                <a:rPr lang="en-US" sz="3067" dirty="0" smtClean="0">
                  <a:solidFill>
                    <a:srgbClr val="00A4B6"/>
                  </a:solidFill>
                  <a:latin typeface="Cambria" panose="02040503050406030204" pitchFamily="18" charset="0"/>
                  <a:ea typeface="Cambria" panose="02040503050406030204" pitchFamily="18" charset="0"/>
                  <a:cs typeface="Proxima Nova"/>
                  <a:sym typeface="Proxima Nova"/>
                </a:rPr>
                <a:t> Representation</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grpSp>
      <p:sp>
        <p:nvSpPr>
          <p:cNvPr id="93" name="Cube 92">
            <a:extLst>
              <a:ext uri="{FF2B5EF4-FFF2-40B4-BE49-F238E27FC236}">
                <a16:creationId xmlns:a16="http://schemas.microsoft.com/office/drawing/2014/main" xmlns="" id="{9D28B094-09FC-763F-C9B7-2E25E04D8D1C}"/>
              </a:ext>
            </a:extLst>
          </p:cNvPr>
          <p:cNvSpPr/>
          <p:nvPr/>
        </p:nvSpPr>
        <p:spPr>
          <a:xfrm>
            <a:off x="6045199" y="2872815"/>
            <a:ext cx="838200" cy="8382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94" name="Cube 93">
            <a:extLst>
              <a:ext uri="{FF2B5EF4-FFF2-40B4-BE49-F238E27FC236}">
                <a16:creationId xmlns:a16="http://schemas.microsoft.com/office/drawing/2014/main" xmlns="" id="{0F6BC9E3-687B-6B1E-A743-A5433F56D62A}"/>
              </a:ext>
            </a:extLst>
          </p:cNvPr>
          <p:cNvSpPr/>
          <p:nvPr/>
        </p:nvSpPr>
        <p:spPr>
          <a:xfrm>
            <a:off x="8325406" y="2650532"/>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12121"/>
                </a:solidFill>
                <a:effectLst/>
                <a:uLnTx/>
                <a:uFillTx/>
                <a:latin typeface="Roboto Condensed"/>
                <a:ea typeface="+mn-ea"/>
                <a:cs typeface="+mn-cs"/>
              </a:rPr>
              <a:t>GMSC</a:t>
            </a:r>
          </a:p>
        </p:txBody>
      </p:sp>
      <p:sp>
        <p:nvSpPr>
          <p:cNvPr id="95" name="Cube 94">
            <a:extLst>
              <a:ext uri="{FF2B5EF4-FFF2-40B4-BE49-F238E27FC236}">
                <a16:creationId xmlns:a16="http://schemas.microsoft.com/office/drawing/2014/main" xmlns="" id="{9EB03922-C94F-B49F-B68B-38FF0F999239}"/>
              </a:ext>
            </a:extLst>
          </p:cNvPr>
          <p:cNvSpPr/>
          <p:nvPr/>
        </p:nvSpPr>
        <p:spPr>
          <a:xfrm>
            <a:off x="8534144" y="1220284"/>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ISC</a:t>
            </a:r>
          </a:p>
        </p:txBody>
      </p:sp>
      <p:sp>
        <p:nvSpPr>
          <p:cNvPr id="96" name="Cube 95">
            <a:extLst>
              <a:ext uri="{FF2B5EF4-FFF2-40B4-BE49-F238E27FC236}">
                <a16:creationId xmlns:a16="http://schemas.microsoft.com/office/drawing/2014/main" xmlns="" id="{580261C8-FE53-0F1A-CB71-A3FDA19CAA11}"/>
              </a:ext>
            </a:extLst>
          </p:cNvPr>
          <p:cNvSpPr/>
          <p:nvPr/>
        </p:nvSpPr>
        <p:spPr>
          <a:xfrm>
            <a:off x="6254749" y="1066800"/>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OMC</a:t>
            </a:r>
          </a:p>
        </p:txBody>
      </p:sp>
      <p:sp>
        <p:nvSpPr>
          <p:cNvPr id="97" name="Cube 96">
            <a:extLst>
              <a:ext uri="{FF2B5EF4-FFF2-40B4-BE49-F238E27FC236}">
                <a16:creationId xmlns:a16="http://schemas.microsoft.com/office/drawing/2014/main" xmlns="" id="{110E3769-0818-E6E8-6D40-887213956BE3}"/>
              </a:ext>
            </a:extLst>
          </p:cNvPr>
          <p:cNvSpPr/>
          <p:nvPr/>
        </p:nvSpPr>
        <p:spPr>
          <a:xfrm>
            <a:off x="4634676" y="4173928"/>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98" name="Cube 97">
            <a:extLst>
              <a:ext uri="{FF2B5EF4-FFF2-40B4-BE49-F238E27FC236}">
                <a16:creationId xmlns:a16="http://schemas.microsoft.com/office/drawing/2014/main" xmlns="" id="{6F68ADCB-FDEA-F1FD-2818-D44965CECAE3}"/>
              </a:ext>
            </a:extLst>
          </p:cNvPr>
          <p:cNvSpPr/>
          <p:nvPr/>
        </p:nvSpPr>
        <p:spPr>
          <a:xfrm>
            <a:off x="4168915" y="2176016"/>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99" name="Cube 98">
            <a:extLst>
              <a:ext uri="{FF2B5EF4-FFF2-40B4-BE49-F238E27FC236}">
                <a16:creationId xmlns:a16="http://schemas.microsoft.com/office/drawing/2014/main" xmlns="" id="{7CC6BF3B-B133-A4C2-5947-5E918A614FD8}"/>
              </a:ext>
            </a:extLst>
          </p:cNvPr>
          <p:cNvSpPr/>
          <p:nvPr/>
        </p:nvSpPr>
        <p:spPr>
          <a:xfrm>
            <a:off x="2000216" y="2408349"/>
            <a:ext cx="556083"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0" name="Cube 99">
            <a:extLst>
              <a:ext uri="{FF2B5EF4-FFF2-40B4-BE49-F238E27FC236}">
                <a16:creationId xmlns:a16="http://schemas.microsoft.com/office/drawing/2014/main" xmlns="" id="{D3C597AB-40FA-F7F0-C1C2-AC095DA07B9A}"/>
              </a:ext>
            </a:extLst>
          </p:cNvPr>
          <p:cNvSpPr/>
          <p:nvPr/>
        </p:nvSpPr>
        <p:spPr>
          <a:xfrm>
            <a:off x="2203183" y="4368197"/>
            <a:ext cx="558793" cy="5587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1" name="Hexagon 100">
            <a:extLst>
              <a:ext uri="{FF2B5EF4-FFF2-40B4-BE49-F238E27FC236}">
                <a16:creationId xmlns:a16="http://schemas.microsoft.com/office/drawing/2014/main" xmlns="" id="{C1245210-030F-AF10-2FF3-76CB6D579E85}"/>
              </a:ext>
            </a:extLst>
          </p:cNvPr>
          <p:cNvSpPr/>
          <p:nvPr/>
        </p:nvSpPr>
        <p:spPr>
          <a:xfrm rot="1631668">
            <a:off x="2359122" y="5159205"/>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2" name="Hexagon 101">
            <a:extLst>
              <a:ext uri="{FF2B5EF4-FFF2-40B4-BE49-F238E27FC236}">
                <a16:creationId xmlns:a16="http://schemas.microsoft.com/office/drawing/2014/main" xmlns="" id="{BC1F0617-C072-83CE-57F7-851C8DE1234B}"/>
              </a:ext>
            </a:extLst>
          </p:cNvPr>
          <p:cNvSpPr/>
          <p:nvPr/>
        </p:nvSpPr>
        <p:spPr>
          <a:xfrm rot="1631668">
            <a:off x="1705637" y="4155622"/>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3" name="Cube 102">
            <a:extLst>
              <a:ext uri="{FF2B5EF4-FFF2-40B4-BE49-F238E27FC236}">
                <a16:creationId xmlns:a16="http://schemas.microsoft.com/office/drawing/2014/main" xmlns="" id="{9C5CD531-91F3-4B93-E02A-DC0D7BB92127}"/>
              </a:ext>
            </a:extLst>
          </p:cNvPr>
          <p:cNvSpPr/>
          <p:nvPr/>
        </p:nvSpPr>
        <p:spPr>
          <a:xfrm>
            <a:off x="2744106" y="5410200"/>
            <a:ext cx="557893" cy="5578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4" name="Hexagon 103">
            <a:extLst>
              <a:ext uri="{FF2B5EF4-FFF2-40B4-BE49-F238E27FC236}">
                <a16:creationId xmlns:a16="http://schemas.microsoft.com/office/drawing/2014/main" xmlns="" id="{AF45025C-18B1-A7DA-3B4B-5D77203344CE}"/>
              </a:ext>
            </a:extLst>
          </p:cNvPr>
          <p:cNvSpPr/>
          <p:nvPr/>
        </p:nvSpPr>
        <p:spPr>
          <a:xfrm rot="1631668">
            <a:off x="2243833" y="3142750"/>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5" name="Hexagon 104">
            <a:extLst>
              <a:ext uri="{FF2B5EF4-FFF2-40B4-BE49-F238E27FC236}">
                <a16:creationId xmlns:a16="http://schemas.microsoft.com/office/drawing/2014/main" xmlns="" id="{22AD5084-DFF3-5F40-1ABA-102AD73A9FF4}"/>
              </a:ext>
            </a:extLst>
          </p:cNvPr>
          <p:cNvSpPr/>
          <p:nvPr/>
        </p:nvSpPr>
        <p:spPr>
          <a:xfrm rot="1631668">
            <a:off x="1585981" y="2146177"/>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grpSp>
        <p:nvGrpSpPr>
          <p:cNvPr id="106" name="Group 105">
            <a:extLst>
              <a:ext uri="{FF2B5EF4-FFF2-40B4-BE49-F238E27FC236}">
                <a16:creationId xmlns:a16="http://schemas.microsoft.com/office/drawing/2014/main" xmlns="" id="{EC2DDF6E-F9BA-DB48-C9BF-05F3FDA6A049}"/>
              </a:ext>
            </a:extLst>
          </p:cNvPr>
          <p:cNvGrpSpPr/>
          <p:nvPr/>
        </p:nvGrpSpPr>
        <p:grpSpPr>
          <a:xfrm rot="13835909">
            <a:off x="2814895" y="5078481"/>
            <a:ext cx="395309" cy="284997"/>
            <a:chOff x="7305676" y="3613321"/>
            <a:chExt cx="562724" cy="527866"/>
          </a:xfrm>
        </p:grpSpPr>
        <p:sp>
          <p:nvSpPr>
            <p:cNvPr id="107" name="Half Frame 106">
              <a:extLst>
                <a:ext uri="{FF2B5EF4-FFF2-40B4-BE49-F238E27FC236}">
                  <a16:creationId xmlns:a16="http://schemas.microsoft.com/office/drawing/2014/main" xmlns="" id="{EB107391-ADB8-39B6-D87A-1AA110524AE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8" name="Straight Connector 107">
              <a:extLst>
                <a:ext uri="{FF2B5EF4-FFF2-40B4-BE49-F238E27FC236}">
                  <a16:creationId xmlns:a16="http://schemas.microsoft.com/office/drawing/2014/main" xmlns="" id="{974E17D6-C705-B7D3-C3E5-F56B29BBBA9A}"/>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09" name="Picture 108">
            <a:extLst>
              <a:ext uri="{FF2B5EF4-FFF2-40B4-BE49-F238E27FC236}">
                <a16:creationId xmlns:a16="http://schemas.microsoft.com/office/drawing/2014/main" xmlns="" id="{4655CD4B-3D82-04CF-34CD-0BA943E842E0}"/>
              </a:ext>
            </a:extLst>
          </p:cNvPr>
          <p:cNvPicPr>
            <a:picLocks noChangeAspect="1"/>
          </p:cNvPicPr>
          <p:nvPr/>
        </p:nvPicPr>
        <p:blipFill>
          <a:blip r:embed="rId6"/>
          <a:stretch>
            <a:fillRect/>
          </a:stretch>
        </p:blipFill>
        <p:spPr>
          <a:xfrm>
            <a:off x="3013252" y="5977225"/>
            <a:ext cx="342900" cy="342900"/>
          </a:xfrm>
          <a:prstGeom prst="rect">
            <a:avLst/>
          </a:prstGeom>
        </p:spPr>
      </p:pic>
      <p:grpSp>
        <p:nvGrpSpPr>
          <p:cNvPr id="110" name="Group 109">
            <a:extLst>
              <a:ext uri="{FF2B5EF4-FFF2-40B4-BE49-F238E27FC236}">
                <a16:creationId xmlns:a16="http://schemas.microsoft.com/office/drawing/2014/main" xmlns="" id="{7A22AC87-7B94-BDD6-C70A-52D424097AF1}"/>
              </a:ext>
            </a:extLst>
          </p:cNvPr>
          <p:cNvGrpSpPr/>
          <p:nvPr/>
        </p:nvGrpSpPr>
        <p:grpSpPr>
          <a:xfrm rot="13835909">
            <a:off x="2174031" y="4106235"/>
            <a:ext cx="395309" cy="284997"/>
            <a:chOff x="7305676" y="3613321"/>
            <a:chExt cx="562724" cy="527866"/>
          </a:xfrm>
        </p:grpSpPr>
        <p:sp>
          <p:nvSpPr>
            <p:cNvPr id="111" name="Half Frame 110">
              <a:extLst>
                <a:ext uri="{FF2B5EF4-FFF2-40B4-BE49-F238E27FC236}">
                  <a16:creationId xmlns:a16="http://schemas.microsoft.com/office/drawing/2014/main" xmlns="" id="{4AE65704-76C8-BC00-5750-1C53F1CD1B44}"/>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12" name="Straight Connector 111">
              <a:extLst>
                <a:ext uri="{FF2B5EF4-FFF2-40B4-BE49-F238E27FC236}">
                  <a16:creationId xmlns:a16="http://schemas.microsoft.com/office/drawing/2014/main" xmlns="" id="{12CECF45-442E-A80C-A305-71B4F67F33EE}"/>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113" name="Group 112">
            <a:extLst>
              <a:ext uri="{FF2B5EF4-FFF2-40B4-BE49-F238E27FC236}">
                <a16:creationId xmlns:a16="http://schemas.microsoft.com/office/drawing/2014/main" xmlns="" id="{55EDFDB4-D2BC-90DD-3AF8-A26FE375BE45}"/>
              </a:ext>
            </a:extLst>
          </p:cNvPr>
          <p:cNvGrpSpPr/>
          <p:nvPr/>
        </p:nvGrpSpPr>
        <p:grpSpPr>
          <a:xfrm rot="13835909">
            <a:off x="1999984" y="2193141"/>
            <a:ext cx="395309" cy="284997"/>
            <a:chOff x="7305676" y="3613321"/>
            <a:chExt cx="562724" cy="527866"/>
          </a:xfrm>
        </p:grpSpPr>
        <p:sp>
          <p:nvSpPr>
            <p:cNvPr id="114" name="Half Frame 113">
              <a:extLst>
                <a:ext uri="{FF2B5EF4-FFF2-40B4-BE49-F238E27FC236}">
                  <a16:creationId xmlns:a16="http://schemas.microsoft.com/office/drawing/2014/main" xmlns="" id="{83A6BD4C-3A88-9B98-868C-C1F5E72BFBBE}"/>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15" name="Straight Connector 114">
              <a:extLst>
                <a:ext uri="{FF2B5EF4-FFF2-40B4-BE49-F238E27FC236}">
                  <a16:creationId xmlns:a16="http://schemas.microsoft.com/office/drawing/2014/main" xmlns="" id="{BCA9D234-CBCC-180F-8FF8-F0246980413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16" name="Picture 115">
            <a:extLst>
              <a:ext uri="{FF2B5EF4-FFF2-40B4-BE49-F238E27FC236}">
                <a16:creationId xmlns:a16="http://schemas.microsoft.com/office/drawing/2014/main" xmlns="" id="{16CDE4BB-90A4-0DA8-60AA-5457A6BBF23F}"/>
              </a:ext>
            </a:extLst>
          </p:cNvPr>
          <p:cNvPicPr>
            <a:picLocks noChangeAspect="1"/>
          </p:cNvPicPr>
          <p:nvPr/>
        </p:nvPicPr>
        <p:blipFill>
          <a:blip r:embed="rId6"/>
          <a:stretch>
            <a:fillRect/>
          </a:stretch>
        </p:blipFill>
        <p:spPr>
          <a:xfrm>
            <a:off x="3363773" y="5634325"/>
            <a:ext cx="342900" cy="342900"/>
          </a:xfrm>
          <a:prstGeom prst="rect">
            <a:avLst/>
          </a:prstGeom>
        </p:spPr>
      </p:pic>
      <p:pic>
        <p:nvPicPr>
          <p:cNvPr id="117" name="Picture 116">
            <a:extLst>
              <a:ext uri="{FF2B5EF4-FFF2-40B4-BE49-F238E27FC236}">
                <a16:creationId xmlns:a16="http://schemas.microsoft.com/office/drawing/2014/main" xmlns="" id="{0383E908-3787-2ECA-FF9F-84BE1387EE15}"/>
              </a:ext>
            </a:extLst>
          </p:cNvPr>
          <p:cNvPicPr>
            <a:picLocks noChangeAspect="1"/>
          </p:cNvPicPr>
          <p:nvPr/>
        </p:nvPicPr>
        <p:blipFill>
          <a:blip r:embed="rId6"/>
          <a:stretch>
            <a:fillRect/>
          </a:stretch>
        </p:blipFill>
        <p:spPr>
          <a:xfrm>
            <a:off x="1696817" y="2726732"/>
            <a:ext cx="342900" cy="342900"/>
          </a:xfrm>
          <a:prstGeom prst="rect">
            <a:avLst/>
          </a:prstGeom>
        </p:spPr>
      </p:pic>
      <p:pic>
        <p:nvPicPr>
          <p:cNvPr id="118" name="Picture 117">
            <a:extLst>
              <a:ext uri="{FF2B5EF4-FFF2-40B4-BE49-F238E27FC236}">
                <a16:creationId xmlns:a16="http://schemas.microsoft.com/office/drawing/2014/main" xmlns="" id="{17346294-347F-4104-C68B-02BFED5430F0}"/>
              </a:ext>
            </a:extLst>
          </p:cNvPr>
          <p:cNvPicPr>
            <a:picLocks noChangeAspect="1"/>
          </p:cNvPicPr>
          <p:nvPr/>
        </p:nvPicPr>
        <p:blipFill>
          <a:blip r:embed="rId6"/>
          <a:stretch>
            <a:fillRect/>
          </a:stretch>
        </p:blipFill>
        <p:spPr>
          <a:xfrm>
            <a:off x="2512775" y="2638785"/>
            <a:ext cx="342900" cy="342900"/>
          </a:xfrm>
          <a:prstGeom prst="rect">
            <a:avLst/>
          </a:prstGeom>
        </p:spPr>
      </p:pic>
      <p:pic>
        <p:nvPicPr>
          <p:cNvPr id="119" name="Picture 118">
            <a:extLst>
              <a:ext uri="{FF2B5EF4-FFF2-40B4-BE49-F238E27FC236}">
                <a16:creationId xmlns:a16="http://schemas.microsoft.com/office/drawing/2014/main" xmlns="" id="{72BC29E0-8D4B-67E8-8923-56397432A1F2}"/>
              </a:ext>
            </a:extLst>
          </p:cNvPr>
          <p:cNvPicPr>
            <a:picLocks noChangeAspect="1"/>
          </p:cNvPicPr>
          <p:nvPr/>
        </p:nvPicPr>
        <p:blipFill>
          <a:blip r:embed="rId6"/>
          <a:stretch>
            <a:fillRect/>
          </a:stretch>
        </p:blipFill>
        <p:spPr>
          <a:xfrm>
            <a:off x="1854739" y="4656798"/>
            <a:ext cx="342900" cy="342900"/>
          </a:xfrm>
          <a:prstGeom prst="rect">
            <a:avLst/>
          </a:prstGeom>
        </p:spPr>
      </p:pic>
      <p:sp>
        <p:nvSpPr>
          <p:cNvPr id="120" name="Freeform 30">
            <a:extLst>
              <a:ext uri="{FF2B5EF4-FFF2-40B4-BE49-F238E27FC236}">
                <a16:creationId xmlns:a16="http://schemas.microsoft.com/office/drawing/2014/main" xmlns="" id="{E2FED43C-551A-8E71-7712-14D9C81C9AF8}"/>
              </a:ext>
            </a:extLst>
          </p:cNvPr>
          <p:cNvSpPr/>
          <p:nvPr/>
        </p:nvSpPr>
        <p:spPr>
          <a:xfrm>
            <a:off x="2242372"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1" name="Freeform 31">
            <a:extLst>
              <a:ext uri="{FF2B5EF4-FFF2-40B4-BE49-F238E27FC236}">
                <a16:creationId xmlns:a16="http://schemas.microsoft.com/office/drawing/2014/main" xmlns="" id="{20056F4A-414B-A522-147B-1AD3E157CCF9}"/>
              </a:ext>
            </a:extLst>
          </p:cNvPr>
          <p:cNvSpPr/>
          <p:nvPr/>
        </p:nvSpPr>
        <p:spPr>
          <a:xfrm rot="16552411">
            <a:off x="1921316"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2" name="Freeform 32">
            <a:extLst>
              <a:ext uri="{FF2B5EF4-FFF2-40B4-BE49-F238E27FC236}">
                <a16:creationId xmlns:a16="http://schemas.microsoft.com/office/drawing/2014/main" xmlns="" id="{F7014CAD-745B-1889-E145-E453E90703C9}"/>
              </a:ext>
            </a:extLst>
          </p:cNvPr>
          <p:cNvSpPr/>
          <p:nvPr/>
        </p:nvSpPr>
        <p:spPr>
          <a:xfrm flipH="1">
            <a:off x="1854739" y="233564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3" name="Freeform 33">
            <a:extLst>
              <a:ext uri="{FF2B5EF4-FFF2-40B4-BE49-F238E27FC236}">
                <a16:creationId xmlns:a16="http://schemas.microsoft.com/office/drawing/2014/main" xmlns="" id="{11206D12-6A1D-F969-ED94-BB9AF5248F95}"/>
              </a:ext>
            </a:extLst>
          </p:cNvPr>
          <p:cNvSpPr/>
          <p:nvPr/>
        </p:nvSpPr>
        <p:spPr>
          <a:xfrm>
            <a:off x="3039817"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4" name="Freeform 34">
            <a:extLst>
              <a:ext uri="{FF2B5EF4-FFF2-40B4-BE49-F238E27FC236}">
                <a16:creationId xmlns:a16="http://schemas.microsoft.com/office/drawing/2014/main" xmlns="" id="{59BC1558-55FA-8644-9A15-05B06412A237}"/>
              </a:ext>
            </a:extLst>
          </p:cNvPr>
          <p:cNvSpPr/>
          <p:nvPr/>
        </p:nvSpPr>
        <p:spPr>
          <a:xfrm>
            <a:off x="3039817"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25" name="Straight Connector 124">
            <a:extLst>
              <a:ext uri="{FF2B5EF4-FFF2-40B4-BE49-F238E27FC236}">
                <a16:creationId xmlns:a16="http://schemas.microsoft.com/office/drawing/2014/main" xmlns="" id="{A98992BA-5ABD-99D1-F589-BBA09B893863}"/>
              </a:ext>
            </a:extLst>
          </p:cNvPr>
          <p:cNvCxnSpPr>
            <a:cxnSpLocks/>
            <a:stCxn id="93" idx="2"/>
            <a:endCxn id="98" idx="5"/>
          </p:cNvCxnSpPr>
          <p:nvPr/>
        </p:nvCxnSpPr>
        <p:spPr>
          <a:xfrm flipH="1" flipV="1">
            <a:off x="4854715" y="2433191"/>
            <a:ext cx="1190484" cy="963499"/>
          </a:xfrm>
          <a:prstGeom prst="line">
            <a:avLst/>
          </a:prstGeom>
          <a:noFill/>
          <a:ln w="12700" cap="flat" cmpd="sng" algn="ctr">
            <a:solidFill>
              <a:srgbClr val="212121"/>
            </a:solidFill>
            <a:prstDash val="solid"/>
            <a:miter lim="800000"/>
          </a:ln>
          <a:effectLst/>
        </p:spPr>
      </p:cxnSp>
      <p:cxnSp>
        <p:nvCxnSpPr>
          <p:cNvPr id="126" name="Straight Connector 125">
            <a:extLst>
              <a:ext uri="{FF2B5EF4-FFF2-40B4-BE49-F238E27FC236}">
                <a16:creationId xmlns:a16="http://schemas.microsoft.com/office/drawing/2014/main" xmlns="" id="{D30FA20D-7857-63FF-DBE7-F23F8E0D7B50}"/>
              </a:ext>
            </a:extLst>
          </p:cNvPr>
          <p:cNvCxnSpPr>
            <a:cxnSpLocks/>
            <a:stCxn id="93" idx="3"/>
            <a:endCxn id="97" idx="5"/>
          </p:cNvCxnSpPr>
          <p:nvPr/>
        </p:nvCxnSpPr>
        <p:spPr>
          <a:xfrm flipH="1">
            <a:off x="5320476" y="3711015"/>
            <a:ext cx="1039048" cy="720088"/>
          </a:xfrm>
          <a:prstGeom prst="line">
            <a:avLst/>
          </a:prstGeom>
          <a:noFill/>
          <a:ln w="12700" cap="flat" cmpd="sng" algn="ctr">
            <a:solidFill>
              <a:srgbClr val="212121"/>
            </a:solidFill>
            <a:prstDash val="solid"/>
            <a:miter lim="800000"/>
          </a:ln>
          <a:effectLst/>
        </p:spPr>
      </p:cxnSp>
      <p:cxnSp>
        <p:nvCxnSpPr>
          <p:cNvPr id="127" name="Straight Connector 126">
            <a:extLst>
              <a:ext uri="{FF2B5EF4-FFF2-40B4-BE49-F238E27FC236}">
                <a16:creationId xmlns:a16="http://schemas.microsoft.com/office/drawing/2014/main" xmlns="" id="{89EAAA3B-E2D0-ABE9-99CD-529475311FD4}"/>
              </a:ext>
            </a:extLst>
          </p:cNvPr>
          <p:cNvCxnSpPr>
            <a:cxnSpLocks/>
            <a:stCxn id="97" idx="2"/>
            <a:endCxn id="103" idx="5"/>
          </p:cNvCxnSpPr>
          <p:nvPr/>
        </p:nvCxnSpPr>
        <p:spPr>
          <a:xfrm flipH="1">
            <a:off x="3301999" y="4602553"/>
            <a:ext cx="1332677" cy="1016857"/>
          </a:xfrm>
          <a:prstGeom prst="line">
            <a:avLst/>
          </a:prstGeom>
          <a:noFill/>
          <a:ln w="12700" cap="flat" cmpd="sng" algn="ctr">
            <a:solidFill>
              <a:srgbClr val="212121"/>
            </a:solidFill>
            <a:prstDash val="solid"/>
            <a:miter lim="800000"/>
          </a:ln>
          <a:effectLst/>
        </p:spPr>
      </p:cxnSp>
      <p:cxnSp>
        <p:nvCxnSpPr>
          <p:cNvPr id="128" name="Straight Connector 127">
            <a:extLst>
              <a:ext uri="{FF2B5EF4-FFF2-40B4-BE49-F238E27FC236}">
                <a16:creationId xmlns:a16="http://schemas.microsoft.com/office/drawing/2014/main" xmlns="" id="{5A8E2415-8E75-8D05-43C8-041C41578AA7}"/>
              </a:ext>
            </a:extLst>
          </p:cNvPr>
          <p:cNvCxnSpPr>
            <a:cxnSpLocks/>
            <a:stCxn id="97" idx="2"/>
            <a:endCxn id="100" idx="5"/>
          </p:cNvCxnSpPr>
          <p:nvPr/>
        </p:nvCxnSpPr>
        <p:spPr>
          <a:xfrm flipH="1" flipV="1">
            <a:off x="2761976" y="4577744"/>
            <a:ext cx="1872700" cy="24809"/>
          </a:xfrm>
          <a:prstGeom prst="line">
            <a:avLst/>
          </a:prstGeom>
          <a:noFill/>
          <a:ln w="12700" cap="flat" cmpd="sng" algn="ctr">
            <a:solidFill>
              <a:srgbClr val="212121"/>
            </a:solidFill>
            <a:prstDash val="solid"/>
            <a:miter lim="800000"/>
          </a:ln>
          <a:effectLst/>
        </p:spPr>
      </p:cxnSp>
      <p:cxnSp>
        <p:nvCxnSpPr>
          <p:cNvPr id="129" name="Straight Connector 128">
            <a:extLst>
              <a:ext uri="{FF2B5EF4-FFF2-40B4-BE49-F238E27FC236}">
                <a16:creationId xmlns:a16="http://schemas.microsoft.com/office/drawing/2014/main" xmlns="" id="{C22E1711-132F-B4D0-08EF-F203D120C92B}"/>
              </a:ext>
            </a:extLst>
          </p:cNvPr>
          <p:cNvCxnSpPr>
            <a:cxnSpLocks/>
            <a:stCxn id="98" idx="2"/>
            <a:endCxn id="99" idx="5"/>
          </p:cNvCxnSpPr>
          <p:nvPr/>
        </p:nvCxnSpPr>
        <p:spPr>
          <a:xfrm flipH="1">
            <a:off x="2556299" y="2604641"/>
            <a:ext cx="1612616" cy="12239"/>
          </a:xfrm>
          <a:prstGeom prst="line">
            <a:avLst/>
          </a:prstGeom>
          <a:noFill/>
          <a:ln w="12700" cap="flat" cmpd="sng" algn="ctr">
            <a:solidFill>
              <a:srgbClr val="212121"/>
            </a:solidFill>
            <a:prstDash val="solid"/>
            <a:miter lim="800000"/>
          </a:ln>
          <a:effectLst/>
        </p:spPr>
      </p:cxnSp>
      <p:sp>
        <p:nvSpPr>
          <p:cNvPr id="130" name="Can 40">
            <a:extLst>
              <a:ext uri="{FF2B5EF4-FFF2-40B4-BE49-F238E27FC236}">
                <a16:creationId xmlns:a16="http://schemas.microsoft.com/office/drawing/2014/main" xmlns="" id="{F9E4C3AC-A18B-8ACF-E23B-C686E403BB59}"/>
              </a:ext>
            </a:extLst>
          </p:cNvPr>
          <p:cNvSpPr/>
          <p:nvPr/>
        </p:nvSpPr>
        <p:spPr>
          <a:xfrm>
            <a:off x="6653153" y="4025936"/>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VLR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31" name="Can 41">
            <a:extLst>
              <a:ext uri="{FF2B5EF4-FFF2-40B4-BE49-F238E27FC236}">
                <a16:creationId xmlns:a16="http://schemas.microsoft.com/office/drawing/2014/main" xmlns="" id="{8873C6F3-2BD6-220D-F0DD-2F29E438386A}"/>
              </a:ext>
            </a:extLst>
          </p:cNvPr>
          <p:cNvSpPr/>
          <p:nvPr/>
        </p:nvSpPr>
        <p:spPr>
          <a:xfrm>
            <a:off x="7444251" y="4577744"/>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HLR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32" name="Can 42">
            <a:extLst>
              <a:ext uri="{FF2B5EF4-FFF2-40B4-BE49-F238E27FC236}">
                <a16:creationId xmlns:a16="http://schemas.microsoft.com/office/drawing/2014/main" xmlns="" id="{43FDEA54-AE40-AC40-879B-77435AE7650F}"/>
              </a:ext>
            </a:extLst>
          </p:cNvPr>
          <p:cNvSpPr/>
          <p:nvPr/>
        </p:nvSpPr>
        <p:spPr>
          <a:xfrm>
            <a:off x="8193917" y="5086992"/>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AUC</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33" name="Can 43">
            <a:extLst>
              <a:ext uri="{FF2B5EF4-FFF2-40B4-BE49-F238E27FC236}">
                <a16:creationId xmlns:a16="http://schemas.microsoft.com/office/drawing/2014/main" xmlns="" id="{815DA244-DCE1-343B-D5BD-13F1A747D9BB}"/>
              </a:ext>
            </a:extLst>
          </p:cNvPr>
          <p:cNvSpPr/>
          <p:nvPr/>
        </p:nvSpPr>
        <p:spPr>
          <a:xfrm>
            <a:off x="9120509" y="5531641"/>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EIR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34" name="Straight Connector 133">
            <a:extLst>
              <a:ext uri="{FF2B5EF4-FFF2-40B4-BE49-F238E27FC236}">
                <a16:creationId xmlns:a16="http://schemas.microsoft.com/office/drawing/2014/main" xmlns="" id="{24614BC8-15A0-0BED-30D7-7F19DB4D38CC}"/>
              </a:ext>
            </a:extLst>
          </p:cNvPr>
          <p:cNvCxnSpPr>
            <a:cxnSpLocks/>
            <a:endCxn id="93" idx="4"/>
          </p:cNvCxnSpPr>
          <p:nvPr/>
        </p:nvCxnSpPr>
        <p:spPr>
          <a:xfrm flipH="1" flipV="1">
            <a:off x="6673849" y="3396690"/>
            <a:ext cx="3600450" cy="2222720"/>
          </a:xfrm>
          <a:prstGeom prst="line">
            <a:avLst/>
          </a:prstGeom>
          <a:noFill/>
          <a:ln w="12700" cap="flat" cmpd="sng" algn="ctr">
            <a:solidFill>
              <a:srgbClr val="212121"/>
            </a:solidFill>
            <a:prstDash val="solid"/>
            <a:miter lim="800000"/>
          </a:ln>
          <a:effectLst/>
        </p:spPr>
      </p:cxnSp>
      <p:cxnSp>
        <p:nvCxnSpPr>
          <p:cNvPr id="135" name="Straight Connector 134">
            <a:extLst>
              <a:ext uri="{FF2B5EF4-FFF2-40B4-BE49-F238E27FC236}">
                <a16:creationId xmlns:a16="http://schemas.microsoft.com/office/drawing/2014/main" xmlns="" id="{5247E2DA-B629-08FA-73F2-95A590EAD58F}"/>
              </a:ext>
            </a:extLst>
          </p:cNvPr>
          <p:cNvCxnSpPr>
            <a:cxnSpLocks/>
            <a:endCxn id="130" idx="4"/>
          </p:cNvCxnSpPr>
          <p:nvPr/>
        </p:nvCxnSpPr>
        <p:spPr>
          <a:xfrm flipH="1">
            <a:off x="7161412" y="4301840"/>
            <a:ext cx="980110" cy="0"/>
          </a:xfrm>
          <a:prstGeom prst="line">
            <a:avLst/>
          </a:prstGeom>
          <a:noFill/>
          <a:ln w="12700" cap="flat" cmpd="sng" algn="ctr">
            <a:solidFill>
              <a:srgbClr val="212121"/>
            </a:solidFill>
            <a:prstDash val="solid"/>
            <a:miter lim="800000"/>
          </a:ln>
          <a:effectLst/>
        </p:spPr>
      </p:cxnSp>
      <p:cxnSp>
        <p:nvCxnSpPr>
          <p:cNvPr id="136" name="Straight Connector 135">
            <a:extLst>
              <a:ext uri="{FF2B5EF4-FFF2-40B4-BE49-F238E27FC236}">
                <a16:creationId xmlns:a16="http://schemas.microsoft.com/office/drawing/2014/main" xmlns="" id="{978951EA-3642-3BBD-CEF9-43F0B91C9C8B}"/>
              </a:ext>
            </a:extLst>
          </p:cNvPr>
          <p:cNvCxnSpPr>
            <a:cxnSpLocks/>
          </p:cNvCxnSpPr>
          <p:nvPr/>
        </p:nvCxnSpPr>
        <p:spPr>
          <a:xfrm flipH="1">
            <a:off x="7952510" y="4711097"/>
            <a:ext cx="835889" cy="0"/>
          </a:xfrm>
          <a:prstGeom prst="line">
            <a:avLst/>
          </a:prstGeom>
          <a:noFill/>
          <a:ln w="12700" cap="flat" cmpd="sng" algn="ctr">
            <a:solidFill>
              <a:srgbClr val="212121"/>
            </a:solidFill>
            <a:prstDash val="solid"/>
            <a:miter lim="800000"/>
          </a:ln>
          <a:effectLst/>
        </p:spPr>
      </p:cxnSp>
      <p:cxnSp>
        <p:nvCxnSpPr>
          <p:cNvPr id="137" name="Straight Connector 136">
            <a:extLst>
              <a:ext uri="{FF2B5EF4-FFF2-40B4-BE49-F238E27FC236}">
                <a16:creationId xmlns:a16="http://schemas.microsoft.com/office/drawing/2014/main" xmlns="" id="{60FF2C82-65AD-E43B-22E0-694AEB7FEB18}"/>
              </a:ext>
            </a:extLst>
          </p:cNvPr>
          <p:cNvCxnSpPr>
            <a:cxnSpLocks/>
          </p:cNvCxnSpPr>
          <p:nvPr/>
        </p:nvCxnSpPr>
        <p:spPr>
          <a:xfrm flipH="1">
            <a:off x="8702176" y="5264040"/>
            <a:ext cx="980110" cy="0"/>
          </a:xfrm>
          <a:prstGeom prst="line">
            <a:avLst/>
          </a:prstGeom>
          <a:noFill/>
          <a:ln w="12700" cap="flat" cmpd="sng" algn="ctr">
            <a:solidFill>
              <a:srgbClr val="212121"/>
            </a:solidFill>
            <a:prstDash val="solid"/>
            <a:miter lim="800000"/>
          </a:ln>
          <a:effectLst/>
        </p:spPr>
      </p:cxnSp>
      <p:cxnSp>
        <p:nvCxnSpPr>
          <p:cNvPr id="138" name="Straight Connector 137">
            <a:extLst>
              <a:ext uri="{FF2B5EF4-FFF2-40B4-BE49-F238E27FC236}">
                <a16:creationId xmlns:a16="http://schemas.microsoft.com/office/drawing/2014/main" xmlns="" id="{0762DBD5-F05F-7B8F-BE1E-D242C075AE00}"/>
              </a:ext>
            </a:extLst>
          </p:cNvPr>
          <p:cNvCxnSpPr>
            <a:cxnSpLocks/>
          </p:cNvCxnSpPr>
          <p:nvPr/>
        </p:nvCxnSpPr>
        <p:spPr>
          <a:xfrm flipH="1">
            <a:off x="9628769" y="5619410"/>
            <a:ext cx="645530" cy="14915"/>
          </a:xfrm>
          <a:prstGeom prst="line">
            <a:avLst/>
          </a:prstGeom>
          <a:noFill/>
          <a:ln w="12700" cap="flat" cmpd="sng" algn="ctr">
            <a:solidFill>
              <a:srgbClr val="212121"/>
            </a:solidFill>
            <a:prstDash val="solid"/>
            <a:miter lim="800000"/>
          </a:ln>
          <a:effectLst/>
        </p:spPr>
      </p:cxnSp>
      <p:cxnSp>
        <p:nvCxnSpPr>
          <p:cNvPr id="139" name="Straight Connector 138">
            <a:extLst>
              <a:ext uri="{FF2B5EF4-FFF2-40B4-BE49-F238E27FC236}">
                <a16:creationId xmlns:a16="http://schemas.microsoft.com/office/drawing/2014/main" xmlns="" id="{0D4D76B5-79E4-A5B5-8FD2-4426B0C207A7}"/>
              </a:ext>
            </a:extLst>
          </p:cNvPr>
          <p:cNvCxnSpPr>
            <a:cxnSpLocks/>
            <a:stCxn id="93" idx="5"/>
            <a:endCxn id="95" idx="2"/>
          </p:cNvCxnSpPr>
          <p:nvPr/>
        </p:nvCxnSpPr>
        <p:spPr>
          <a:xfrm flipV="1">
            <a:off x="6883399" y="1744159"/>
            <a:ext cx="1650745" cy="1442981"/>
          </a:xfrm>
          <a:prstGeom prst="line">
            <a:avLst/>
          </a:prstGeom>
          <a:noFill/>
          <a:ln w="12700" cap="flat" cmpd="sng" algn="ctr">
            <a:solidFill>
              <a:srgbClr val="212121"/>
            </a:solidFill>
            <a:prstDash val="solid"/>
            <a:miter lim="800000"/>
          </a:ln>
          <a:effectLst/>
        </p:spPr>
      </p:cxnSp>
      <p:cxnSp>
        <p:nvCxnSpPr>
          <p:cNvPr id="140" name="Straight Connector 139">
            <a:extLst>
              <a:ext uri="{FF2B5EF4-FFF2-40B4-BE49-F238E27FC236}">
                <a16:creationId xmlns:a16="http://schemas.microsoft.com/office/drawing/2014/main" xmlns="" id="{3436F4FB-5494-4ABE-74EC-FD3BB5AE2668}"/>
              </a:ext>
            </a:extLst>
          </p:cNvPr>
          <p:cNvCxnSpPr>
            <a:cxnSpLocks/>
            <a:stCxn id="93" idx="5"/>
            <a:endCxn id="94" idx="2"/>
          </p:cNvCxnSpPr>
          <p:nvPr/>
        </p:nvCxnSpPr>
        <p:spPr>
          <a:xfrm flipV="1">
            <a:off x="6883399" y="3174407"/>
            <a:ext cx="1442007" cy="12733"/>
          </a:xfrm>
          <a:prstGeom prst="line">
            <a:avLst/>
          </a:prstGeom>
          <a:noFill/>
          <a:ln w="12700" cap="flat" cmpd="sng" algn="ctr">
            <a:solidFill>
              <a:srgbClr val="212121"/>
            </a:solidFill>
            <a:prstDash val="solid"/>
            <a:miter lim="800000"/>
          </a:ln>
          <a:effectLst/>
        </p:spPr>
      </p:cxnSp>
      <p:cxnSp>
        <p:nvCxnSpPr>
          <p:cNvPr id="141" name="Straight Connector 140">
            <a:extLst>
              <a:ext uri="{FF2B5EF4-FFF2-40B4-BE49-F238E27FC236}">
                <a16:creationId xmlns:a16="http://schemas.microsoft.com/office/drawing/2014/main" xmlns="" id="{07EE7E65-DBF5-5798-0333-5F973EA07DC7}"/>
              </a:ext>
            </a:extLst>
          </p:cNvPr>
          <p:cNvCxnSpPr>
            <a:cxnSpLocks/>
            <a:stCxn id="93" idx="0"/>
            <a:endCxn id="96" idx="3"/>
          </p:cNvCxnSpPr>
          <p:nvPr/>
        </p:nvCxnSpPr>
        <p:spPr>
          <a:xfrm flipV="1">
            <a:off x="6569074" y="1905000"/>
            <a:ext cx="0" cy="967815"/>
          </a:xfrm>
          <a:prstGeom prst="line">
            <a:avLst/>
          </a:prstGeom>
          <a:noFill/>
          <a:ln w="3175" cap="flat" cmpd="sng" algn="ctr">
            <a:solidFill>
              <a:srgbClr val="212121"/>
            </a:solidFill>
            <a:prstDash val="solid"/>
            <a:miter lim="800000"/>
          </a:ln>
          <a:effectLst/>
        </p:spPr>
      </p:cxnSp>
      <p:cxnSp>
        <p:nvCxnSpPr>
          <p:cNvPr id="142" name="Straight Connector 141">
            <a:extLst>
              <a:ext uri="{FF2B5EF4-FFF2-40B4-BE49-F238E27FC236}">
                <a16:creationId xmlns:a16="http://schemas.microsoft.com/office/drawing/2014/main" xmlns="" id="{EB70518A-E099-4427-F039-98E32E260CA6}"/>
              </a:ext>
            </a:extLst>
          </p:cNvPr>
          <p:cNvCxnSpPr>
            <a:cxnSpLocks/>
            <a:stCxn id="95" idx="5"/>
          </p:cNvCxnSpPr>
          <p:nvPr/>
        </p:nvCxnSpPr>
        <p:spPr>
          <a:xfrm>
            <a:off x="9372344" y="1534609"/>
            <a:ext cx="211032" cy="0"/>
          </a:xfrm>
          <a:prstGeom prst="line">
            <a:avLst/>
          </a:prstGeom>
          <a:noFill/>
          <a:ln w="12700" cap="flat" cmpd="sng" algn="ctr">
            <a:solidFill>
              <a:srgbClr val="212121"/>
            </a:solidFill>
            <a:prstDash val="solid"/>
            <a:miter lim="800000"/>
          </a:ln>
          <a:effectLst/>
        </p:spPr>
      </p:cxnSp>
      <p:cxnSp>
        <p:nvCxnSpPr>
          <p:cNvPr id="143" name="Straight Connector 142">
            <a:extLst>
              <a:ext uri="{FF2B5EF4-FFF2-40B4-BE49-F238E27FC236}">
                <a16:creationId xmlns:a16="http://schemas.microsoft.com/office/drawing/2014/main" xmlns="" id="{B07E79F5-210D-A148-FE72-0A7C9D5337D2}"/>
              </a:ext>
            </a:extLst>
          </p:cNvPr>
          <p:cNvCxnSpPr>
            <a:cxnSpLocks/>
          </p:cNvCxnSpPr>
          <p:nvPr/>
        </p:nvCxnSpPr>
        <p:spPr>
          <a:xfrm flipH="1">
            <a:off x="9163606" y="3069632"/>
            <a:ext cx="211032" cy="0"/>
          </a:xfrm>
          <a:prstGeom prst="line">
            <a:avLst/>
          </a:prstGeom>
          <a:noFill/>
          <a:ln w="12700" cap="flat" cmpd="sng" algn="ctr">
            <a:solidFill>
              <a:srgbClr val="212121"/>
            </a:solidFill>
            <a:prstDash val="solid"/>
            <a:miter lim="800000"/>
          </a:ln>
          <a:effectLst/>
        </p:spPr>
      </p:cxnSp>
      <p:sp>
        <p:nvSpPr>
          <p:cNvPr id="144" name="TextBox 143">
            <a:extLst>
              <a:ext uri="{FF2B5EF4-FFF2-40B4-BE49-F238E27FC236}">
                <a16:creationId xmlns:a16="http://schemas.microsoft.com/office/drawing/2014/main" xmlns="" id="{63167A94-7A7E-0386-D6FC-6F1D3DF29B97}"/>
              </a:ext>
            </a:extLst>
          </p:cNvPr>
          <p:cNvSpPr txBox="1"/>
          <p:nvPr/>
        </p:nvSpPr>
        <p:spPr>
          <a:xfrm>
            <a:off x="9375170" y="2720961"/>
            <a:ext cx="1114753" cy="738664"/>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PSTN</a:t>
            </a:r>
          </a:p>
          <a:p>
            <a:pPr>
              <a:buClrTx/>
              <a:buFontTx/>
              <a:buNone/>
            </a:pPr>
            <a:r>
              <a:rPr lang="en-US" sz="1400" b="1" kern="1200" dirty="0">
                <a:solidFill>
                  <a:srgbClr val="212121"/>
                </a:solidFill>
                <a:latin typeface="Roboto Condensed"/>
                <a:ea typeface="+mn-ea"/>
                <a:cs typeface="+mn-cs"/>
              </a:rPr>
              <a:t>ISDN</a:t>
            </a:r>
          </a:p>
          <a:p>
            <a:pPr>
              <a:buClrTx/>
              <a:buFontTx/>
              <a:buNone/>
            </a:pPr>
            <a:r>
              <a:rPr lang="en-US" sz="1400" b="1" kern="1200" dirty="0">
                <a:solidFill>
                  <a:srgbClr val="212121"/>
                </a:solidFill>
                <a:latin typeface="Roboto Condensed"/>
                <a:ea typeface="+mn-ea"/>
                <a:cs typeface="+mn-cs"/>
              </a:rPr>
              <a:t>PDN</a:t>
            </a:r>
          </a:p>
        </p:txBody>
      </p:sp>
      <p:sp>
        <p:nvSpPr>
          <p:cNvPr id="145" name="TextBox 144">
            <a:extLst>
              <a:ext uri="{FF2B5EF4-FFF2-40B4-BE49-F238E27FC236}">
                <a16:creationId xmlns:a16="http://schemas.microsoft.com/office/drawing/2014/main" xmlns="" id="{5AEE7239-CE57-69A7-91A7-046F82D0DEFC}"/>
              </a:ext>
            </a:extLst>
          </p:cNvPr>
          <p:cNvSpPr txBox="1"/>
          <p:nvPr/>
        </p:nvSpPr>
        <p:spPr>
          <a:xfrm>
            <a:off x="9547580" y="1269769"/>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PLMN &amp; INTERNET</a:t>
            </a:r>
          </a:p>
        </p:txBody>
      </p:sp>
      <p:cxnSp>
        <p:nvCxnSpPr>
          <p:cNvPr id="146" name="Straight Connector 145">
            <a:extLst>
              <a:ext uri="{FF2B5EF4-FFF2-40B4-BE49-F238E27FC236}">
                <a16:creationId xmlns:a16="http://schemas.microsoft.com/office/drawing/2014/main" xmlns="" id="{B4162A11-90E8-3CCC-FD6F-B1AF5B36B576}"/>
              </a:ext>
            </a:extLst>
          </p:cNvPr>
          <p:cNvCxnSpPr>
            <a:stCxn id="96" idx="2"/>
            <a:endCxn id="97" idx="0"/>
          </p:cNvCxnSpPr>
          <p:nvPr/>
        </p:nvCxnSpPr>
        <p:spPr>
          <a:xfrm flipH="1">
            <a:off x="5063301" y="1590675"/>
            <a:ext cx="1191448" cy="2583253"/>
          </a:xfrm>
          <a:prstGeom prst="line">
            <a:avLst/>
          </a:prstGeom>
          <a:noFill/>
          <a:ln w="6350" cap="flat" cmpd="sng" algn="ctr">
            <a:solidFill>
              <a:srgbClr val="212121"/>
            </a:solidFill>
            <a:prstDash val="solid"/>
            <a:miter lim="800000"/>
          </a:ln>
          <a:effectLst/>
        </p:spPr>
      </p:cxnSp>
      <p:cxnSp>
        <p:nvCxnSpPr>
          <p:cNvPr id="147" name="Straight Connector 146">
            <a:extLst>
              <a:ext uri="{FF2B5EF4-FFF2-40B4-BE49-F238E27FC236}">
                <a16:creationId xmlns:a16="http://schemas.microsoft.com/office/drawing/2014/main" xmlns="" id="{E6F08AA8-9D7F-D158-526B-777799FF5DDA}"/>
              </a:ext>
            </a:extLst>
          </p:cNvPr>
          <p:cNvCxnSpPr>
            <a:cxnSpLocks/>
            <a:stCxn id="96" idx="2"/>
            <a:endCxn id="98" idx="0"/>
          </p:cNvCxnSpPr>
          <p:nvPr/>
        </p:nvCxnSpPr>
        <p:spPr>
          <a:xfrm flipH="1">
            <a:off x="4597540" y="1590675"/>
            <a:ext cx="1657209" cy="585341"/>
          </a:xfrm>
          <a:prstGeom prst="line">
            <a:avLst/>
          </a:prstGeom>
          <a:noFill/>
          <a:ln w="6350" cap="flat" cmpd="sng" algn="ctr">
            <a:solidFill>
              <a:srgbClr val="212121"/>
            </a:solidFill>
            <a:prstDash val="solid"/>
            <a:miter lim="800000"/>
          </a:ln>
          <a:effectLst/>
        </p:spPr>
      </p:cxnSp>
      <p:cxnSp>
        <p:nvCxnSpPr>
          <p:cNvPr id="148" name="Straight Connector 147">
            <a:extLst>
              <a:ext uri="{FF2B5EF4-FFF2-40B4-BE49-F238E27FC236}">
                <a16:creationId xmlns:a16="http://schemas.microsoft.com/office/drawing/2014/main" xmlns="" id="{DF7BEE17-12BD-2333-F646-9335B3AB0832}"/>
              </a:ext>
            </a:extLst>
          </p:cNvPr>
          <p:cNvCxnSpPr>
            <a:cxnSpLocks/>
            <a:endCxn id="95" idx="0"/>
          </p:cNvCxnSpPr>
          <p:nvPr/>
        </p:nvCxnSpPr>
        <p:spPr>
          <a:xfrm flipV="1">
            <a:off x="7072017" y="1220284"/>
            <a:ext cx="1986002" cy="38962"/>
          </a:xfrm>
          <a:prstGeom prst="line">
            <a:avLst/>
          </a:prstGeom>
          <a:noFill/>
          <a:ln w="6350" cap="flat" cmpd="sng" algn="ctr">
            <a:solidFill>
              <a:srgbClr val="212121"/>
            </a:solidFill>
            <a:prstDash val="solid"/>
            <a:miter lim="800000"/>
          </a:ln>
          <a:effectLst/>
        </p:spPr>
      </p:cxnSp>
      <p:cxnSp>
        <p:nvCxnSpPr>
          <p:cNvPr id="149" name="Straight Connector 148">
            <a:extLst>
              <a:ext uri="{FF2B5EF4-FFF2-40B4-BE49-F238E27FC236}">
                <a16:creationId xmlns:a16="http://schemas.microsoft.com/office/drawing/2014/main" xmlns="" id="{B8978D9D-FAEE-46A3-59AE-7ADDA6565C9C}"/>
              </a:ext>
            </a:extLst>
          </p:cNvPr>
          <p:cNvCxnSpPr>
            <a:cxnSpLocks/>
            <a:endCxn id="94" idx="1"/>
          </p:cNvCxnSpPr>
          <p:nvPr/>
        </p:nvCxnSpPr>
        <p:spPr>
          <a:xfrm>
            <a:off x="7072017" y="1259246"/>
            <a:ext cx="1567714" cy="1600836"/>
          </a:xfrm>
          <a:prstGeom prst="line">
            <a:avLst/>
          </a:prstGeom>
          <a:noFill/>
          <a:ln w="6350" cap="flat" cmpd="sng" algn="ctr">
            <a:solidFill>
              <a:srgbClr val="212121"/>
            </a:solidFill>
            <a:prstDash val="solid"/>
            <a:miter lim="800000"/>
          </a:ln>
          <a:effectLst/>
        </p:spPr>
      </p:cxnSp>
      <p:cxnSp>
        <p:nvCxnSpPr>
          <p:cNvPr id="150" name="Straight Connector 149">
            <a:extLst>
              <a:ext uri="{FF2B5EF4-FFF2-40B4-BE49-F238E27FC236}">
                <a16:creationId xmlns:a16="http://schemas.microsoft.com/office/drawing/2014/main" xmlns="" id="{964B6036-0DB7-77B5-E747-CA24CA139137}"/>
              </a:ext>
            </a:extLst>
          </p:cNvPr>
          <p:cNvCxnSpPr>
            <a:cxnSpLocks/>
            <a:stCxn id="95" idx="3"/>
            <a:endCxn id="94" idx="0"/>
          </p:cNvCxnSpPr>
          <p:nvPr/>
        </p:nvCxnSpPr>
        <p:spPr>
          <a:xfrm>
            <a:off x="8848469" y="2058484"/>
            <a:ext cx="812" cy="592048"/>
          </a:xfrm>
          <a:prstGeom prst="line">
            <a:avLst/>
          </a:prstGeom>
          <a:noFill/>
          <a:ln w="12700" cap="flat" cmpd="sng" algn="ctr">
            <a:solidFill>
              <a:srgbClr val="212121"/>
            </a:solidFill>
            <a:prstDash val="solid"/>
            <a:miter lim="800000"/>
          </a:ln>
          <a:effectLst/>
        </p:spPr>
      </p:cxnSp>
      <p:sp>
        <p:nvSpPr>
          <p:cNvPr id="151" name="Freeform 61">
            <a:extLst>
              <a:ext uri="{FF2B5EF4-FFF2-40B4-BE49-F238E27FC236}">
                <a16:creationId xmlns:a16="http://schemas.microsoft.com/office/drawing/2014/main" xmlns="" id="{7C71304C-E4E5-4F79-2EE4-9B3E5ADDCC81}"/>
              </a:ext>
            </a:extLst>
          </p:cNvPr>
          <p:cNvSpPr/>
          <p:nvPr/>
        </p:nvSpPr>
        <p:spPr>
          <a:xfrm>
            <a:off x="6882150"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2" name="Freeform 62">
            <a:extLst>
              <a:ext uri="{FF2B5EF4-FFF2-40B4-BE49-F238E27FC236}">
                <a16:creationId xmlns:a16="http://schemas.microsoft.com/office/drawing/2014/main" xmlns="" id="{D413AC91-5C70-1C8E-2E35-4FAFF5C6702F}"/>
              </a:ext>
            </a:extLst>
          </p:cNvPr>
          <p:cNvSpPr/>
          <p:nvPr/>
        </p:nvSpPr>
        <p:spPr>
          <a:xfrm>
            <a:off x="6972091"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3" name="Freeform 63">
            <a:extLst>
              <a:ext uri="{FF2B5EF4-FFF2-40B4-BE49-F238E27FC236}">
                <a16:creationId xmlns:a16="http://schemas.microsoft.com/office/drawing/2014/main" xmlns="" id="{B5BD31BC-7C0E-E0C3-01D8-13360446FC3E}"/>
              </a:ext>
            </a:extLst>
          </p:cNvPr>
          <p:cNvSpPr/>
          <p:nvPr/>
        </p:nvSpPr>
        <p:spPr>
          <a:xfrm>
            <a:off x="7072018" y="3463042"/>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4" name="Oval 153">
            <a:extLst>
              <a:ext uri="{FF2B5EF4-FFF2-40B4-BE49-F238E27FC236}">
                <a16:creationId xmlns:a16="http://schemas.microsoft.com/office/drawing/2014/main" xmlns="" id="{8AA06AFB-A107-90A5-20A7-14F7FE14EF17}"/>
              </a:ext>
            </a:extLst>
          </p:cNvPr>
          <p:cNvSpPr/>
          <p:nvPr/>
        </p:nvSpPr>
        <p:spPr>
          <a:xfrm>
            <a:off x="1135117" y="1259246"/>
            <a:ext cx="4445387" cy="5290705"/>
          </a:xfrm>
          <a:prstGeom prst="ellipse">
            <a:avLst/>
          </a:prstGeom>
          <a:solidFill>
            <a:srgbClr val="FFFF00">
              <a:alpha val="15000"/>
            </a:srgbClr>
          </a:solidFill>
          <a:ln>
            <a:solidFill>
              <a:srgbClr val="F19D19">
                <a:lumMod val="50000"/>
              </a:srgbClr>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5" name="TextBox 154">
            <a:extLst>
              <a:ext uri="{FF2B5EF4-FFF2-40B4-BE49-F238E27FC236}">
                <a16:creationId xmlns:a16="http://schemas.microsoft.com/office/drawing/2014/main" xmlns="" id="{F8969F64-24C5-AFA1-84D4-8CE933BEDCCF}"/>
              </a:ext>
            </a:extLst>
          </p:cNvPr>
          <p:cNvSpPr txBox="1"/>
          <p:nvPr/>
        </p:nvSpPr>
        <p:spPr>
          <a:xfrm>
            <a:off x="2969158" y="1345189"/>
            <a:ext cx="709610" cy="461665"/>
          </a:xfrm>
          <a:prstGeom prst="rect">
            <a:avLst/>
          </a:prstGeom>
          <a:noFill/>
        </p:spPr>
        <p:txBody>
          <a:bodyPr wrap="square" rtlCol="0">
            <a:spAutoFit/>
          </a:bodyPr>
          <a:lstStyle/>
          <a:p>
            <a:pPr>
              <a:buClrTx/>
              <a:buFontTx/>
              <a:buNone/>
            </a:pPr>
            <a:r>
              <a:rPr lang="en-US" sz="2400" b="1" kern="1200" dirty="0">
                <a:solidFill>
                  <a:srgbClr val="C00000"/>
                </a:solidFill>
                <a:latin typeface="Roboto Condensed"/>
                <a:ea typeface="+mn-ea"/>
                <a:cs typeface="+mn-cs"/>
              </a:rPr>
              <a:t>BSS</a:t>
            </a:r>
            <a:endParaRPr lang="en-US" sz="1800" b="1" kern="1200" dirty="0">
              <a:solidFill>
                <a:srgbClr val="C00000"/>
              </a:solidFill>
              <a:latin typeface="Roboto Condensed"/>
              <a:ea typeface="+mn-ea"/>
              <a:cs typeface="+mn-cs"/>
            </a:endParaRPr>
          </a:p>
        </p:txBody>
      </p:sp>
      <p:sp>
        <p:nvSpPr>
          <p:cNvPr id="156" name="Oval 155">
            <a:extLst>
              <a:ext uri="{FF2B5EF4-FFF2-40B4-BE49-F238E27FC236}">
                <a16:creationId xmlns:a16="http://schemas.microsoft.com/office/drawing/2014/main" xmlns="" id="{7A6DF6DF-8B66-00EB-465E-8DC27104AD0F}"/>
              </a:ext>
            </a:extLst>
          </p:cNvPr>
          <p:cNvSpPr/>
          <p:nvPr/>
        </p:nvSpPr>
        <p:spPr>
          <a:xfrm rot="1980000">
            <a:off x="5294741" y="3442374"/>
            <a:ext cx="5372205" cy="2614771"/>
          </a:xfrm>
          <a:prstGeom prst="ellipse">
            <a:avLst/>
          </a:prstGeom>
          <a:solidFill>
            <a:srgbClr val="FFFF00">
              <a:alpha val="15000"/>
            </a:srgbClr>
          </a:solidFill>
          <a:ln>
            <a:solidFill>
              <a:srgbClr val="F19D19">
                <a:lumMod val="50000"/>
              </a:srgbClr>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7" name="TextBox 156">
            <a:extLst>
              <a:ext uri="{FF2B5EF4-FFF2-40B4-BE49-F238E27FC236}">
                <a16:creationId xmlns:a16="http://schemas.microsoft.com/office/drawing/2014/main" xmlns="" id="{E0422381-52A2-74B4-75EB-81EB856902EA}"/>
              </a:ext>
            </a:extLst>
          </p:cNvPr>
          <p:cNvSpPr txBox="1"/>
          <p:nvPr/>
        </p:nvSpPr>
        <p:spPr>
          <a:xfrm>
            <a:off x="7065974" y="5407768"/>
            <a:ext cx="709610" cy="461665"/>
          </a:xfrm>
          <a:prstGeom prst="rect">
            <a:avLst/>
          </a:prstGeom>
          <a:noFill/>
        </p:spPr>
        <p:txBody>
          <a:bodyPr wrap="square" rtlCol="0">
            <a:spAutoFit/>
          </a:bodyPr>
          <a:lstStyle/>
          <a:p>
            <a:pPr>
              <a:buClrTx/>
              <a:buFontTx/>
              <a:buNone/>
            </a:pPr>
            <a:r>
              <a:rPr lang="en-US" sz="2400" b="1" kern="1200" dirty="0">
                <a:solidFill>
                  <a:srgbClr val="C00000"/>
                </a:solidFill>
                <a:latin typeface="Roboto Condensed"/>
                <a:ea typeface="+mn-ea"/>
                <a:cs typeface="+mn-cs"/>
              </a:rPr>
              <a:t>NSS</a:t>
            </a:r>
            <a:endParaRPr lang="en-US" sz="1800" b="1" kern="1200" dirty="0">
              <a:solidFill>
                <a:srgbClr val="C00000"/>
              </a:solidFill>
              <a:latin typeface="Roboto Condensed"/>
              <a:ea typeface="+mn-ea"/>
              <a:cs typeface="+mn-cs"/>
            </a:endParaRPr>
          </a:p>
        </p:txBody>
      </p:sp>
      <p:sp>
        <p:nvSpPr>
          <p:cNvPr id="158" name="TextBox 157">
            <a:extLst>
              <a:ext uri="{FF2B5EF4-FFF2-40B4-BE49-F238E27FC236}">
                <a16:creationId xmlns:a16="http://schemas.microsoft.com/office/drawing/2014/main" xmlns="" id="{DCD3D8F9-9E31-FB38-7467-BE5D4F469392}"/>
              </a:ext>
            </a:extLst>
          </p:cNvPr>
          <p:cNvSpPr txBox="1"/>
          <p:nvPr/>
        </p:nvSpPr>
        <p:spPr>
          <a:xfrm>
            <a:off x="5590637" y="1075746"/>
            <a:ext cx="909124" cy="461665"/>
          </a:xfrm>
          <a:prstGeom prst="rect">
            <a:avLst/>
          </a:prstGeom>
          <a:noFill/>
        </p:spPr>
        <p:txBody>
          <a:bodyPr wrap="square" rtlCol="0">
            <a:spAutoFit/>
          </a:bodyPr>
          <a:lstStyle/>
          <a:p>
            <a:pPr>
              <a:buClrTx/>
              <a:buFontTx/>
              <a:buNone/>
            </a:pPr>
            <a:r>
              <a:rPr lang="en-US" sz="2400" b="1" kern="1200" dirty="0">
                <a:solidFill>
                  <a:srgbClr val="C00000"/>
                </a:solidFill>
                <a:latin typeface="Roboto Condensed"/>
                <a:ea typeface="+mn-ea"/>
                <a:cs typeface="+mn-cs"/>
              </a:rPr>
              <a:t>OSS</a:t>
            </a:r>
            <a:endParaRPr lang="en-US" sz="1800" b="1" kern="1200" dirty="0">
              <a:solidFill>
                <a:srgbClr val="C00000"/>
              </a:solidFill>
              <a:latin typeface="Roboto Condensed"/>
              <a:ea typeface="+mn-ea"/>
              <a:cs typeface="+mn-cs"/>
            </a:endParaRPr>
          </a:p>
        </p:txBody>
      </p:sp>
    </p:spTree>
    <p:extLst>
      <p:ext uri="{BB962C8B-B14F-4D97-AF65-F5344CB8AC3E}">
        <p14:creationId xmlns:p14="http://schemas.microsoft.com/office/powerpoint/2010/main" xmlns="" val="3875133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Addresses and Identifiers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5653061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2" name="Picture 2" descr="https://i1.wp.com/mobilepacketcore.com/wp-content/uploads/2018/11/ms-identifiers.png?fit=730%2C459&amp;ssl=1">
            <a:extLst>
              <a:ext uri="{FF2B5EF4-FFF2-40B4-BE49-F238E27FC236}">
                <a16:creationId xmlns:a16="http://schemas.microsoft.com/office/drawing/2014/main" xmlns="" id="{6F4437DD-75FE-6814-7825-E403869AB472}"/>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35280" y="974181"/>
            <a:ext cx="6953250" cy="437197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What is the difference between ICCID, IMSI and IMEI numbers? - Quora">
            <a:extLst>
              <a:ext uri="{FF2B5EF4-FFF2-40B4-BE49-F238E27FC236}">
                <a16:creationId xmlns:a16="http://schemas.microsoft.com/office/drawing/2014/main" xmlns="" id="{0FB0C3C4-44D9-CE49-4141-C5CF80995ADF}"/>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946800" y="1652086"/>
            <a:ext cx="5015834" cy="30161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503917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IMSI</a:t>
            </a:r>
          </a:p>
        </p:txBody>
      </p:sp>
      <p:sp>
        <p:nvSpPr>
          <p:cNvPr id="27" name="Content Placeholder 2">
            <a:extLst>
              <a:ext uri="{FF2B5EF4-FFF2-40B4-BE49-F238E27FC236}">
                <a16:creationId xmlns:a16="http://schemas.microsoft.com/office/drawing/2014/main" xmlns="" id="{1B06AEE8-9554-BD92-382B-E8D235B951D4}"/>
              </a:ext>
            </a:extLst>
          </p:cNvPr>
          <p:cNvSpPr txBox="1">
            <a:spLocks/>
          </p:cNvSpPr>
          <p:nvPr/>
        </p:nvSpPr>
        <p:spPr>
          <a:xfrm>
            <a:off x="131181" y="1015413"/>
            <a:ext cx="7405266" cy="54385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IMSI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nternational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obile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ubscriber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dentity</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IMSI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identifies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registered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smartphone users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working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 card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has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valid IMSI</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Each IMSI consists of three parts: </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Subscriber Identification Number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MSIN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identifies the subscriber in his or her mobile network.</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Country Code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MCC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gets 3 decimal places and identifies the country of mobile device owner. </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Network Code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MNC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identifies your carrier network</a:t>
            </a:r>
          </a:p>
        </p:txBody>
      </p:sp>
      <p:sp>
        <p:nvSpPr>
          <p:cNvPr id="28" name="Rounded Rectangle 29">
            <a:extLst>
              <a:ext uri="{FF2B5EF4-FFF2-40B4-BE49-F238E27FC236}">
                <a16:creationId xmlns:a16="http://schemas.microsoft.com/office/drawing/2014/main" xmlns="" id="{69F90EDD-FB48-2C67-BE83-7EDFB3E4A9D7}"/>
              </a:ext>
            </a:extLst>
          </p:cNvPr>
          <p:cNvSpPr/>
          <p:nvPr/>
        </p:nvSpPr>
        <p:spPr>
          <a:xfrm>
            <a:off x="7478696" y="2193758"/>
            <a:ext cx="1066800" cy="381861"/>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MCC</a:t>
            </a:r>
          </a:p>
        </p:txBody>
      </p:sp>
      <p:sp>
        <p:nvSpPr>
          <p:cNvPr id="29" name="Rounded Rectangle 30">
            <a:extLst>
              <a:ext uri="{FF2B5EF4-FFF2-40B4-BE49-F238E27FC236}">
                <a16:creationId xmlns:a16="http://schemas.microsoft.com/office/drawing/2014/main" xmlns="" id="{B4C7EEB4-BECE-3D54-B9C9-B41A6E58A6ED}"/>
              </a:ext>
            </a:extLst>
          </p:cNvPr>
          <p:cNvSpPr/>
          <p:nvPr/>
        </p:nvSpPr>
        <p:spPr>
          <a:xfrm>
            <a:off x="9030857" y="2206255"/>
            <a:ext cx="1111526" cy="3588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MNC</a:t>
            </a:r>
          </a:p>
        </p:txBody>
      </p:sp>
      <p:sp>
        <p:nvSpPr>
          <p:cNvPr id="30" name="Rounded Rectangle 31">
            <a:extLst>
              <a:ext uri="{FF2B5EF4-FFF2-40B4-BE49-F238E27FC236}">
                <a16:creationId xmlns:a16="http://schemas.microsoft.com/office/drawing/2014/main" xmlns="" id="{DB8E3EF2-118B-22BF-ABCA-2B57100FB50B}"/>
              </a:ext>
            </a:extLst>
          </p:cNvPr>
          <p:cNvSpPr/>
          <p:nvPr/>
        </p:nvSpPr>
        <p:spPr>
          <a:xfrm>
            <a:off x="10627744" y="2206255"/>
            <a:ext cx="930137" cy="3588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MSIN</a:t>
            </a:r>
          </a:p>
        </p:txBody>
      </p:sp>
      <p:cxnSp>
        <p:nvCxnSpPr>
          <p:cNvPr id="31" name="Straight Arrow Connector 30">
            <a:extLst>
              <a:ext uri="{FF2B5EF4-FFF2-40B4-BE49-F238E27FC236}">
                <a16:creationId xmlns:a16="http://schemas.microsoft.com/office/drawing/2014/main" xmlns="" id="{FF8BBE77-F314-0F10-39F7-DB6A1E696CC2}"/>
              </a:ext>
            </a:extLst>
          </p:cNvPr>
          <p:cNvCxnSpPr>
            <a:cxnSpLocks/>
          </p:cNvCxnSpPr>
          <p:nvPr/>
        </p:nvCxnSpPr>
        <p:spPr>
          <a:xfrm>
            <a:off x="7326295" y="1507096"/>
            <a:ext cx="4392000" cy="0"/>
          </a:xfrm>
          <a:prstGeom prst="straightConnector1">
            <a:avLst/>
          </a:prstGeom>
          <a:noFill/>
          <a:ln w="12700" cap="flat" cmpd="sng" algn="ctr">
            <a:solidFill>
              <a:srgbClr val="212121"/>
            </a:solidFill>
            <a:prstDash val="solid"/>
            <a:miter lim="800000"/>
            <a:headEnd type="triangle"/>
            <a:tailEnd type="triangle"/>
          </a:ln>
          <a:effectLst/>
        </p:spPr>
      </p:cxnSp>
      <p:cxnSp>
        <p:nvCxnSpPr>
          <p:cNvPr id="32" name="Straight Arrow Connector 31">
            <a:extLst>
              <a:ext uri="{FF2B5EF4-FFF2-40B4-BE49-F238E27FC236}">
                <a16:creationId xmlns:a16="http://schemas.microsoft.com/office/drawing/2014/main" xmlns="" id="{63F5E20C-8E88-8677-DE89-DACBE1F599BA}"/>
              </a:ext>
            </a:extLst>
          </p:cNvPr>
          <p:cNvCxnSpPr>
            <a:cxnSpLocks/>
          </p:cNvCxnSpPr>
          <p:nvPr/>
        </p:nvCxnSpPr>
        <p:spPr>
          <a:xfrm>
            <a:off x="7326296" y="3260558"/>
            <a:ext cx="4311098" cy="0"/>
          </a:xfrm>
          <a:prstGeom prst="straightConnector1">
            <a:avLst/>
          </a:prstGeom>
          <a:noFill/>
          <a:ln w="12700" cap="flat" cmpd="sng" algn="ctr">
            <a:solidFill>
              <a:srgbClr val="212121"/>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xmlns="" id="{F2674169-5E01-8965-B97F-6D69AC078D12}"/>
              </a:ext>
            </a:extLst>
          </p:cNvPr>
          <p:cNvCxnSpPr>
            <a:cxnSpLocks/>
          </p:cNvCxnSpPr>
          <p:nvPr/>
        </p:nvCxnSpPr>
        <p:spPr>
          <a:xfrm>
            <a:off x="9002696" y="2727158"/>
            <a:ext cx="2641324" cy="0"/>
          </a:xfrm>
          <a:prstGeom prst="straightConnector1">
            <a:avLst/>
          </a:prstGeom>
          <a:noFill/>
          <a:ln w="12700" cap="flat" cmpd="sng" algn="ctr">
            <a:solidFill>
              <a:srgbClr val="212121"/>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xmlns="" id="{90B679A0-8D0E-26CF-F7C7-43D466010A8F}"/>
              </a:ext>
            </a:extLst>
          </p:cNvPr>
          <p:cNvCxnSpPr>
            <a:cxnSpLocks/>
          </p:cNvCxnSpPr>
          <p:nvPr/>
        </p:nvCxnSpPr>
        <p:spPr>
          <a:xfrm>
            <a:off x="7478696" y="1996434"/>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5" name="TextBox 34">
            <a:extLst>
              <a:ext uri="{FF2B5EF4-FFF2-40B4-BE49-F238E27FC236}">
                <a16:creationId xmlns:a16="http://schemas.microsoft.com/office/drawing/2014/main" xmlns="" id="{F829094D-E0CA-57EA-75CF-8F642E660D74}"/>
              </a:ext>
            </a:extLst>
          </p:cNvPr>
          <p:cNvSpPr txBox="1"/>
          <p:nvPr/>
        </p:nvSpPr>
        <p:spPr>
          <a:xfrm>
            <a:off x="8375288" y="1176726"/>
            <a:ext cx="21336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Maximum 15 digit</a:t>
            </a:r>
          </a:p>
        </p:txBody>
      </p:sp>
      <p:sp>
        <p:nvSpPr>
          <p:cNvPr id="36" name="TextBox 35">
            <a:extLst>
              <a:ext uri="{FF2B5EF4-FFF2-40B4-BE49-F238E27FC236}">
                <a16:creationId xmlns:a16="http://schemas.microsoft.com/office/drawing/2014/main" xmlns="" id="{F47E07AC-03AC-5384-A6BE-01BD7851B14A}"/>
              </a:ext>
            </a:extLst>
          </p:cNvPr>
          <p:cNvSpPr txBox="1"/>
          <p:nvPr/>
        </p:nvSpPr>
        <p:spPr>
          <a:xfrm>
            <a:off x="7554896" y="1579338"/>
            <a:ext cx="9144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3 digits</a:t>
            </a:r>
          </a:p>
        </p:txBody>
      </p:sp>
      <p:sp>
        <p:nvSpPr>
          <p:cNvPr id="37" name="TextBox 36">
            <a:extLst>
              <a:ext uri="{FF2B5EF4-FFF2-40B4-BE49-F238E27FC236}">
                <a16:creationId xmlns:a16="http://schemas.microsoft.com/office/drawing/2014/main" xmlns="" id="{1185F05E-F016-E100-FFEB-3AE9CA1CC93F}"/>
              </a:ext>
            </a:extLst>
          </p:cNvPr>
          <p:cNvSpPr txBox="1"/>
          <p:nvPr/>
        </p:nvSpPr>
        <p:spPr>
          <a:xfrm>
            <a:off x="9024645" y="1582074"/>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2-3 digits</a:t>
            </a:r>
          </a:p>
        </p:txBody>
      </p:sp>
      <p:sp>
        <p:nvSpPr>
          <p:cNvPr id="38" name="TextBox 37">
            <a:extLst>
              <a:ext uri="{FF2B5EF4-FFF2-40B4-BE49-F238E27FC236}">
                <a16:creationId xmlns:a16="http://schemas.microsoft.com/office/drawing/2014/main" xmlns="" id="{9CC8506F-49F9-203B-1C15-5EC8686CC2D0}"/>
              </a:ext>
            </a:extLst>
          </p:cNvPr>
          <p:cNvSpPr txBox="1"/>
          <p:nvPr/>
        </p:nvSpPr>
        <p:spPr>
          <a:xfrm>
            <a:off x="9256558" y="2727157"/>
            <a:ext cx="21336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National MSI</a:t>
            </a:r>
          </a:p>
        </p:txBody>
      </p:sp>
      <p:sp>
        <p:nvSpPr>
          <p:cNvPr id="39" name="TextBox 38">
            <a:extLst>
              <a:ext uri="{FF2B5EF4-FFF2-40B4-BE49-F238E27FC236}">
                <a16:creationId xmlns:a16="http://schemas.microsoft.com/office/drawing/2014/main" xmlns="" id="{BD4793C8-2C00-FDFC-CB33-481CAF6A9495}"/>
              </a:ext>
            </a:extLst>
          </p:cNvPr>
          <p:cNvSpPr txBox="1"/>
          <p:nvPr/>
        </p:nvSpPr>
        <p:spPr>
          <a:xfrm>
            <a:off x="8934985" y="3258578"/>
            <a:ext cx="1014206"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IMSI</a:t>
            </a:r>
          </a:p>
        </p:txBody>
      </p:sp>
      <p:sp>
        <p:nvSpPr>
          <p:cNvPr id="40" name="Rounded Rectangle 41">
            <a:extLst>
              <a:ext uri="{FF2B5EF4-FFF2-40B4-BE49-F238E27FC236}">
                <a16:creationId xmlns:a16="http://schemas.microsoft.com/office/drawing/2014/main" xmlns="" id="{291B30AB-D217-F251-F5EA-FA9D659CF068}"/>
              </a:ext>
            </a:extLst>
          </p:cNvPr>
          <p:cNvSpPr/>
          <p:nvPr/>
        </p:nvSpPr>
        <p:spPr>
          <a:xfrm>
            <a:off x="7097696" y="1137764"/>
            <a:ext cx="4876800" cy="2490146"/>
          </a:xfrm>
          <a:prstGeom prst="roundRect">
            <a:avLst/>
          </a:prstGeom>
          <a:noFill/>
          <a:ln w="19050"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41" name="Straight Arrow Connector 40">
            <a:extLst>
              <a:ext uri="{FF2B5EF4-FFF2-40B4-BE49-F238E27FC236}">
                <a16:creationId xmlns:a16="http://schemas.microsoft.com/office/drawing/2014/main" xmlns="" id="{C647D168-7223-C9DB-5B48-375BBC751BCE}"/>
              </a:ext>
            </a:extLst>
          </p:cNvPr>
          <p:cNvCxnSpPr>
            <a:cxnSpLocks/>
          </p:cNvCxnSpPr>
          <p:nvPr/>
        </p:nvCxnSpPr>
        <p:spPr>
          <a:xfrm>
            <a:off x="9059846" y="1996434"/>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42" name="TextBox 41">
            <a:extLst>
              <a:ext uri="{FF2B5EF4-FFF2-40B4-BE49-F238E27FC236}">
                <a16:creationId xmlns:a16="http://schemas.microsoft.com/office/drawing/2014/main" xmlns="" id="{A8517A1C-B286-F301-B74E-6017BA5AA43A}"/>
              </a:ext>
            </a:extLst>
          </p:cNvPr>
          <p:cNvSpPr txBox="1"/>
          <p:nvPr/>
        </p:nvSpPr>
        <p:spPr>
          <a:xfrm>
            <a:off x="10585251" y="1575117"/>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10 digits</a:t>
            </a:r>
          </a:p>
        </p:txBody>
      </p:sp>
      <p:cxnSp>
        <p:nvCxnSpPr>
          <p:cNvPr id="43" name="Straight Arrow Connector 42">
            <a:extLst>
              <a:ext uri="{FF2B5EF4-FFF2-40B4-BE49-F238E27FC236}">
                <a16:creationId xmlns:a16="http://schemas.microsoft.com/office/drawing/2014/main" xmlns="" id="{8EB27A90-3140-E394-D0D1-72EB7C376ADE}"/>
              </a:ext>
            </a:extLst>
          </p:cNvPr>
          <p:cNvCxnSpPr>
            <a:cxnSpLocks/>
          </p:cNvCxnSpPr>
          <p:nvPr/>
        </p:nvCxnSpPr>
        <p:spPr>
          <a:xfrm>
            <a:off x="10620452" y="1989477"/>
            <a:ext cx="1066800" cy="0"/>
          </a:xfrm>
          <a:prstGeom prst="straightConnector1">
            <a:avLst/>
          </a:prstGeom>
          <a:noFill/>
          <a:ln w="12700" cap="flat" cmpd="sng" algn="ctr">
            <a:solidFill>
              <a:srgbClr val="212121"/>
            </a:solidFill>
            <a:prstDash val="solid"/>
            <a:miter lim="800000"/>
            <a:headEnd type="triangle"/>
            <a:tailEnd type="triangle"/>
          </a:ln>
          <a:effectLst/>
        </p:spPr>
      </p:cxnSp>
    </p:spTree>
    <p:extLst>
      <p:ext uri="{BB962C8B-B14F-4D97-AF65-F5344CB8AC3E}">
        <p14:creationId xmlns:p14="http://schemas.microsoft.com/office/powerpoint/2010/main" xmlns="" val="6274231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IMEI</a:t>
            </a:r>
          </a:p>
        </p:txBody>
      </p:sp>
      <p:sp>
        <p:nvSpPr>
          <p:cNvPr id="25" name="Content Placeholder 2">
            <a:extLst>
              <a:ext uri="{FF2B5EF4-FFF2-40B4-BE49-F238E27FC236}">
                <a16:creationId xmlns:a16="http://schemas.microsoft.com/office/drawing/2014/main" xmlns="" id="{1A9B811A-300F-1316-5FE9-7EE3DA4BAE45}"/>
              </a:ext>
            </a:extLst>
          </p:cNvPr>
          <p:cNvSpPr txBox="1">
            <a:spLocks/>
          </p:cNvSpPr>
          <p:nvPr/>
        </p:nvSpPr>
        <p:spPr>
          <a:xfrm>
            <a:off x="131180" y="966270"/>
            <a:ext cx="6889380"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IMEI: </a:t>
            </a:r>
            <a:r>
              <a:rPr lang="en-IN" dirty="0">
                <a:solidFill>
                  <a:srgbClr val="212121"/>
                </a:solidFill>
                <a:latin typeface="Cambria" panose="02040503050406030204" pitchFamily="18" charset="0"/>
                <a:ea typeface="Cambria" panose="02040503050406030204" pitchFamily="18" charset="0"/>
              </a:rPr>
              <a:t>International Mobile Equipment Identity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15-digit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number 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uniquely identify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mobile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phone device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Every mobile equipment in this world has a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unique</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identifier which is called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IMEI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IMEI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allocated</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by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equipment manufacturer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registered</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by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network operator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Equipment Identity Register (EIR)</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26" name="Picture 25">
            <a:extLst>
              <a:ext uri="{FF2B5EF4-FFF2-40B4-BE49-F238E27FC236}">
                <a16:creationId xmlns:a16="http://schemas.microsoft.com/office/drawing/2014/main" xmlns="" id="{E8A61724-30B0-6DC5-AD05-39B5B1AEB6D3}"/>
              </a:ext>
            </a:extLst>
          </p:cNvPr>
          <p:cNvPicPr>
            <a:picLocks noChangeAspect="1"/>
          </p:cNvPicPr>
          <p:nvPr/>
        </p:nvPicPr>
        <p:blipFill>
          <a:blip r:embed="rId6"/>
          <a:stretch>
            <a:fillRect/>
          </a:stretch>
        </p:blipFill>
        <p:spPr>
          <a:xfrm>
            <a:off x="8157302" y="863444"/>
            <a:ext cx="3331568" cy="3699663"/>
          </a:xfrm>
          <a:prstGeom prst="rect">
            <a:avLst/>
          </a:prstGeom>
        </p:spPr>
      </p:pic>
    </p:spTree>
    <p:extLst>
      <p:ext uri="{BB962C8B-B14F-4D97-AF65-F5344CB8AC3E}">
        <p14:creationId xmlns:p14="http://schemas.microsoft.com/office/powerpoint/2010/main" xmlns="" val="36942055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MSISDN</a:t>
            </a:r>
          </a:p>
        </p:txBody>
      </p:sp>
      <p:sp>
        <p:nvSpPr>
          <p:cNvPr id="22" name="Content Placeholder 2">
            <a:extLst>
              <a:ext uri="{FF2B5EF4-FFF2-40B4-BE49-F238E27FC236}">
                <a16:creationId xmlns:a16="http://schemas.microsoft.com/office/drawing/2014/main" xmlns="" id="{ABA3D31E-1ACD-66E0-B6A2-CDB2F26CAE88}"/>
              </a:ext>
            </a:extLst>
          </p:cNvPr>
          <p:cNvSpPr txBox="1">
            <a:spLocks/>
          </p:cNvSpPr>
          <p:nvPr/>
        </p:nvSpPr>
        <p:spPr>
          <a:xfrm>
            <a:off x="131180" y="966270"/>
            <a:ext cx="669172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Subscriber ISDN Number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MSISDN is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primary key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record.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MSISDN number is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real telephone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number as is known to the external world.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MSISDN number is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public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information whereas IMSI is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private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operator. </a:t>
            </a:r>
            <a:endParaRPr lang="en-US" sz="2200" dirty="0">
              <a:solidFill>
                <a:srgbClr val="212121"/>
              </a:solidFill>
              <a:latin typeface="Cambria" panose="02040503050406030204" pitchFamily="18" charset="0"/>
              <a:ea typeface="Cambria" panose="02040503050406030204" pitchFamily="18" charset="0"/>
            </a:endParaRP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IMSI is assigned a total of three numbers: one for the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 call</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one for a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fax call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another for the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call</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MSISDN follows the international ISDN (Integrated Systems Data Network)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numbering plan</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3" name="Rounded Rectangle 3">
            <a:extLst>
              <a:ext uri="{FF2B5EF4-FFF2-40B4-BE49-F238E27FC236}">
                <a16:creationId xmlns:a16="http://schemas.microsoft.com/office/drawing/2014/main" xmlns="" id="{DE48B43B-08BC-23CF-FBDF-DA43DAA083C6}"/>
              </a:ext>
            </a:extLst>
          </p:cNvPr>
          <p:cNvSpPr/>
          <p:nvPr/>
        </p:nvSpPr>
        <p:spPr>
          <a:xfrm>
            <a:off x="7238273" y="1485933"/>
            <a:ext cx="1066800" cy="374838"/>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CC</a:t>
            </a:r>
          </a:p>
        </p:txBody>
      </p:sp>
      <p:sp>
        <p:nvSpPr>
          <p:cNvPr id="24" name="Rounded Rectangle 4">
            <a:extLst>
              <a:ext uri="{FF2B5EF4-FFF2-40B4-BE49-F238E27FC236}">
                <a16:creationId xmlns:a16="http://schemas.microsoft.com/office/drawing/2014/main" xmlns="" id="{54E3DBE5-3FED-F1C8-E8EF-32482624F8F9}"/>
              </a:ext>
            </a:extLst>
          </p:cNvPr>
          <p:cNvSpPr/>
          <p:nvPr/>
        </p:nvSpPr>
        <p:spPr>
          <a:xfrm>
            <a:off x="8790434" y="1498007"/>
            <a:ext cx="1111526" cy="3522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NDC</a:t>
            </a:r>
          </a:p>
        </p:txBody>
      </p:sp>
      <p:sp>
        <p:nvSpPr>
          <p:cNvPr id="27" name="Rounded Rectangle 5">
            <a:extLst>
              <a:ext uri="{FF2B5EF4-FFF2-40B4-BE49-F238E27FC236}">
                <a16:creationId xmlns:a16="http://schemas.microsoft.com/office/drawing/2014/main" xmlns="" id="{95F2EAB9-C97D-89F3-17CC-1A1E0F731418}"/>
              </a:ext>
            </a:extLst>
          </p:cNvPr>
          <p:cNvSpPr/>
          <p:nvPr/>
        </p:nvSpPr>
        <p:spPr>
          <a:xfrm>
            <a:off x="10387321" y="1498007"/>
            <a:ext cx="1499152" cy="3522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SN</a:t>
            </a:r>
          </a:p>
        </p:txBody>
      </p:sp>
      <p:cxnSp>
        <p:nvCxnSpPr>
          <p:cNvPr id="28" name="Straight Arrow Connector 27">
            <a:extLst>
              <a:ext uri="{FF2B5EF4-FFF2-40B4-BE49-F238E27FC236}">
                <a16:creationId xmlns:a16="http://schemas.microsoft.com/office/drawing/2014/main" xmlns="" id="{919D0080-A02C-4EE4-C14E-AA76F6B8E55A}"/>
              </a:ext>
            </a:extLst>
          </p:cNvPr>
          <p:cNvCxnSpPr>
            <a:cxnSpLocks/>
          </p:cNvCxnSpPr>
          <p:nvPr/>
        </p:nvCxnSpPr>
        <p:spPr>
          <a:xfrm flipV="1">
            <a:off x="7238273" y="2134495"/>
            <a:ext cx="4695825" cy="1980"/>
          </a:xfrm>
          <a:prstGeom prst="straightConnector1">
            <a:avLst/>
          </a:prstGeom>
          <a:noFill/>
          <a:ln w="12700" cap="flat" cmpd="sng" algn="ctr">
            <a:solidFill>
              <a:srgbClr val="212121"/>
            </a:solidFill>
            <a:prstDash val="solid"/>
            <a:miter lim="800000"/>
            <a:headEnd type="triangle"/>
            <a:tailEnd type="triangle"/>
          </a:ln>
          <a:effectLst/>
        </p:spPr>
      </p:cxnSp>
      <p:cxnSp>
        <p:nvCxnSpPr>
          <p:cNvPr id="29" name="Straight Arrow Connector 28">
            <a:extLst>
              <a:ext uri="{FF2B5EF4-FFF2-40B4-BE49-F238E27FC236}">
                <a16:creationId xmlns:a16="http://schemas.microsoft.com/office/drawing/2014/main" xmlns="" id="{1F2232C4-F1F9-13A0-4C07-20CA81E100B3}"/>
              </a:ext>
            </a:extLst>
          </p:cNvPr>
          <p:cNvCxnSpPr>
            <a:cxnSpLocks/>
          </p:cNvCxnSpPr>
          <p:nvPr/>
        </p:nvCxnSpPr>
        <p:spPr>
          <a:xfrm>
            <a:off x="7238273" y="128158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0" name="TextBox 29">
            <a:extLst>
              <a:ext uri="{FF2B5EF4-FFF2-40B4-BE49-F238E27FC236}">
                <a16:creationId xmlns:a16="http://schemas.microsoft.com/office/drawing/2014/main" xmlns="" id="{FC9D24DD-064B-1962-966C-0FB4E04F7C0B}"/>
              </a:ext>
            </a:extLst>
          </p:cNvPr>
          <p:cNvSpPr txBox="1"/>
          <p:nvPr/>
        </p:nvSpPr>
        <p:spPr>
          <a:xfrm>
            <a:off x="7314473" y="864490"/>
            <a:ext cx="9144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3 digits</a:t>
            </a:r>
          </a:p>
        </p:txBody>
      </p:sp>
      <p:sp>
        <p:nvSpPr>
          <p:cNvPr id="31" name="TextBox 30">
            <a:extLst>
              <a:ext uri="{FF2B5EF4-FFF2-40B4-BE49-F238E27FC236}">
                <a16:creationId xmlns:a16="http://schemas.microsoft.com/office/drawing/2014/main" xmlns="" id="{C6546506-3BCD-F6DC-E999-67732C0EB4C6}"/>
              </a:ext>
            </a:extLst>
          </p:cNvPr>
          <p:cNvSpPr txBox="1"/>
          <p:nvPr/>
        </p:nvSpPr>
        <p:spPr>
          <a:xfrm>
            <a:off x="8784222" y="867226"/>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2-3 digits</a:t>
            </a:r>
          </a:p>
        </p:txBody>
      </p:sp>
      <p:sp>
        <p:nvSpPr>
          <p:cNvPr id="32" name="TextBox 31">
            <a:extLst>
              <a:ext uri="{FF2B5EF4-FFF2-40B4-BE49-F238E27FC236}">
                <a16:creationId xmlns:a16="http://schemas.microsoft.com/office/drawing/2014/main" xmlns="" id="{79298E1F-70F5-7A6C-4E57-7F188911A24A}"/>
              </a:ext>
            </a:extLst>
          </p:cNvPr>
          <p:cNvSpPr txBox="1"/>
          <p:nvPr/>
        </p:nvSpPr>
        <p:spPr>
          <a:xfrm>
            <a:off x="9079082" y="2212654"/>
            <a:ext cx="1014206"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MSISDN</a:t>
            </a:r>
          </a:p>
        </p:txBody>
      </p:sp>
      <p:sp>
        <p:nvSpPr>
          <p:cNvPr id="33" name="Rounded Rectangle 11">
            <a:extLst>
              <a:ext uri="{FF2B5EF4-FFF2-40B4-BE49-F238E27FC236}">
                <a16:creationId xmlns:a16="http://schemas.microsoft.com/office/drawing/2014/main" xmlns="" id="{12F52F8E-C51B-2B78-0786-3BD27303557A}"/>
              </a:ext>
            </a:extLst>
          </p:cNvPr>
          <p:cNvSpPr/>
          <p:nvPr/>
        </p:nvSpPr>
        <p:spPr>
          <a:xfrm>
            <a:off x="7047773" y="895052"/>
            <a:ext cx="5013048" cy="1686933"/>
          </a:xfrm>
          <a:prstGeom prst="roundRect">
            <a:avLst/>
          </a:prstGeom>
          <a:noFill/>
          <a:ln w="19050"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34" name="Straight Arrow Connector 33">
            <a:extLst>
              <a:ext uri="{FF2B5EF4-FFF2-40B4-BE49-F238E27FC236}">
                <a16:creationId xmlns:a16="http://schemas.microsoft.com/office/drawing/2014/main" xmlns="" id="{F32C5DDA-E450-BF5C-E063-F0C4CE8D78D0}"/>
              </a:ext>
            </a:extLst>
          </p:cNvPr>
          <p:cNvCxnSpPr>
            <a:cxnSpLocks/>
          </p:cNvCxnSpPr>
          <p:nvPr/>
        </p:nvCxnSpPr>
        <p:spPr>
          <a:xfrm>
            <a:off x="8819423" y="128158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5" name="TextBox 34">
            <a:extLst>
              <a:ext uri="{FF2B5EF4-FFF2-40B4-BE49-F238E27FC236}">
                <a16:creationId xmlns:a16="http://schemas.microsoft.com/office/drawing/2014/main" xmlns="" id="{A223778C-B803-7392-B78A-AAD3484DAEFD}"/>
              </a:ext>
            </a:extLst>
          </p:cNvPr>
          <p:cNvSpPr txBox="1"/>
          <p:nvPr/>
        </p:nvSpPr>
        <p:spPr>
          <a:xfrm>
            <a:off x="10387320" y="863444"/>
            <a:ext cx="1673501"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Max. 10 digits</a:t>
            </a:r>
          </a:p>
        </p:txBody>
      </p:sp>
      <p:cxnSp>
        <p:nvCxnSpPr>
          <p:cNvPr id="36" name="Straight Arrow Connector 35">
            <a:extLst>
              <a:ext uri="{FF2B5EF4-FFF2-40B4-BE49-F238E27FC236}">
                <a16:creationId xmlns:a16="http://schemas.microsoft.com/office/drawing/2014/main" xmlns="" id="{96B3E130-4049-1DE6-657B-CF4913064501}"/>
              </a:ext>
            </a:extLst>
          </p:cNvPr>
          <p:cNvCxnSpPr>
            <a:cxnSpLocks/>
          </p:cNvCxnSpPr>
          <p:nvPr/>
        </p:nvCxnSpPr>
        <p:spPr>
          <a:xfrm>
            <a:off x="10422522" y="1277804"/>
            <a:ext cx="1463951" cy="0"/>
          </a:xfrm>
          <a:prstGeom prst="straightConnector1">
            <a:avLst/>
          </a:prstGeom>
          <a:noFill/>
          <a:ln w="12700" cap="flat" cmpd="sng" algn="ctr">
            <a:solidFill>
              <a:srgbClr val="212121"/>
            </a:solidFill>
            <a:prstDash val="solid"/>
            <a:miter lim="800000"/>
            <a:headEnd type="triangle"/>
            <a:tailEnd type="triangle"/>
          </a:ln>
          <a:effectLst/>
        </p:spPr>
      </p:cxnSp>
      <p:sp>
        <p:nvSpPr>
          <p:cNvPr id="37" name="Rectangle 36">
            <a:extLst>
              <a:ext uri="{FF2B5EF4-FFF2-40B4-BE49-F238E27FC236}">
                <a16:creationId xmlns:a16="http://schemas.microsoft.com/office/drawing/2014/main" xmlns="" id="{86314A2E-8895-B4A2-3DC4-1B5657FBD789}"/>
              </a:ext>
            </a:extLst>
          </p:cNvPr>
          <p:cNvSpPr/>
          <p:nvPr/>
        </p:nvSpPr>
        <p:spPr>
          <a:xfrm>
            <a:off x="7151823" y="2779309"/>
            <a:ext cx="4055478" cy="923330"/>
          </a:xfrm>
          <a:prstGeom prst="rect">
            <a:avLst/>
          </a:prstGeom>
        </p:spPr>
        <p:txBody>
          <a:bodyPr wrap="square">
            <a:spAutoFit/>
          </a:bodyPr>
          <a:lstStyle/>
          <a:p>
            <a:pPr algn="just">
              <a:buClrTx/>
              <a:buFontTx/>
              <a:buNone/>
            </a:pPr>
            <a:r>
              <a:rPr lang="en-US" sz="1800" kern="1200" dirty="0">
                <a:solidFill>
                  <a:srgbClr val="5430AA"/>
                </a:solidFill>
                <a:latin typeface="Roboto Condensed"/>
                <a:ea typeface="+mn-ea"/>
                <a:cs typeface="+mn-cs"/>
              </a:rPr>
              <a:t>Country Code - CC</a:t>
            </a:r>
          </a:p>
          <a:p>
            <a:pPr algn="just">
              <a:buClrTx/>
              <a:buFontTx/>
              <a:buNone/>
            </a:pPr>
            <a:r>
              <a:rPr lang="en-US" sz="1800" kern="1200" dirty="0">
                <a:solidFill>
                  <a:srgbClr val="5430AA"/>
                </a:solidFill>
                <a:latin typeface="Roboto Condensed"/>
                <a:ea typeface="+mn-ea"/>
                <a:cs typeface="+mn-cs"/>
              </a:rPr>
              <a:t>National Destination Code - NDC</a:t>
            </a:r>
          </a:p>
          <a:p>
            <a:pPr algn="just">
              <a:buClrTx/>
              <a:buFontTx/>
              <a:buNone/>
            </a:pPr>
            <a:r>
              <a:rPr lang="en-US" sz="1800" kern="1200" dirty="0">
                <a:solidFill>
                  <a:srgbClr val="5430AA"/>
                </a:solidFill>
                <a:latin typeface="Roboto Condensed"/>
                <a:ea typeface="+mn-ea"/>
                <a:cs typeface="+mn-cs"/>
              </a:rPr>
              <a:t>Subscriber Number - SN</a:t>
            </a:r>
          </a:p>
        </p:txBody>
      </p:sp>
    </p:spTree>
    <p:extLst>
      <p:ext uri="{BB962C8B-B14F-4D97-AF65-F5344CB8AC3E}">
        <p14:creationId xmlns:p14="http://schemas.microsoft.com/office/powerpoint/2010/main" xmlns="" val="2566178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LAI</a:t>
            </a:r>
          </a:p>
        </p:txBody>
      </p:sp>
      <p:sp>
        <p:nvSpPr>
          <p:cNvPr id="20" name="Content Placeholder 2">
            <a:extLst>
              <a:ext uri="{FF2B5EF4-FFF2-40B4-BE49-F238E27FC236}">
                <a16:creationId xmlns:a16="http://schemas.microsoft.com/office/drawing/2014/main" xmlns="" id="{49D04391-9A9E-21D3-9E8A-01434A422819}"/>
              </a:ext>
            </a:extLst>
          </p:cNvPr>
          <p:cNvSpPr txBox="1">
            <a:spLocks/>
          </p:cNvSpPr>
          <p:nvPr/>
        </p:nvSpPr>
        <p:spPr>
          <a:xfrm>
            <a:off x="131181" y="1127760"/>
            <a:ext cx="6649791" cy="53262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LAI: Location Area</a:t>
            </a:r>
            <a:r>
              <a:rPr kumimoji="0" lang="en-US" sz="24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Identifier.</a:t>
            </a:r>
            <a:endPar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Each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LA</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a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has own identifier called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Area Identifier (LAI)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which is structured hierarchically and unique.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Example: 502-20-60001</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1" name="Rounded Rectangle 3">
            <a:extLst>
              <a:ext uri="{FF2B5EF4-FFF2-40B4-BE49-F238E27FC236}">
                <a16:creationId xmlns:a16="http://schemas.microsoft.com/office/drawing/2014/main" xmlns="" id="{B8266341-2139-81C0-A27A-24E97818D099}"/>
              </a:ext>
            </a:extLst>
          </p:cNvPr>
          <p:cNvSpPr/>
          <p:nvPr/>
        </p:nvSpPr>
        <p:spPr>
          <a:xfrm>
            <a:off x="7196344" y="1771284"/>
            <a:ext cx="1066800" cy="363807"/>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MCC</a:t>
            </a:r>
          </a:p>
        </p:txBody>
      </p:sp>
      <p:sp>
        <p:nvSpPr>
          <p:cNvPr id="22" name="Rounded Rectangle 4">
            <a:extLst>
              <a:ext uri="{FF2B5EF4-FFF2-40B4-BE49-F238E27FC236}">
                <a16:creationId xmlns:a16="http://schemas.microsoft.com/office/drawing/2014/main" xmlns="" id="{288A505A-F1B0-379F-BDC3-167142AD53D3}"/>
              </a:ext>
            </a:extLst>
          </p:cNvPr>
          <p:cNvSpPr/>
          <p:nvPr/>
        </p:nvSpPr>
        <p:spPr>
          <a:xfrm>
            <a:off x="8748505" y="1782691"/>
            <a:ext cx="1111526" cy="341850"/>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MNC</a:t>
            </a:r>
          </a:p>
        </p:txBody>
      </p:sp>
      <p:sp>
        <p:nvSpPr>
          <p:cNvPr id="23" name="Rounded Rectangle 5">
            <a:extLst>
              <a:ext uri="{FF2B5EF4-FFF2-40B4-BE49-F238E27FC236}">
                <a16:creationId xmlns:a16="http://schemas.microsoft.com/office/drawing/2014/main" xmlns="" id="{86A5FB08-87A3-7C9B-449E-D9A7E8317F8A}"/>
              </a:ext>
            </a:extLst>
          </p:cNvPr>
          <p:cNvSpPr/>
          <p:nvPr/>
        </p:nvSpPr>
        <p:spPr>
          <a:xfrm>
            <a:off x="10345392" y="1782691"/>
            <a:ext cx="1499152" cy="341850"/>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LAC</a:t>
            </a:r>
          </a:p>
        </p:txBody>
      </p:sp>
      <p:cxnSp>
        <p:nvCxnSpPr>
          <p:cNvPr id="24" name="Straight Arrow Connector 23">
            <a:extLst>
              <a:ext uri="{FF2B5EF4-FFF2-40B4-BE49-F238E27FC236}">
                <a16:creationId xmlns:a16="http://schemas.microsoft.com/office/drawing/2014/main" xmlns="" id="{2D5AD3A5-6450-1D07-7BB2-BB532FBC3AA7}"/>
              </a:ext>
            </a:extLst>
          </p:cNvPr>
          <p:cNvCxnSpPr>
            <a:cxnSpLocks/>
          </p:cNvCxnSpPr>
          <p:nvPr/>
        </p:nvCxnSpPr>
        <p:spPr>
          <a:xfrm flipV="1">
            <a:off x="7196344" y="2408815"/>
            <a:ext cx="4695825" cy="1980"/>
          </a:xfrm>
          <a:prstGeom prst="straightConnector1">
            <a:avLst/>
          </a:prstGeom>
          <a:noFill/>
          <a:ln w="12700" cap="flat" cmpd="sng" algn="ctr">
            <a:solidFill>
              <a:srgbClr val="212121"/>
            </a:solidFill>
            <a:prstDash val="solid"/>
            <a:miter lim="800000"/>
            <a:headEnd type="triangle"/>
            <a:tailEnd type="triangle"/>
          </a:ln>
          <a:effectLst/>
        </p:spPr>
      </p:cxnSp>
      <p:cxnSp>
        <p:nvCxnSpPr>
          <p:cNvPr id="25" name="Straight Arrow Connector 24">
            <a:extLst>
              <a:ext uri="{FF2B5EF4-FFF2-40B4-BE49-F238E27FC236}">
                <a16:creationId xmlns:a16="http://schemas.microsoft.com/office/drawing/2014/main" xmlns="" id="{B7BD3416-3485-E427-669E-2D1664FD94EA}"/>
              </a:ext>
            </a:extLst>
          </p:cNvPr>
          <p:cNvCxnSpPr>
            <a:cxnSpLocks/>
          </p:cNvCxnSpPr>
          <p:nvPr/>
        </p:nvCxnSpPr>
        <p:spPr>
          <a:xfrm>
            <a:off x="7196344" y="155590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26" name="TextBox 25">
            <a:extLst>
              <a:ext uri="{FF2B5EF4-FFF2-40B4-BE49-F238E27FC236}">
                <a16:creationId xmlns:a16="http://schemas.microsoft.com/office/drawing/2014/main" xmlns="" id="{22D1639A-86C1-0BF8-FD1A-C17197AF9D8F}"/>
              </a:ext>
            </a:extLst>
          </p:cNvPr>
          <p:cNvSpPr txBox="1"/>
          <p:nvPr/>
        </p:nvSpPr>
        <p:spPr>
          <a:xfrm>
            <a:off x="7272544" y="1138810"/>
            <a:ext cx="9144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3 digits</a:t>
            </a:r>
          </a:p>
        </p:txBody>
      </p:sp>
      <p:sp>
        <p:nvSpPr>
          <p:cNvPr id="27" name="TextBox 26">
            <a:extLst>
              <a:ext uri="{FF2B5EF4-FFF2-40B4-BE49-F238E27FC236}">
                <a16:creationId xmlns:a16="http://schemas.microsoft.com/office/drawing/2014/main" xmlns="" id="{9491B42B-DD21-C9D8-5323-616DCC396ABA}"/>
              </a:ext>
            </a:extLst>
          </p:cNvPr>
          <p:cNvSpPr txBox="1"/>
          <p:nvPr/>
        </p:nvSpPr>
        <p:spPr>
          <a:xfrm>
            <a:off x="8742293" y="1141546"/>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2 digits</a:t>
            </a:r>
          </a:p>
        </p:txBody>
      </p:sp>
      <p:sp>
        <p:nvSpPr>
          <p:cNvPr id="28" name="TextBox 27">
            <a:extLst>
              <a:ext uri="{FF2B5EF4-FFF2-40B4-BE49-F238E27FC236}">
                <a16:creationId xmlns:a16="http://schemas.microsoft.com/office/drawing/2014/main" xmlns="" id="{8BE7A556-729D-2A90-11CF-481D5D262C38}"/>
              </a:ext>
            </a:extLst>
          </p:cNvPr>
          <p:cNvSpPr txBox="1"/>
          <p:nvPr/>
        </p:nvSpPr>
        <p:spPr>
          <a:xfrm>
            <a:off x="9037153" y="2486974"/>
            <a:ext cx="1014206"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LAI</a:t>
            </a:r>
          </a:p>
        </p:txBody>
      </p:sp>
      <p:sp>
        <p:nvSpPr>
          <p:cNvPr id="29" name="Rounded Rectangle 11">
            <a:extLst>
              <a:ext uri="{FF2B5EF4-FFF2-40B4-BE49-F238E27FC236}">
                <a16:creationId xmlns:a16="http://schemas.microsoft.com/office/drawing/2014/main" xmlns="" id="{03D96713-677A-1D16-16F0-15DAF02D51FE}"/>
              </a:ext>
            </a:extLst>
          </p:cNvPr>
          <p:cNvSpPr/>
          <p:nvPr/>
        </p:nvSpPr>
        <p:spPr>
          <a:xfrm>
            <a:off x="7005844" y="1219014"/>
            <a:ext cx="5013048" cy="1637291"/>
          </a:xfrm>
          <a:prstGeom prst="roundRect">
            <a:avLst/>
          </a:prstGeom>
          <a:noFill/>
          <a:ln w="19050"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30" name="Straight Arrow Connector 29">
            <a:extLst>
              <a:ext uri="{FF2B5EF4-FFF2-40B4-BE49-F238E27FC236}">
                <a16:creationId xmlns:a16="http://schemas.microsoft.com/office/drawing/2014/main" xmlns="" id="{8F5F6548-565D-C919-3DC8-7BD1FB99F3FB}"/>
              </a:ext>
            </a:extLst>
          </p:cNvPr>
          <p:cNvCxnSpPr>
            <a:cxnSpLocks/>
          </p:cNvCxnSpPr>
          <p:nvPr/>
        </p:nvCxnSpPr>
        <p:spPr>
          <a:xfrm>
            <a:off x="8777494" y="155590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1" name="TextBox 30">
            <a:extLst>
              <a:ext uri="{FF2B5EF4-FFF2-40B4-BE49-F238E27FC236}">
                <a16:creationId xmlns:a16="http://schemas.microsoft.com/office/drawing/2014/main" xmlns="" id="{B4104BC4-0E52-C2B9-C850-3454FC98A8BB}"/>
              </a:ext>
            </a:extLst>
          </p:cNvPr>
          <p:cNvSpPr txBox="1"/>
          <p:nvPr/>
        </p:nvSpPr>
        <p:spPr>
          <a:xfrm>
            <a:off x="10345391" y="1137764"/>
            <a:ext cx="1673501"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1 to 65536</a:t>
            </a:r>
          </a:p>
        </p:txBody>
      </p:sp>
      <p:cxnSp>
        <p:nvCxnSpPr>
          <p:cNvPr id="32" name="Straight Arrow Connector 31">
            <a:extLst>
              <a:ext uri="{FF2B5EF4-FFF2-40B4-BE49-F238E27FC236}">
                <a16:creationId xmlns:a16="http://schemas.microsoft.com/office/drawing/2014/main" xmlns="" id="{11134EE7-915C-A314-80E1-3435BD4E880D}"/>
              </a:ext>
            </a:extLst>
          </p:cNvPr>
          <p:cNvCxnSpPr>
            <a:cxnSpLocks/>
          </p:cNvCxnSpPr>
          <p:nvPr/>
        </p:nvCxnSpPr>
        <p:spPr>
          <a:xfrm>
            <a:off x="10380593" y="1552124"/>
            <a:ext cx="1463951" cy="0"/>
          </a:xfrm>
          <a:prstGeom prst="straightConnector1">
            <a:avLst/>
          </a:prstGeom>
          <a:noFill/>
          <a:ln w="12700" cap="flat" cmpd="sng" algn="ctr">
            <a:solidFill>
              <a:srgbClr val="212121"/>
            </a:solidFill>
            <a:prstDash val="solid"/>
            <a:miter lim="800000"/>
            <a:headEnd type="triangle"/>
            <a:tailEnd type="triangle"/>
          </a:ln>
          <a:effectLst/>
        </p:spPr>
      </p:cxnSp>
      <p:sp>
        <p:nvSpPr>
          <p:cNvPr id="33" name="Rectangle 32">
            <a:extLst>
              <a:ext uri="{FF2B5EF4-FFF2-40B4-BE49-F238E27FC236}">
                <a16:creationId xmlns:a16="http://schemas.microsoft.com/office/drawing/2014/main" xmlns="" id="{65B28C4F-32D2-1D1D-803C-56D1958DC3E8}"/>
              </a:ext>
            </a:extLst>
          </p:cNvPr>
          <p:cNvSpPr/>
          <p:nvPr/>
        </p:nvSpPr>
        <p:spPr>
          <a:xfrm>
            <a:off x="7005844" y="3053629"/>
            <a:ext cx="3144253" cy="923330"/>
          </a:xfrm>
          <a:prstGeom prst="rect">
            <a:avLst/>
          </a:prstGeom>
        </p:spPr>
        <p:txBody>
          <a:bodyPr wrap="square">
            <a:spAutoFit/>
          </a:bodyPr>
          <a:lstStyle/>
          <a:p>
            <a:pPr marL="285750" indent="-285750" algn="just">
              <a:buClrTx/>
              <a:buFont typeface="Arial" panose="020B0604020202020204" pitchFamily="34" charset="0"/>
              <a:buChar char="•"/>
            </a:pPr>
            <a:r>
              <a:rPr lang="en-US" sz="1800" kern="1200" dirty="0">
                <a:solidFill>
                  <a:srgbClr val="5430AA"/>
                </a:solidFill>
                <a:latin typeface="Roboto Condensed"/>
                <a:ea typeface="+mn-ea"/>
                <a:cs typeface="+mn-cs"/>
              </a:rPr>
              <a:t>Mobile Country Code - MCC</a:t>
            </a:r>
          </a:p>
          <a:p>
            <a:pPr marL="285750" indent="-285750" algn="just">
              <a:buClrTx/>
              <a:buFont typeface="Arial" panose="020B0604020202020204" pitchFamily="34" charset="0"/>
              <a:buChar char="•"/>
            </a:pPr>
            <a:r>
              <a:rPr lang="en-US" sz="1800" kern="1200" dirty="0">
                <a:solidFill>
                  <a:srgbClr val="5430AA"/>
                </a:solidFill>
                <a:latin typeface="Roboto Condensed"/>
                <a:ea typeface="+mn-ea"/>
                <a:cs typeface="+mn-cs"/>
              </a:rPr>
              <a:t>Mobile Network Code - MNC</a:t>
            </a:r>
          </a:p>
          <a:p>
            <a:pPr marL="285750" indent="-285750" algn="just">
              <a:buClrTx/>
              <a:buFont typeface="Arial" panose="020B0604020202020204" pitchFamily="34" charset="0"/>
              <a:buChar char="•"/>
            </a:pPr>
            <a:r>
              <a:rPr lang="en-US" sz="1800" kern="1200" dirty="0">
                <a:solidFill>
                  <a:srgbClr val="5430AA"/>
                </a:solidFill>
                <a:latin typeface="Roboto Condensed"/>
                <a:ea typeface="+mn-ea"/>
                <a:cs typeface="+mn-cs"/>
              </a:rPr>
              <a:t>Location Area Code - LAC</a:t>
            </a:r>
          </a:p>
        </p:txBody>
      </p:sp>
    </p:spTree>
    <p:extLst>
      <p:ext uri="{BB962C8B-B14F-4D97-AF65-F5344CB8AC3E}">
        <p14:creationId xmlns:p14="http://schemas.microsoft.com/office/powerpoint/2010/main" xmlns="" val="14647790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MSRN</a:t>
            </a:r>
          </a:p>
        </p:txBody>
      </p:sp>
      <p:sp>
        <p:nvSpPr>
          <p:cNvPr id="7" name="Content Placeholder 2">
            <a:extLst>
              <a:ext uri="{FF2B5EF4-FFF2-40B4-BE49-F238E27FC236}">
                <a16:creationId xmlns:a16="http://schemas.microsoft.com/office/drawing/2014/main" xmlns="" id="{DC7BD9E1-8F37-2830-F2E6-4D989564768E}"/>
              </a:ext>
            </a:extLst>
          </p:cNvPr>
          <p:cNvSpPr txBox="1">
            <a:spLocks/>
          </p:cNvSpPr>
          <p:nvPr/>
        </p:nvSpPr>
        <p:spPr>
          <a:xfrm>
            <a:off x="131180" y="1037171"/>
            <a:ext cx="11929641" cy="541683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MSRN: Mobile Station</a:t>
            </a:r>
            <a:r>
              <a:rPr kumimoji="0" lang="en-IN" sz="24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Roaming Number.</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 subscriber is roaming in another network, a temporary ISDN number assigned to the subscriber called MSRN.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MSRN assigned by the local VLR in charge of the mobile station and follows the structure of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MSISDN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6954194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a:t>
            </a:r>
          </a:p>
        </p:txBody>
      </p:sp>
      <p:sp>
        <p:nvSpPr>
          <p:cNvPr id="7" name="Content Placeholder 2">
            <a:extLst>
              <a:ext uri="{FF2B5EF4-FFF2-40B4-BE49-F238E27FC236}">
                <a16:creationId xmlns:a16="http://schemas.microsoft.com/office/drawing/2014/main" xmlns="" id="{339110C0-1582-1D8C-DE1D-E2BE2A32B9DD}"/>
              </a:ext>
            </a:extLst>
          </p:cNvPr>
          <p:cNvSpPr txBox="1">
            <a:spLocks/>
          </p:cNvSpPr>
          <p:nvPr/>
        </p:nvSpPr>
        <p:spPr>
          <a:xfrm>
            <a:off x="131180" y="916288"/>
            <a:ext cx="11929641" cy="553772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Temporary Mobile Subscriber Identity (TMSI):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TMSI is a temporary identifier assigned by the serving VLR used in place of the IMSI for identification and addressing of the mobile station.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Together with the current location area, a TMSI allows a subscriber to identified uniquely.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Local Mobile Subscriber Identity (LMSI):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LMSI assigned by the VLR and stored in the HLR and used as a searching key for faster database access within the VLR.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Cell Identifier: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Within an LA, every cell has a unique Cell Identifier (CI) together with an LAI, a cell can be identified uniquely through Global Cell Identity (LAI &amp; CI).</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14111574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(Summery)</a:t>
            </a:r>
          </a:p>
        </p:txBody>
      </p:sp>
      <p:sp>
        <p:nvSpPr>
          <p:cNvPr id="7" name="Content Placeholder 2">
            <a:extLst>
              <a:ext uri="{FF2B5EF4-FFF2-40B4-BE49-F238E27FC236}">
                <a16:creationId xmlns:a16="http://schemas.microsoft.com/office/drawing/2014/main" xmlns="" id="{339110C0-1582-1D8C-DE1D-E2BE2A32B9DD}"/>
              </a:ext>
            </a:extLst>
          </p:cNvPr>
          <p:cNvSpPr txBox="1">
            <a:spLocks/>
          </p:cNvSpPr>
          <p:nvPr/>
        </p:nvSpPr>
        <p:spPr>
          <a:xfrm>
            <a:off x="131180" y="916288"/>
            <a:ext cx="11929641" cy="553772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None/>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2" name="Table 2">
            <a:extLst>
              <a:ext uri="{FF2B5EF4-FFF2-40B4-BE49-F238E27FC236}">
                <a16:creationId xmlns:a16="http://schemas.microsoft.com/office/drawing/2014/main" xmlns="" id="{5F3F194E-8099-A170-21F4-E75E3EFE2E7E}"/>
              </a:ext>
            </a:extLst>
          </p:cNvPr>
          <p:cNvGraphicFramePr>
            <a:graphicFrameLocks noGrp="1"/>
          </p:cNvGraphicFramePr>
          <p:nvPr>
            <p:extLst>
              <p:ext uri="{D42A27DB-BD31-4B8C-83A1-F6EECF244321}">
                <p14:modId xmlns:p14="http://schemas.microsoft.com/office/powerpoint/2010/main" xmlns="" val="2141150467"/>
              </p:ext>
            </p:extLst>
          </p:nvPr>
        </p:nvGraphicFramePr>
        <p:xfrm>
          <a:off x="1305675" y="1847984"/>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IMSI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International Mobile Subscriber Identity</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53091837"/>
                  </a:ext>
                </a:extLst>
              </a:tr>
            </a:tbl>
          </a:graphicData>
        </a:graphic>
      </p:graphicFrame>
      <p:graphicFrame>
        <p:nvGraphicFramePr>
          <p:cNvPr id="13" name="Table 2">
            <a:extLst>
              <a:ext uri="{FF2B5EF4-FFF2-40B4-BE49-F238E27FC236}">
                <a16:creationId xmlns:a16="http://schemas.microsoft.com/office/drawing/2014/main" xmlns="" id="{1CD7B40B-A5A8-E07B-01E8-CF030691914B}"/>
              </a:ext>
            </a:extLst>
          </p:cNvPr>
          <p:cNvGraphicFramePr>
            <a:graphicFrameLocks noGrp="1"/>
          </p:cNvGraphicFramePr>
          <p:nvPr>
            <p:extLst>
              <p:ext uri="{D42A27DB-BD31-4B8C-83A1-F6EECF244321}">
                <p14:modId xmlns:p14="http://schemas.microsoft.com/office/powerpoint/2010/main" xmlns="" val="2991239502"/>
              </p:ext>
            </p:extLst>
          </p:nvPr>
        </p:nvGraphicFramePr>
        <p:xfrm>
          <a:off x="1305675" y="2764492"/>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MSISDN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Mobile Subscriber ISDN </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96565762"/>
                  </a:ext>
                </a:extLst>
              </a:tr>
            </a:tbl>
          </a:graphicData>
        </a:graphic>
      </p:graphicFrame>
      <p:graphicFrame>
        <p:nvGraphicFramePr>
          <p:cNvPr id="14" name="Table 2">
            <a:extLst>
              <a:ext uri="{FF2B5EF4-FFF2-40B4-BE49-F238E27FC236}">
                <a16:creationId xmlns:a16="http://schemas.microsoft.com/office/drawing/2014/main" xmlns="" id="{C2AE5922-65EE-9062-ED03-57FE190B6AF6}"/>
              </a:ext>
            </a:extLst>
          </p:cNvPr>
          <p:cNvGraphicFramePr>
            <a:graphicFrameLocks noGrp="1"/>
          </p:cNvGraphicFramePr>
          <p:nvPr>
            <p:extLst>
              <p:ext uri="{D42A27DB-BD31-4B8C-83A1-F6EECF244321}">
                <p14:modId xmlns:p14="http://schemas.microsoft.com/office/powerpoint/2010/main" xmlns="" val="2208874743"/>
              </p:ext>
            </p:extLst>
          </p:nvPr>
        </p:nvGraphicFramePr>
        <p:xfrm>
          <a:off x="1305675" y="2306173"/>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IMEI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dirty="0">
                          <a:solidFill>
                            <a:schemeClr val="tx1"/>
                          </a:solidFill>
                          <a:latin typeface="Cambria" panose="02040503050406030204" pitchFamily="18" charset="0"/>
                          <a:ea typeface="Cambria" panose="02040503050406030204" pitchFamily="18" charset="0"/>
                        </a:rPr>
                        <a:t>International Mobile Equipment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7198271"/>
                  </a:ext>
                </a:extLst>
              </a:tr>
            </a:tbl>
          </a:graphicData>
        </a:graphic>
      </p:graphicFrame>
      <p:graphicFrame>
        <p:nvGraphicFramePr>
          <p:cNvPr id="15" name="Table 2">
            <a:extLst>
              <a:ext uri="{FF2B5EF4-FFF2-40B4-BE49-F238E27FC236}">
                <a16:creationId xmlns:a16="http://schemas.microsoft.com/office/drawing/2014/main" xmlns="" id="{58A8F9B0-E5E8-EEB6-98F7-3A35ED78FCA7}"/>
              </a:ext>
            </a:extLst>
          </p:cNvPr>
          <p:cNvGraphicFramePr>
            <a:graphicFrameLocks noGrp="1"/>
          </p:cNvGraphicFramePr>
          <p:nvPr>
            <p:extLst>
              <p:ext uri="{D42A27DB-BD31-4B8C-83A1-F6EECF244321}">
                <p14:modId xmlns:p14="http://schemas.microsoft.com/office/powerpoint/2010/main" xmlns="" val="428662919"/>
              </p:ext>
            </p:extLst>
          </p:nvPr>
        </p:nvGraphicFramePr>
        <p:xfrm>
          <a:off x="1305675" y="3222333"/>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LAI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Location Area</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Cambria" panose="02040503050406030204" pitchFamily="18" charset="0"/>
                        </a:rPr>
                        <a:t> Identifier</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1772837"/>
                  </a:ext>
                </a:extLst>
              </a:tr>
            </a:tbl>
          </a:graphicData>
        </a:graphic>
      </p:graphicFrame>
      <p:graphicFrame>
        <p:nvGraphicFramePr>
          <p:cNvPr id="16" name="Table 2">
            <a:extLst>
              <a:ext uri="{FF2B5EF4-FFF2-40B4-BE49-F238E27FC236}">
                <a16:creationId xmlns:a16="http://schemas.microsoft.com/office/drawing/2014/main" xmlns="" id="{51D9A4BC-530B-D133-FDBE-2D5E0C3E4166}"/>
              </a:ext>
            </a:extLst>
          </p:cNvPr>
          <p:cNvGraphicFramePr>
            <a:graphicFrameLocks noGrp="1"/>
          </p:cNvGraphicFramePr>
          <p:nvPr>
            <p:extLst>
              <p:ext uri="{D42A27DB-BD31-4B8C-83A1-F6EECF244321}">
                <p14:modId xmlns:p14="http://schemas.microsoft.com/office/powerpoint/2010/main" xmlns="" val="741067821"/>
              </p:ext>
            </p:extLst>
          </p:nvPr>
        </p:nvGraphicFramePr>
        <p:xfrm>
          <a:off x="1305675" y="3679853"/>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MSRN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Mobile Station</a:t>
                      </a:r>
                      <a:r>
                        <a:rPr kumimoji="0" lang="en-IN" sz="2400" b="0" i="0" u="none" strike="noStrike" kern="1200" cap="none" spc="0" normalizeH="0" noProof="0" dirty="0">
                          <a:ln>
                            <a:noFill/>
                          </a:ln>
                          <a:solidFill>
                            <a:schemeClr val="tx1"/>
                          </a:solidFill>
                          <a:effectLst/>
                          <a:uLnTx/>
                          <a:uFillTx/>
                          <a:latin typeface="Cambria" panose="02040503050406030204" pitchFamily="18" charset="0"/>
                          <a:ea typeface="Cambria" panose="02040503050406030204" pitchFamily="18" charset="0"/>
                        </a:rPr>
                        <a:t> Roaming Number</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63531931"/>
                  </a:ext>
                </a:extLst>
              </a:tr>
            </a:tbl>
          </a:graphicData>
        </a:graphic>
      </p:graphicFrame>
      <p:graphicFrame>
        <p:nvGraphicFramePr>
          <p:cNvPr id="17" name="Table 2">
            <a:extLst>
              <a:ext uri="{FF2B5EF4-FFF2-40B4-BE49-F238E27FC236}">
                <a16:creationId xmlns:a16="http://schemas.microsoft.com/office/drawing/2014/main" xmlns="" id="{00C70F19-0D69-2A55-9C4D-B5AC46A335D9}"/>
              </a:ext>
            </a:extLst>
          </p:cNvPr>
          <p:cNvGraphicFramePr>
            <a:graphicFrameLocks noGrp="1"/>
          </p:cNvGraphicFramePr>
          <p:nvPr>
            <p:extLst>
              <p:ext uri="{D42A27DB-BD31-4B8C-83A1-F6EECF244321}">
                <p14:modId xmlns:p14="http://schemas.microsoft.com/office/powerpoint/2010/main" xmlns="" val="3156391603"/>
              </p:ext>
            </p:extLst>
          </p:nvPr>
        </p:nvGraphicFramePr>
        <p:xfrm>
          <a:off x="1305675" y="4136931"/>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TMSI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Temporary Mobile Subscriber Identity </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4257776"/>
                  </a:ext>
                </a:extLst>
              </a:tr>
            </a:tbl>
          </a:graphicData>
        </a:graphic>
      </p:graphicFrame>
      <p:graphicFrame>
        <p:nvGraphicFramePr>
          <p:cNvPr id="18" name="Table 2">
            <a:extLst>
              <a:ext uri="{FF2B5EF4-FFF2-40B4-BE49-F238E27FC236}">
                <a16:creationId xmlns:a16="http://schemas.microsoft.com/office/drawing/2014/main" xmlns="" id="{FB56A1EF-D2BF-5E93-0622-5241F32CB16F}"/>
              </a:ext>
            </a:extLst>
          </p:cNvPr>
          <p:cNvGraphicFramePr>
            <a:graphicFrameLocks noGrp="1"/>
          </p:cNvGraphicFramePr>
          <p:nvPr>
            <p:extLst>
              <p:ext uri="{D42A27DB-BD31-4B8C-83A1-F6EECF244321}">
                <p14:modId xmlns:p14="http://schemas.microsoft.com/office/powerpoint/2010/main" xmlns="" val="1375213415"/>
              </p:ext>
            </p:extLst>
          </p:nvPr>
        </p:nvGraphicFramePr>
        <p:xfrm>
          <a:off x="1305675" y="4594009"/>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xmlns="" val="108804410"/>
                    </a:ext>
                  </a:extLst>
                </a:gridCol>
                <a:gridCol w="7574395">
                  <a:extLst>
                    <a:ext uri="{9D8B030D-6E8A-4147-A177-3AD203B41FA5}">
                      <a16:colId xmlns:a16="http://schemas.microsoft.com/office/drawing/2014/main" xmlns=""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LMSI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Local Mobile Subscriber Identity </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78074249"/>
                  </a:ext>
                </a:extLst>
              </a:tr>
            </a:tbl>
          </a:graphicData>
        </a:graphic>
      </p:graphicFrame>
    </p:spTree>
    <p:extLst>
      <p:ext uri="{BB962C8B-B14F-4D97-AF65-F5344CB8AC3E}">
        <p14:creationId xmlns:p14="http://schemas.microsoft.com/office/powerpoint/2010/main" xmlns="" val="3736128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vs CDMA</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graphicFrame>
        <p:nvGraphicFramePr>
          <p:cNvPr id="40" name="Content Placeholder 5">
            <a:extLst>
              <a:ext uri="{FF2B5EF4-FFF2-40B4-BE49-F238E27FC236}">
                <a16:creationId xmlns:a16="http://schemas.microsoft.com/office/drawing/2014/main" xmlns="" id="{7E5DAB9F-B7B8-2B8D-2ABF-364703A0767B}"/>
              </a:ext>
            </a:extLst>
          </p:cNvPr>
          <p:cNvGraphicFramePr>
            <a:graphicFrameLocks/>
          </p:cNvGraphicFramePr>
          <p:nvPr>
            <p:extLst>
              <p:ext uri="{D42A27DB-BD31-4B8C-83A1-F6EECF244321}">
                <p14:modId xmlns:p14="http://schemas.microsoft.com/office/powerpoint/2010/main" xmlns="" val="3983958483"/>
              </p:ext>
            </p:extLst>
          </p:nvPr>
        </p:nvGraphicFramePr>
        <p:xfrm>
          <a:off x="131763" y="1117600"/>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latin typeface="Cambria" panose="02040503050406030204" pitchFamily="18" charset="0"/>
                          <a:ea typeface="Cambria" panose="02040503050406030204" pitchFamily="18" charset="0"/>
                        </a:rPr>
                        <a:t>GSM</a:t>
                      </a:r>
                      <a:endParaRPr lang="en-IN" sz="2000"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latin typeface="Cambria" panose="02040503050406030204" pitchFamily="18" charset="0"/>
                          <a:ea typeface="Cambria" panose="02040503050406030204" pitchFamily="18" charset="0"/>
                        </a:rPr>
                        <a:t>CDMA</a:t>
                      </a:r>
                      <a:endParaRPr lang="en-IN" sz="2000"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xmlns="" val="10000"/>
                  </a:ext>
                </a:extLst>
              </a:tr>
            </a:tbl>
          </a:graphicData>
        </a:graphic>
      </p:graphicFrame>
      <p:graphicFrame>
        <p:nvGraphicFramePr>
          <p:cNvPr id="41" name="Content Placeholder 5">
            <a:extLst>
              <a:ext uri="{FF2B5EF4-FFF2-40B4-BE49-F238E27FC236}">
                <a16:creationId xmlns:a16="http://schemas.microsoft.com/office/drawing/2014/main" xmlns="" id="{301A0513-1D6B-BA17-6E65-794F85A4FF29}"/>
              </a:ext>
            </a:extLst>
          </p:cNvPr>
          <p:cNvGraphicFramePr>
            <a:graphicFrameLocks/>
          </p:cNvGraphicFramePr>
          <p:nvPr>
            <p:extLst>
              <p:ext uri="{D42A27DB-BD31-4B8C-83A1-F6EECF244321}">
                <p14:modId xmlns:p14="http://schemas.microsoft.com/office/powerpoint/2010/main" xmlns="" val="1418871913"/>
              </p:ext>
            </p:extLst>
          </p:nvPr>
        </p:nvGraphicFramePr>
        <p:xfrm>
          <a:off x="131762" y="1513682"/>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Global System for Mobile communication</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Code Division Multiple Access</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42" name="Content Placeholder 5">
            <a:extLst>
              <a:ext uri="{FF2B5EF4-FFF2-40B4-BE49-F238E27FC236}">
                <a16:creationId xmlns:a16="http://schemas.microsoft.com/office/drawing/2014/main" xmlns="" id="{3CEE5242-E1B4-9CEE-4EDB-251AA34FC926}"/>
              </a:ext>
            </a:extLst>
          </p:cNvPr>
          <p:cNvGraphicFramePr>
            <a:graphicFrameLocks/>
          </p:cNvGraphicFramePr>
          <p:nvPr>
            <p:extLst>
              <p:ext uri="{D42A27DB-BD31-4B8C-83A1-F6EECF244321}">
                <p14:modId xmlns:p14="http://schemas.microsoft.com/office/powerpoint/2010/main" xmlns="" val="1799806570"/>
              </p:ext>
            </p:extLst>
          </p:nvPr>
        </p:nvGraphicFramePr>
        <p:xfrm>
          <a:off x="131762" y="1884364"/>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Technology: FDMA &amp; TDMA</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CDMA</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xmlns="" val="10000"/>
                  </a:ext>
                </a:extLst>
              </a:tr>
            </a:tbl>
          </a:graphicData>
        </a:graphic>
      </p:graphicFrame>
      <p:graphicFrame>
        <p:nvGraphicFramePr>
          <p:cNvPr id="43" name="Content Placeholder 5">
            <a:extLst>
              <a:ext uri="{FF2B5EF4-FFF2-40B4-BE49-F238E27FC236}">
                <a16:creationId xmlns:a16="http://schemas.microsoft.com/office/drawing/2014/main" xmlns="" id="{0C944874-9579-A4B4-19F7-B4E2D4A89BA9}"/>
              </a:ext>
            </a:extLst>
          </p:cNvPr>
          <p:cNvGraphicFramePr>
            <a:graphicFrameLocks/>
          </p:cNvGraphicFramePr>
          <p:nvPr>
            <p:extLst>
              <p:ext uri="{D42A27DB-BD31-4B8C-83A1-F6EECF244321}">
                <p14:modId xmlns:p14="http://schemas.microsoft.com/office/powerpoint/2010/main" xmlns="" val="4140331888"/>
              </p:ext>
            </p:extLst>
          </p:nvPr>
        </p:nvGraphicFramePr>
        <p:xfrm>
          <a:off x="131762" y="2280446"/>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Data rate: 42Mbps in HSPA (3G)</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Data rate: 3.6Mbps in CDMA</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44" name="Content Placeholder 5">
            <a:extLst>
              <a:ext uri="{FF2B5EF4-FFF2-40B4-BE49-F238E27FC236}">
                <a16:creationId xmlns:a16="http://schemas.microsoft.com/office/drawing/2014/main" xmlns="" id="{8AD06DB2-F19A-858A-4AB1-3B072EB80848}"/>
              </a:ext>
            </a:extLst>
          </p:cNvPr>
          <p:cNvGraphicFramePr>
            <a:graphicFrameLocks/>
          </p:cNvGraphicFramePr>
          <p:nvPr>
            <p:extLst>
              <p:ext uri="{D42A27DB-BD31-4B8C-83A1-F6EECF244321}">
                <p14:modId xmlns:p14="http://schemas.microsoft.com/office/powerpoint/2010/main" xmlns="" val="1734741198"/>
              </p:ext>
            </p:extLst>
          </p:nvPr>
        </p:nvGraphicFramePr>
        <p:xfrm>
          <a:off x="131762" y="2651128"/>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GSM supports transmitting data and voice together</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CDMA doesn’t support it</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xmlns="" val="10000"/>
                  </a:ext>
                </a:extLst>
              </a:tr>
            </a:tbl>
          </a:graphicData>
        </a:graphic>
      </p:graphicFrame>
      <p:graphicFrame>
        <p:nvGraphicFramePr>
          <p:cNvPr id="45" name="Content Placeholder 5">
            <a:extLst>
              <a:ext uri="{FF2B5EF4-FFF2-40B4-BE49-F238E27FC236}">
                <a16:creationId xmlns:a16="http://schemas.microsoft.com/office/drawing/2014/main" xmlns="" id="{DEC37217-2675-FDD5-2F63-33ED5269F98B}"/>
              </a:ext>
            </a:extLst>
          </p:cNvPr>
          <p:cNvGraphicFramePr>
            <a:graphicFrameLocks/>
          </p:cNvGraphicFramePr>
          <p:nvPr>
            <p:extLst>
              <p:ext uri="{D42A27DB-BD31-4B8C-83A1-F6EECF244321}">
                <p14:modId xmlns:p14="http://schemas.microsoft.com/office/powerpoint/2010/main" xmlns="" val="2148234423"/>
              </p:ext>
            </p:extLst>
          </p:nvPr>
        </p:nvGraphicFramePr>
        <p:xfrm>
          <a:off x="131762" y="3048704"/>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Customer information is stored in SIM card.</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Customer information is stored in Handset.</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46" name="Content Placeholder 5">
            <a:extLst>
              <a:ext uri="{FF2B5EF4-FFF2-40B4-BE49-F238E27FC236}">
                <a16:creationId xmlns:a16="http://schemas.microsoft.com/office/drawing/2014/main" xmlns="" id="{2D4E6EA0-803D-8532-4239-67AA90FA2B2E}"/>
              </a:ext>
            </a:extLst>
          </p:cNvPr>
          <p:cNvGraphicFramePr>
            <a:graphicFrameLocks/>
          </p:cNvGraphicFramePr>
          <p:nvPr>
            <p:extLst>
              <p:ext uri="{D42A27DB-BD31-4B8C-83A1-F6EECF244321}">
                <p14:modId xmlns:p14="http://schemas.microsoft.com/office/powerpoint/2010/main" xmlns="" val="669599573"/>
              </p:ext>
            </p:extLst>
          </p:nvPr>
        </p:nvGraphicFramePr>
        <p:xfrm>
          <a:off x="131762" y="3419386"/>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Global market</a:t>
                      </a:r>
                      <a:r>
                        <a:rPr lang="en-US" sz="2000" baseline="0" dirty="0">
                          <a:latin typeface="Cambria" panose="02040503050406030204" pitchFamily="18" charset="0"/>
                          <a:ea typeface="Cambria" panose="02040503050406030204" pitchFamily="18" charset="0"/>
                        </a:rPr>
                        <a:t> share is 75%</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Global market</a:t>
                      </a:r>
                      <a:r>
                        <a:rPr lang="en-US" sz="2000" baseline="0" dirty="0">
                          <a:latin typeface="Cambria" panose="02040503050406030204" pitchFamily="18" charset="0"/>
                          <a:ea typeface="Cambria" panose="02040503050406030204" pitchFamily="18" charset="0"/>
                        </a:rPr>
                        <a:t> share is 25%</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xmlns="" val="10000"/>
                  </a:ext>
                </a:extLst>
              </a:tr>
            </a:tbl>
          </a:graphicData>
        </a:graphic>
      </p:graphicFrame>
      <p:graphicFrame>
        <p:nvGraphicFramePr>
          <p:cNvPr id="47" name="Content Placeholder 5">
            <a:extLst>
              <a:ext uri="{FF2B5EF4-FFF2-40B4-BE49-F238E27FC236}">
                <a16:creationId xmlns:a16="http://schemas.microsoft.com/office/drawing/2014/main" xmlns="" id="{F4C39CB2-0719-0013-F8B9-CCC5C962E66F}"/>
              </a:ext>
            </a:extLst>
          </p:cNvPr>
          <p:cNvGraphicFramePr>
            <a:graphicFrameLocks/>
          </p:cNvGraphicFramePr>
          <p:nvPr>
            <p:extLst>
              <p:ext uri="{D42A27DB-BD31-4B8C-83A1-F6EECF244321}">
                <p14:modId xmlns:p14="http://schemas.microsoft.com/office/powerpoint/2010/main" xmlns="" val="3804646160"/>
              </p:ext>
            </p:extLst>
          </p:nvPr>
        </p:nvGraphicFramePr>
        <p:xfrm>
          <a:off x="131762" y="3815468"/>
          <a:ext cx="11928476" cy="7010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SIM specific. User can</a:t>
                      </a:r>
                      <a:r>
                        <a:rPr lang="en-US" sz="2000" baseline="0" dirty="0">
                          <a:latin typeface="Cambria" panose="02040503050406030204" pitchFamily="18" charset="0"/>
                          <a:ea typeface="Cambria" panose="02040503050406030204" pitchFamily="18" charset="0"/>
                        </a:rPr>
                        <a:t> use/upgrade to multiple handset</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Handset</a:t>
                      </a:r>
                      <a:r>
                        <a:rPr lang="en-US" sz="2000" baseline="0" dirty="0">
                          <a:latin typeface="Cambria" panose="02040503050406030204" pitchFamily="18" charset="0"/>
                          <a:ea typeface="Cambria" panose="02040503050406030204" pitchFamily="18" charset="0"/>
                        </a:rPr>
                        <a:t> specific</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48" name="Content Placeholder 5">
            <a:extLst>
              <a:ext uri="{FF2B5EF4-FFF2-40B4-BE49-F238E27FC236}">
                <a16:creationId xmlns:a16="http://schemas.microsoft.com/office/drawing/2014/main" xmlns="" id="{684CAF4C-5EA6-0E5F-D35E-A34385614AD3}"/>
              </a:ext>
            </a:extLst>
          </p:cNvPr>
          <p:cNvGraphicFramePr>
            <a:graphicFrameLocks/>
          </p:cNvGraphicFramePr>
          <p:nvPr>
            <p:extLst>
              <p:ext uri="{D42A27DB-BD31-4B8C-83A1-F6EECF244321}">
                <p14:modId xmlns:p14="http://schemas.microsoft.com/office/powerpoint/2010/main" xmlns="" val="4029066593"/>
              </p:ext>
            </p:extLst>
          </p:nvPr>
        </p:nvGraphicFramePr>
        <p:xfrm>
          <a:off x="131762" y="4513810"/>
          <a:ext cx="11928476" cy="396240"/>
        </p:xfrm>
        <a:graphic>
          <a:graphicData uri="http://schemas.openxmlformats.org/drawingml/2006/table">
            <a:tbl>
              <a:tblPr firstRow="1" bandRow="1"/>
              <a:tblGrid>
                <a:gridCol w="5964238">
                  <a:extLst>
                    <a:ext uri="{9D8B030D-6E8A-4147-A177-3AD203B41FA5}">
                      <a16:colId xmlns:a16="http://schemas.microsoft.com/office/drawing/2014/main" xmlns="" val="20000"/>
                    </a:ext>
                  </a:extLst>
                </a:gridCol>
                <a:gridCol w="5964238">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Support International</a:t>
                      </a:r>
                      <a:r>
                        <a:rPr lang="en-US" sz="2000" baseline="0" dirty="0">
                          <a:latin typeface="Cambria" panose="02040503050406030204" pitchFamily="18" charset="0"/>
                          <a:ea typeface="Cambria" panose="02040503050406030204" pitchFamily="18" charset="0"/>
                        </a:rPr>
                        <a:t> roaming</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CDMA doesn’t support this</a:t>
                      </a:r>
                      <a:r>
                        <a:rPr lang="en-US" sz="2000" baseline="0" dirty="0">
                          <a:latin typeface="Cambria" panose="02040503050406030204" pitchFamily="18" charset="0"/>
                          <a:ea typeface="Cambria" panose="02040503050406030204" pitchFamily="18" charset="0"/>
                        </a:rPr>
                        <a:t> facility</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240698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Call Routing in GSM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4618832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20" name="Picture 219">
            <a:extLst>
              <a:ext uri="{FF2B5EF4-FFF2-40B4-BE49-F238E27FC236}">
                <a16:creationId xmlns:a16="http://schemas.microsoft.com/office/drawing/2014/main" xmlns="" id="{BAAE619E-2671-D085-DCDF-932A67D7A0A1}"/>
              </a:ext>
            </a:extLst>
          </p:cNvPr>
          <p:cNvPicPr>
            <a:picLocks noChangeAspect="1"/>
          </p:cNvPicPr>
          <p:nvPr/>
        </p:nvPicPr>
        <p:blipFill>
          <a:blip r:embed="rId3"/>
          <a:stretch>
            <a:fillRect/>
          </a:stretch>
        </p:blipFill>
        <p:spPr>
          <a:xfrm>
            <a:off x="291425" y="729148"/>
            <a:ext cx="387323" cy="387323"/>
          </a:xfrm>
          <a:prstGeom prst="rect">
            <a:avLst/>
          </a:prstGeom>
        </p:spPr>
      </p:pic>
      <p:pic>
        <p:nvPicPr>
          <p:cNvPr id="221" name="Picture 4" descr="https://www.flaticon.com/premium-icon/icons/svg/1708/1708520.svg">
            <a:extLst>
              <a:ext uri="{FF2B5EF4-FFF2-40B4-BE49-F238E27FC236}">
                <a16:creationId xmlns:a16="http://schemas.microsoft.com/office/drawing/2014/main" xmlns="" id="{0B4189F8-248B-A2E7-D7AF-BA92A3E01CAB}"/>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48914" y="765201"/>
            <a:ext cx="964949" cy="964949"/>
          </a:xfrm>
          <a:prstGeom prst="rect">
            <a:avLst/>
          </a:prstGeom>
          <a:noFill/>
          <a:extLst>
            <a:ext uri="{909E8E84-426E-40DD-AFC4-6F175D3DCCD1}">
              <a14:hiddenFill xmlns:a14="http://schemas.microsoft.com/office/drawing/2010/main" xmlns="">
                <a:solidFill>
                  <a:srgbClr val="FFFFFF"/>
                </a:solidFill>
              </a14:hiddenFill>
            </a:ext>
          </a:extLst>
        </p:spPr>
      </p:pic>
      <p:pic>
        <p:nvPicPr>
          <p:cNvPr id="222" name="Picture 221">
            <a:extLst>
              <a:ext uri="{FF2B5EF4-FFF2-40B4-BE49-F238E27FC236}">
                <a16:creationId xmlns:a16="http://schemas.microsoft.com/office/drawing/2014/main" xmlns="" id="{EE93D5F7-CB88-DD87-F130-DA8CF9FC7AE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74637" y="556818"/>
            <a:ext cx="854109" cy="913148"/>
          </a:xfrm>
          <a:prstGeom prst="rect">
            <a:avLst/>
          </a:prstGeom>
        </p:spPr>
      </p:pic>
      <p:pic>
        <p:nvPicPr>
          <p:cNvPr id="223" name="Picture 222">
            <a:extLst>
              <a:ext uri="{FF2B5EF4-FFF2-40B4-BE49-F238E27FC236}">
                <a16:creationId xmlns:a16="http://schemas.microsoft.com/office/drawing/2014/main" xmlns="" id="{57D1003F-8214-31A2-56D4-4898E088FEBA}"/>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053928" y="5619296"/>
            <a:ext cx="608491" cy="608491"/>
          </a:xfrm>
          <a:prstGeom prst="rect">
            <a:avLst/>
          </a:prstGeom>
        </p:spPr>
      </p:pic>
      <p:pic>
        <p:nvPicPr>
          <p:cNvPr id="224" name="Picture 223">
            <a:extLst>
              <a:ext uri="{FF2B5EF4-FFF2-40B4-BE49-F238E27FC236}">
                <a16:creationId xmlns:a16="http://schemas.microsoft.com/office/drawing/2014/main" xmlns="" id="{F7FDF50D-02EE-C8A0-2F7C-BD537F942F78}"/>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936745" y="1225424"/>
            <a:ext cx="1095821" cy="1095821"/>
          </a:xfrm>
          <a:prstGeom prst="rect">
            <a:avLst/>
          </a:prstGeom>
        </p:spPr>
      </p:pic>
      <p:pic>
        <p:nvPicPr>
          <p:cNvPr id="225" name="Picture 224">
            <a:extLst>
              <a:ext uri="{FF2B5EF4-FFF2-40B4-BE49-F238E27FC236}">
                <a16:creationId xmlns:a16="http://schemas.microsoft.com/office/drawing/2014/main" xmlns="" id="{87CF545C-9B4F-44C2-E750-422EFD23295A}"/>
              </a:ext>
            </a:extLst>
          </p:cNvPr>
          <p:cNvPicPr>
            <a:picLocks noChangeAspect="1"/>
          </p:cNvPicPr>
          <p:nvPr/>
        </p:nvPicPr>
        <p:blipFill>
          <a:blip r:embed="rId3"/>
          <a:stretch>
            <a:fillRect/>
          </a:stretch>
        </p:blipFill>
        <p:spPr>
          <a:xfrm>
            <a:off x="485086" y="1355068"/>
            <a:ext cx="435954" cy="435954"/>
          </a:xfrm>
          <a:prstGeom prst="rect">
            <a:avLst/>
          </a:prstGeom>
        </p:spPr>
      </p:pic>
      <p:sp>
        <p:nvSpPr>
          <p:cNvPr id="226" name="Hexagon 225">
            <a:extLst>
              <a:ext uri="{FF2B5EF4-FFF2-40B4-BE49-F238E27FC236}">
                <a16:creationId xmlns:a16="http://schemas.microsoft.com/office/drawing/2014/main" xmlns="" id="{517D36D6-6D6E-9C03-4369-DCA69703FB64}"/>
              </a:ext>
            </a:extLst>
          </p:cNvPr>
          <p:cNvSpPr/>
          <p:nvPr/>
        </p:nvSpPr>
        <p:spPr>
          <a:xfrm>
            <a:off x="94871" y="354540"/>
            <a:ext cx="1853988" cy="1726879"/>
          </a:xfrm>
          <a:prstGeom prst="hexagon">
            <a:avLst/>
          </a:prstGeom>
          <a:solidFill>
            <a:srgbClr val="CC99FF">
              <a:alpha val="52000"/>
            </a:srgbClr>
          </a:solidFill>
          <a:ln w="1270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27" name="Picture 226">
            <a:extLst>
              <a:ext uri="{FF2B5EF4-FFF2-40B4-BE49-F238E27FC236}">
                <a16:creationId xmlns:a16="http://schemas.microsoft.com/office/drawing/2014/main" xmlns="" id="{D2AB1D6C-FC50-06E5-3129-47F4E7533FDC}"/>
              </a:ext>
            </a:extLst>
          </p:cNvPr>
          <p:cNvPicPr>
            <a:picLocks noChangeAspect="1"/>
          </p:cNvPicPr>
          <p:nvPr/>
        </p:nvPicPr>
        <p:blipFill>
          <a:blip r:embed="rId3"/>
          <a:stretch>
            <a:fillRect/>
          </a:stretch>
        </p:blipFill>
        <p:spPr>
          <a:xfrm>
            <a:off x="1715536" y="1592587"/>
            <a:ext cx="387323" cy="387323"/>
          </a:xfrm>
          <a:prstGeom prst="rect">
            <a:avLst/>
          </a:prstGeom>
        </p:spPr>
      </p:pic>
      <p:pic>
        <p:nvPicPr>
          <p:cNvPr id="228" name="Picture 227">
            <a:extLst>
              <a:ext uri="{FF2B5EF4-FFF2-40B4-BE49-F238E27FC236}">
                <a16:creationId xmlns:a16="http://schemas.microsoft.com/office/drawing/2014/main" xmlns="" id="{ADA64492-8641-F330-8974-3D466EC52AD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98748" y="1420257"/>
            <a:ext cx="854109" cy="913148"/>
          </a:xfrm>
          <a:prstGeom prst="rect">
            <a:avLst/>
          </a:prstGeom>
        </p:spPr>
      </p:pic>
      <p:pic>
        <p:nvPicPr>
          <p:cNvPr id="229" name="Picture 228">
            <a:extLst>
              <a:ext uri="{FF2B5EF4-FFF2-40B4-BE49-F238E27FC236}">
                <a16:creationId xmlns:a16="http://schemas.microsoft.com/office/drawing/2014/main" xmlns="" id="{67271A76-4BF4-A681-2EF1-D0707109F530}"/>
              </a:ext>
            </a:extLst>
          </p:cNvPr>
          <p:cNvPicPr>
            <a:picLocks noChangeAspect="1"/>
          </p:cNvPicPr>
          <p:nvPr/>
        </p:nvPicPr>
        <p:blipFill>
          <a:blip r:embed="rId3"/>
          <a:stretch>
            <a:fillRect/>
          </a:stretch>
        </p:blipFill>
        <p:spPr>
          <a:xfrm>
            <a:off x="1909197" y="2218507"/>
            <a:ext cx="435954" cy="435954"/>
          </a:xfrm>
          <a:prstGeom prst="rect">
            <a:avLst/>
          </a:prstGeom>
        </p:spPr>
      </p:pic>
      <p:sp>
        <p:nvSpPr>
          <p:cNvPr id="230" name="Hexagon 229">
            <a:extLst>
              <a:ext uri="{FF2B5EF4-FFF2-40B4-BE49-F238E27FC236}">
                <a16:creationId xmlns:a16="http://schemas.microsoft.com/office/drawing/2014/main" xmlns="" id="{A82E3EFA-4FC7-FC71-0732-A5893F729990}"/>
              </a:ext>
            </a:extLst>
          </p:cNvPr>
          <p:cNvSpPr/>
          <p:nvPr/>
        </p:nvSpPr>
        <p:spPr>
          <a:xfrm>
            <a:off x="1518982" y="1217979"/>
            <a:ext cx="1853988" cy="1726879"/>
          </a:xfrm>
          <a:prstGeom prst="hexagon">
            <a:avLst/>
          </a:prstGeom>
          <a:solidFill>
            <a:srgbClr val="CC99FF">
              <a:alpha val="52000"/>
            </a:srgbClr>
          </a:solidFill>
          <a:ln w="1270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31" name="Picture 230">
            <a:extLst>
              <a:ext uri="{FF2B5EF4-FFF2-40B4-BE49-F238E27FC236}">
                <a16:creationId xmlns:a16="http://schemas.microsoft.com/office/drawing/2014/main" xmlns="" id="{F0DDED51-079F-DB1A-A704-76B076AAAD8F}"/>
              </a:ext>
            </a:extLst>
          </p:cNvPr>
          <p:cNvPicPr>
            <a:picLocks noChangeAspect="1"/>
          </p:cNvPicPr>
          <p:nvPr/>
        </p:nvPicPr>
        <p:blipFill>
          <a:blip r:embed="rId3"/>
          <a:stretch>
            <a:fillRect/>
          </a:stretch>
        </p:blipFill>
        <p:spPr>
          <a:xfrm>
            <a:off x="279989" y="2456026"/>
            <a:ext cx="387323" cy="387323"/>
          </a:xfrm>
          <a:prstGeom prst="rect">
            <a:avLst/>
          </a:prstGeom>
        </p:spPr>
      </p:pic>
      <p:pic>
        <p:nvPicPr>
          <p:cNvPr id="232" name="Picture 231">
            <a:extLst>
              <a:ext uri="{FF2B5EF4-FFF2-40B4-BE49-F238E27FC236}">
                <a16:creationId xmlns:a16="http://schemas.microsoft.com/office/drawing/2014/main" xmlns="" id="{F1EE3ED0-0ABA-7DAD-303E-5A7D3593C744}"/>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63201" y="2283696"/>
            <a:ext cx="854109" cy="913148"/>
          </a:xfrm>
          <a:prstGeom prst="rect">
            <a:avLst/>
          </a:prstGeom>
        </p:spPr>
      </p:pic>
      <p:pic>
        <p:nvPicPr>
          <p:cNvPr id="233" name="Picture 232">
            <a:extLst>
              <a:ext uri="{FF2B5EF4-FFF2-40B4-BE49-F238E27FC236}">
                <a16:creationId xmlns:a16="http://schemas.microsoft.com/office/drawing/2014/main" xmlns="" id="{8CAAB337-6072-E73E-7B9E-BACD07528F35}"/>
              </a:ext>
            </a:extLst>
          </p:cNvPr>
          <p:cNvPicPr>
            <a:picLocks noChangeAspect="1"/>
          </p:cNvPicPr>
          <p:nvPr/>
        </p:nvPicPr>
        <p:blipFill>
          <a:blip r:embed="rId3"/>
          <a:stretch>
            <a:fillRect/>
          </a:stretch>
        </p:blipFill>
        <p:spPr>
          <a:xfrm>
            <a:off x="473650" y="3081946"/>
            <a:ext cx="435954" cy="435954"/>
          </a:xfrm>
          <a:prstGeom prst="rect">
            <a:avLst/>
          </a:prstGeom>
        </p:spPr>
      </p:pic>
      <p:sp>
        <p:nvSpPr>
          <p:cNvPr id="234" name="Hexagon 233">
            <a:extLst>
              <a:ext uri="{FF2B5EF4-FFF2-40B4-BE49-F238E27FC236}">
                <a16:creationId xmlns:a16="http://schemas.microsoft.com/office/drawing/2014/main" xmlns="" id="{581FB22A-9EC5-AD23-15F4-1FD139ED4B6E}"/>
              </a:ext>
            </a:extLst>
          </p:cNvPr>
          <p:cNvSpPr/>
          <p:nvPr/>
        </p:nvSpPr>
        <p:spPr>
          <a:xfrm>
            <a:off x="83435" y="2081418"/>
            <a:ext cx="1853988" cy="1726879"/>
          </a:xfrm>
          <a:prstGeom prst="hexagon">
            <a:avLst/>
          </a:prstGeom>
          <a:solidFill>
            <a:srgbClr val="CC99FF">
              <a:alpha val="52000"/>
            </a:srgbClr>
          </a:solidFill>
          <a:ln w="1270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35" name="TextBox 234">
            <a:extLst>
              <a:ext uri="{FF2B5EF4-FFF2-40B4-BE49-F238E27FC236}">
                <a16:creationId xmlns:a16="http://schemas.microsoft.com/office/drawing/2014/main" xmlns="" id="{F3258D5B-0167-7CAC-D88E-2E9DB0EAD18F}"/>
              </a:ext>
            </a:extLst>
          </p:cNvPr>
          <p:cNvSpPr txBox="1"/>
          <p:nvPr/>
        </p:nvSpPr>
        <p:spPr>
          <a:xfrm>
            <a:off x="2289341" y="2306653"/>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36" name="TextBox 235">
            <a:extLst>
              <a:ext uri="{FF2B5EF4-FFF2-40B4-BE49-F238E27FC236}">
                <a16:creationId xmlns:a16="http://schemas.microsoft.com/office/drawing/2014/main" xmlns="" id="{AF24C27B-E317-F676-48D3-5FB14A9965E2}"/>
              </a:ext>
            </a:extLst>
          </p:cNvPr>
          <p:cNvSpPr txBox="1"/>
          <p:nvPr/>
        </p:nvSpPr>
        <p:spPr>
          <a:xfrm>
            <a:off x="871759" y="3115257"/>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37" name="TextBox 236">
            <a:extLst>
              <a:ext uri="{FF2B5EF4-FFF2-40B4-BE49-F238E27FC236}">
                <a16:creationId xmlns:a16="http://schemas.microsoft.com/office/drawing/2014/main" xmlns="" id="{B8E5BCA4-016B-DFCC-6A95-62EEECF2FF73}"/>
              </a:ext>
            </a:extLst>
          </p:cNvPr>
          <p:cNvSpPr txBox="1"/>
          <p:nvPr/>
        </p:nvSpPr>
        <p:spPr>
          <a:xfrm>
            <a:off x="917931" y="1464611"/>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38" name="TextBox 237">
            <a:extLst>
              <a:ext uri="{FF2B5EF4-FFF2-40B4-BE49-F238E27FC236}">
                <a16:creationId xmlns:a16="http://schemas.microsoft.com/office/drawing/2014/main" xmlns="" id="{67023733-6D3A-55D3-11CF-9536A128E5F0}"/>
              </a:ext>
            </a:extLst>
          </p:cNvPr>
          <p:cNvSpPr txBox="1"/>
          <p:nvPr/>
        </p:nvSpPr>
        <p:spPr>
          <a:xfrm>
            <a:off x="494030" y="348683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39" name="TextBox 238">
            <a:extLst>
              <a:ext uri="{FF2B5EF4-FFF2-40B4-BE49-F238E27FC236}">
                <a16:creationId xmlns:a16="http://schemas.microsoft.com/office/drawing/2014/main" xmlns="" id="{9390E426-3486-83B5-8B3A-3066E9D285A5}"/>
              </a:ext>
            </a:extLst>
          </p:cNvPr>
          <p:cNvSpPr txBox="1"/>
          <p:nvPr/>
        </p:nvSpPr>
        <p:spPr>
          <a:xfrm>
            <a:off x="228123" y="2757813"/>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0" name="TextBox 239">
            <a:extLst>
              <a:ext uri="{FF2B5EF4-FFF2-40B4-BE49-F238E27FC236}">
                <a16:creationId xmlns:a16="http://schemas.microsoft.com/office/drawing/2014/main" xmlns="" id="{E5626379-B50F-F3F0-0CDA-A712B15F9695}"/>
              </a:ext>
            </a:extLst>
          </p:cNvPr>
          <p:cNvSpPr txBox="1"/>
          <p:nvPr/>
        </p:nvSpPr>
        <p:spPr>
          <a:xfrm>
            <a:off x="500584" y="172857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1" name="TextBox 240">
            <a:extLst>
              <a:ext uri="{FF2B5EF4-FFF2-40B4-BE49-F238E27FC236}">
                <a16:creationId xmlns:a16="http://schemas.microsoft.com/office/drawing/2014/main" xmlns="" id="{EBC58F7E-8274-E083-1620-2C53C8AB6723}"/>
              </a:ext>
            </a:extLst>
          </p:cNvPr>
          <p:cNvSpPr txBox="1"/>
          <p:nvPr/>
        </p:nvSpPr>
        <p:spPr>
          <a:xfrm>
            <a:off x="245277" y="105786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2" name="TextBox 241">
            <a:extLst>
              <a:ext uri="{FF2B5EF4-FFF2-40B4-BE49-F238E27FC236}">
                <a16:creationId xmlns:a16="http://schemas.microsoft.com/office/drawing/2014/main" xmlns="" id="{0174CA20-5911-14F8-5106-CDB73FC620A0}"/>
              </a:ext>
            </a:extLst>
          </p:cNvPr>
          <p:cNvSpPr txBox="1"/>
          <p:nvPr/>
        </p:nvSpPr>
        <p:spPr>
          <a:xfrm>
            <a:off x="1896240" y="2597377"/>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3" name="TextBox 242">
            <a:extLst>
              <a:ext uri="{FF2B5EF4-FFF2-40B4-BE49-F238E27FC236}">
                <a16:creationId xmlns:a16="http://schemas.microsoft.com/office/drawing/2014/main" xmlns="" id="{CD035893-2FE4-4B52-3186-C8F11A334672}"/>
              </a:ext>
            </a:extLst>
          </p:cNvPr>
          <p:cNvSpPr txBox="1"/>
          <p:nvPr/>
        </p:nvSpPr>
        <p:spPr>
          <a:xfrm>
            <a:off x="1670964" y="1896751"/>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pic>
        <p:nvPicPr>
          <p:cNvPr id="244" name="Picture 243">
            <a:extLst>
              <a:ext uri="{FF2B5EF4-FFF2-40B4-BE49-F238E27FC236}">
                <a16:creationId xmlns:a16="http://schemas.microsoft.com/office/drawing/2014/main" xmlns="" id="{F2862834-AA37-E4B2-C727-EB940DDAD29C}"/>
              </a:ext>
            </a:extLst>
          </p:cNvPr>
          <p:cNvPicPr>
            <a:picLocks noChangeAspect="1"/>
          </p:cNvPicPr>
          <p:nvPr/>
        </p:nvPicPr>
        <p:blipFill>
          <a:blip r:embed="rId3"/>
          <a:stretch>
            <a:fillRect/>
          </a:stretch>
        </p:blipFill>
        <p:spPr>
          <a:xfrm>
            <a:off x="1697013" y="3303518"/>
            <a:ext cx="387323" cy="387323"/>
          </a:xfrm>
          <a:prstGeom prst="rect">
            <a:avLst/>
          </a:prstGeom>
        </p:spPr>
      </p:pic>
      <p:pic>
        <p:nvPicPr>
          <p:cNvPr id="245" name="Picture 244">
            <a:extLst>
              <a:ext uri="{FF2B5EF4-FFF2-40B4-BE49-F238E27FC236}">
                <a16:creationId xmlns:a16="http://schemas.microsoft.com/office/drawing/2014/main" xmlns="" id="{A6BFE84A-6D37-0C87-6D7B-917F0F5140B5}"/>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80225" y="3131188"/>
            <a:ext cx="854109" cy="913148"/>
          </a:xfrm>
          <a:prstGeom prst="rect">
            <a:avLst/>
          </a:prstGeom>
        </p:spPr>
      </p:pic>
      <p:pic>
        <p:nvPicPr>
          <p:cNvPr id="246" name="Picture 245">
            <a:extLst>
              <a:ext uri="{FF2B5EF4-FFF2-40B4-BE49-F238E27FC236}">
                <a16:creationId xmlns:a16="http://schemas.microsoft.com/office/drawing/2014/main" xmlns="" id="{AB0BAC7F-2184-97C3-5770-20A4A1A903A4}"/>
              </a:ext>
            </a:extLst>
          </p:cNvPr>
          <p:cNvPicPr>
            <a:picLocks noChangeAspect="1"/>
          </p:cNvPicPr>
          <p:nvPr/>
        </p:nvPicPr>
        <p:blipFill>
          <a:blip r:embed="rId3"/>
          <a:stretch>
            <a:fillRect/>
          </a:stretch>
        </p:blipFill>
        <p:spPr>
          <a:xfrm>
            <a:off x="1890674" y="3929438"/>
            <a:ext cx="435954" cy="435954"/>
          </a:xfrm>
          <a:prstGeom prst="rect">
            <a:avLst/>
          </a:prstGeom>
        </p:spPr>
      </p:pic>
      <p:sp>
        <p:nvSpPr>
          <p:cNvPr id="247" name="Hexagon 246">
            <a:extLst>
              <a:ext uri="{FF2B5EF4-FFF2-40B4-BE49-F238E27FC236}">
                <a16:creationId xmlns:a16="http://schemas.microsoft.com/office/drawing/2014/main" xmlns="" id="{6DAB622F-090F-1089-5465-D6FF741DBB7E}"/>
              </a:ext>
            </a:extLst>
          </p:cNvPr>
          <p:cNvSpPr/>
          <p:nvPr/>
        </p:nvSpPr>
        <p:spPr>
          <a:xfrm>
            <a:off x="1500459" y="2928910"/>
            <a:ext cx="1853988" cy="1726879"/>
          </a:xfrm>
          <a:prstGeom prst="hexagon">
            <a:avLst/>
          </a:prstGeom>
          <a:solidFill>
            <a:srgbClr val="8BC145">
              <a:lumMod val="60000"/>
              <a:lumOff val="40000"/>
              <a:alpha val="52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48" name="Picture 247">
            <a:extLst>
              <a:ext uri="{FF2B5EF4-FFF2-40B4-BE49-F238E27FC236}">
                <a16:creationId xmlns:a16="http://schemas.microsoft.com/office/drawing/2014/main" xmlns="" id="{9D179287-66A7-3B7C-724C-03039620AEC7}"/>
              </a:ext>
            </a:extLst>
          </p:cNvPr>
          <p:cNvPicPr>
            <a:picLocks noChangeAspect="1"/>
          </p:cNvPicPr>
          <p:nvPr/>
        </p:nvPicPr>
        <p:blipFill>
          <a:blip r:embed="rId3"/>
          <a:stretch>
            <a:fillRect/>
          </a:stretch>
        </p:blipFill>
        <p:spPr>
          <a:xfrm>
            <a:off x="3121124" y="4166957"/>
            <a:ext cx="387323" cy="387323"/>
          </a:xfrm>
          <a:prstGeom prst="rect">
            <a:avLst/>
          </a:prstGeom>
        </p:spPr>
      </p:pic>
      <p:pic>
        <p:nvPicPr>
          <p:cNvPr id="249" name="Picture 248">
            <a:extLst>
              <a:ext uri="{FF2B5EF4-FFF2-40B4-BE49-F238E27FC236}">
                <a16:creationId xmlns:a16="http://schemas.microsoft.com/office/drawing/2014/main" xmlns="" id="{DBB4EEE9-A69B-6D09-22A3-780E59D1902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504336" y="3994627"/>
            <a:ext cx="854109" cy="913148"/>
          </a:xfrm>
          <a:prstGeom prst="rect">
            <a:avLst/>
          </a:prstGeom>
        </p:spPr>
      </p:pic>
      <p:pic>
        <p:nvPicPr>
          <p:cNvPr id="250" name="Picture 249">
            <a:extLst>
              <a:ext uri="{FF2B5EF4-FFF2-40B4-BE49-F238E27FC236}">
                <a16:creationId xmlns:a16="http://schemas.microsoft.com/office/drawing/2014/main" xmlns="" id="{698F33F3-76DC-963D-75A8-ADFA8786DB7B}"/>
              </a:ext>
            </a:extLst>
          </p:cNvPr>
          <p:cNvPicPr>
            <a:picLocks noChangeAspect="1"/>
          </p:cNvPicPr>
          <p:nvPr/>
        </p:nvPicPr>
        <p:blipFill>
          <a:blip r:embed="rId3"/>
          <a:stretch>
            <a:fillRect/>
          </a:stretch>
        </p:blipFill>
        <p:spPr>
          <a:xfrm>
            <a:off x="3314785" y="4792877"/>
            <a:ext cx="435954" cy="435954"/>
          </a:xfrm>
          <a:prstGeom prst="rect">
            <a:avLst/>
          </a:prstGeom>
        </p:spPr>
      </p:pic>
      <p:sp>
        <p:nvSpPr>
          <p:cNvPr id="251" name="Hexagon 250">
            <a:extLst>
              <a:ext uri="{FF2B5EF4-FFF2-40B4-BE49-F238E27FC236}">
                <a16:creationId xmlns:a16="http://schemas.microsoft.com/office/drawing/2014/main" xmlns="" id="{88B4C0F1-EA85-F456-DA62-09E036A838C7}"/>
              </a:ext>
            </a:extLst>
          </p:cNvPr>
          <p:cNvSpPr/>
          <p:nvPr/>
        </p:nvSpPr>
        <p:spPr>
          <a:xfrm>
            <a:off x="2924570" y="3792349"/>
            <a:ext cx="1853988" cy="1726879"/>
          </a:xfrm>
          <a:prstGeom prst="hexagon">
            <a:avLst/>
          </a:prstGeom>
          <a:solidFill>
            <a:srgbClr val="8BC145">
              <a:lumMod val="60000"/>
              <a:lumOff val="40000"/>
              <a:alpha val="52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52" name="Picture 251">
            <a:extLst>
              <a:ext uri="{FF2B5EF4-FFF2-40B4-BE49-F238E27FC236}">
                <a16:creationId xmlns:a16="http://schemas.microsoft.com/office/drawing/2014/main" xmlns="" id="{66DB7B5B-CF06-AC3D-3625-C41A4625B9E3}"/>
              </a:ext>
            </a:extLst>
          </p:cNvPr>
          <p:cNvPicPr>
            <a:picLocks noChangeAspect="1"/>
          </p:cNvPicPr>
          <p:nvPr/>
        </p:nvPicPr>
        <p:blipFill>
          <a:blip r:embed="rId3"/>
          <a:stretch>
            <a:fillRect/>
          </a:stretch>
        </p:blipFill>
        <p:spPr>
          <a:xfrm>
            <a:off x="1685577" y="5030396"/>
            <a:ext cx="387323" cy="387323"/>
          </a:xfrm>
          <a:prstGeom prst="rect">
            <a:avLst/>
          </a:prstGeom>
        </p:spPr>
      </p:pic>
      <p:pic>
        <p:nvPicPr>
          <p:cNvPr id="253" name="Picture 252">
            <a:extLst>
              <a:ext uri="{FF2B5EF4-FFF2-40B4-BE49-F238E27FC236}">
                <a16:creationId xmlns:a16="http://schemas.microsoft.com/office/drawing/2014/main" xmlns="" id="{AC39799D-FB08-1538-120D-82D86D9CD25E}"/>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68789" y="4858066"/>
            <a:ext cx="854109" cy="913148"/>
          </a:xfrm>
          <a:prstGeom prst="rect">
            <a:avLst/>
          </a:prstGeom>
        </p:spPr>
      </p:pic>
      <p:pic>
        <p:nvPicPr>
          <p:cNvPr id="254" name="Picture 253">
            <a:extLst>
              <a:ext uri="{FF2B5EF4-FFF2-40B4-BE49-F238E27FC236}">
                <a16:creationId xmlns:a16="http://schemas.microsoft.com/office/drawing/2014/main" xmlns="" id="{25795A26-0844-B55A-3EF0-F58340B08816}"/>
              </a:ext>
            </a:extLst>
          </p:cNvPr>
          <p:cNvPicPr>
            <a:picLocks noChangeAspect="1"/>
          </p:cNvPicPr>
          <p:nvPr/>
        </p:nvPicPr>
        <p:blipFill>
          <a:blip r:embed="rId3"/>
          <a:stretch>
            <a:fillRect/>
          </a:stretch>
        </p:blipFill>
        <p:spPr>
          <a:xfrm>
            <a:off x="1879238" y="5656316"/>
            <a:ext cx="435954" cy="435954"/>
          </a:xfrm>
          <a:prstGeom prst="rect">
            <a:avLst/>
          </a:prstGeom>
        </p:spPr>
      </p:pic>
      <p:sp>
        <p:nvSpPr>
          <p:cNvPr id="255" name="Hexagon 254">
            <a:extLst>
              <a:ext uri="{FF2B5EF4-FFF2-40B4-BE49-F238E27FC236}">
                <a16:creationId xmlns:a16="http://schemas.microsoft.com/office/drawing/2014/main" xmlns="" id="{AD4AE025-7AED-F770-2DE5-446AEC19D02E}"/>
              </a:ext>
            </a:extLst>
          </p:cNvPr>
          <p:cNvSpPr/>
          <p:nvPr/>
        </p:nvSpPr>
        <p:spPr>
          <a:xfrm>
            <a:off x="1489023" y="4655788"/>
            <a:ext cx="1853988" cy="1726879"/>
          </a:xfrm>
          <a:prstGeom prst="hexagon">
            <a:avLst/>
          </a:prstGeom>
          <a:solidFill>
            <a:srgbClr val="8BC145">
              <a:lumMod val="60000"/>
              <a:lumOff val="40000"/>
              <a:alpha val="52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56" name="TextBox 255">
            <a:extLst>
              <a:ext uri="{FF2B5EF4-FFF2-40B4-BE49-F238E27FC236}">
                <a16:creationId xmlns:a16="http://schemas.microsoft.com/office/drawing/2014/main" xmlns="" id="{BD8F12A6-0AB9-CF07-6606-1E0C264A83C5}"/>
              </a:ext>
            </a:extLst>
          </p:cNvPr>
          <p:cNvSpPr txBox="1"/>
          <p:nvPr/>
        </p:nvSpPr>
        <p:spPr>
          <a:xfrm>
            <a:off x="3694929" y="4881023"/>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57" name="TextBox 256">
            <a:extLst>
              <a:ext uri="{FF2B5EF4-FFF2-40B4-BE49-F238E27FC236}">
                <a16:creationId xmlns:a16="http://schemas.microsoft.com/office/drawing/2014/main" xmlns="" id="{1D55BBB6-A3AB-871B-58DB-C8A2FFBCC08F}"/>
              </a:ext>
            </a:extLst>
          </p:cNvPr>
          <p:cNvSpPr txBox="1"/>
          <p:nvPr/>
        </p:nvSpPr>
        <p:spPr>
          <a:xfrm>
            <a:off x="2277347" y="5689627"/>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58" name="TextBox 257">
            <a:extLst>
              <a:ext uri="{FF2B5EF4-FFF2-40B4-BE49-F238E27FC236}">
                <a16:creationId xmlns:a16="http://schemas.microsoft.com/office/drawing/2014/main" xmlns="" id="{53C080B3-13C2-CB4B-C9EB-941357F3E528}"/>
              </a:ext>
            </a:extLst>
          </p:cNvPr>
          <p:cNvSpPr txBox="1"/>
          <p:nvPr/>
        </p:nvSpPr>
        <p:spPr>
          <a:xfrm>
            <a:off x="2323519" y="4038981"/>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59" name="TextBox 258">
            <a:extLst>
              <a:ext uri="{FF2B5EF4-FFF2-40B4-BE49-F238E27FC236}">
                <a16:creationId xmlns:a16="http://schemas.microsoft.com/office/drawing/2014/main" xmlns="" id="{CF4AA6F1-E55F-EF46-DA6C-DC903B281AE9}"/>
              </a:ext>
            </a:extLst>
          </p:cNvPr>
          <p:cNvSpPr txBox="1"/>
          <p:nvPr/>
        </p:nvSpPr>
        <p:spPr>
          <a:xfrm>
            <a:off x="1899618" y="606120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0" name="TextBox 259">
            <a:extLst>
              <a:ext uri="{FF2B5EF4-FFF2-40B4-BE49-F238E27FC236}">
                <a16:creationId xmlns:a16="http://schemas.microsoft.com/office/drawing/2014/main" xmlns="" id="{9F5F9128-E509-2F94-AB07-628370DB3C37}"/>
              </a:ext>
            </a:extLst>
          </p:cNvPr>
          <p:cNvSpPr txBox="1"/>
          <p:nvPr/>
        </p:nvSpPr>
        <p:spPr>
          <a:xfrm>
            <a:off x="1633711" y="5332183"/>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1" name="TextBox 260">
            <a:extLst>
              <a:ext uri="{FF2B5EF4-FFF2-40B4-BE49-F238E27FC236}">
                <a16:creationId xmlns:a16="http://schemas.microsoft.com/office/drawing/2014/main" xmlns="" id="{D591605C-6DAA-4FAC-7BAD-D0529CB8BFDC}"/>
              </a:ext>
            </a:extLst>
          </p:cNvPr>
          <p:cNvSpPr txBox="1"/>
          <p:nvPr/>
        </p:nvSpPr>
        <p:spPr>
          <a:xfrm>
            <a:off x="1906172" y="430294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2" name="TextBox 261">
            <a:extLst>
              <a:ext uri="{FF2B5EF4-FFF2-40B4-BE49-F238E27FC236}">
                <a16:creationId xmlns:a16="http://schemas.microsoft.com/office/drawing/2014/main" xmlns="" id="{9E852810-061A-F20A-F3CB-17794172AD6F}"/>
              </a:ext>
            </a:extLst>
          </p:cNvPr>
          <p:cNvSpPr txBox="1"/>
          <p:nvPr/>
        </p:nvSpPr>
        <p:spPr>
          <a:xfrm>
            <a:off x="1650865" y="363223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3" name="TextBox 262">
            <a:extLst>
              <a:ext uri="{FF2B5EF4-FFF2-40B4-BE49-F238E27FC236}">
                <a16:creationId xmlns:a16="http://schemas.microsoft.com/office/drawing/2014/main" xmlns="" id="{25119D40-0F2D-2700-7A9A-6193F22B2E6C}"/>
              </a:ext>
            </a:extLst>
          </p:cNvPr>
          <p:cNvSpPr txBox="1"/>
          <p:nvPr/>
        </p:nvSpPr>
        <p:spPr>
          <a:xfrm>
            <a:off x="3301828" y="5171747"/>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4" name="TextBox 263">
            <a:extLst>
              <a:ext uri="{FF2B5EF4-FFF2-40B4-BE49-F238E27FC236}">
                <a16:creationId xmlns:a16="http://schemas.microsoft.com/office/drawing/2014/main" xmlns="" id="{802E04ED-3DD0-0C22-B087-41D2D92312F2}"/>
              </a:ext>
            </a:extLst>
          </p:cNvPr>
          <p:cNvSpPr txBox="1"/>
          <p:nvPr/>
        </p:nvSpPr>
        <p:spPr>
          <a:xfrm>
            <a:off x="3076552" y="4471121"/>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pic>
        <p:nvPicPr>
          <p:cNvPr id="265" name="Picture 264">
            <a:extLst>
              <a:ext uri="{FF2B5EF4-FFF2-40B4-BE49-F238E27FC236}">
                <a16:creationId xmlns:a16="http://schemas.microsoft.com/office/drawing/2014/main" xmlns="" id="{279B7A5A-9849-C196-C0B7-CAB48BE56221}"/>
              </a:ext>
            </a:extLst>
          </p:cNvPr>
          <p:cNvPicPr>
            <a:picLocks noChangeAspect="1"/>
          </p:cNvPicPr>
          <p:nvPr/>
        </p:nvPicPr>
        <p:blipFill>
          <a:blip r:embed="rId3"/>
          <a:stretch>
            <a:fillRect/>
          </a:stretch>
        </p:blipFill>
        <p:spPr>
          <a:xfrm>
            <a:off x="9079975" y="2253749"/>
            <a:ext cx="387323" cy="387323"/>
          </a:xfrm>
          <a:prstGeom prst="rect">
            <a:avLst/>
          </a:prstGeom>
        </p:spPr>
      </p:pic>
      <p:pic>
        <p:nvPicPr>
          <p:cNvPr id="266" name="Picture 265">
            <a:extLst>
              <a:ext uri="{FF2B5EF4-FFF2-40B4-BE49-F238E27FC236}">
                <a16:creationId xmlns:a16="http://schemas.microsoft.com/office/drawing/2014/main" xmlns="" id="{EB4E2A34-3E48-9918-4923-2446714E225B}"/>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463187" y="2081419"/>
            <a:ext cx="854109" cy="913148"/>
          </a:xfrm>
          <a:prstGeom prst="rect">
            <a:avLst/>
          </a:prstGeom>
        </p:spPr>
      </p:pic>
      <p:pic>
        <p:nvPicPr>
          <p:cNvPr id="267" name="Picture 266">
            <a:extLst>
              <a:ext uri="{FF2B5EF4-FFF2-40B4-BE49-F238E27FC236}">
                <a16:creationId xmlns:a16="http://schemas.microsoft.com/office/drawing/2014/main" xmlns="" id="{7883251F-9DCA-6D9B-D45A-4755D59B8A89}"/>
              </a:ext>
            </a:extLst>
          </p:cNvPr>
          <p:cNvPicPr>
            <a:picLocks noChangeAspect="1"/>
          </p:cNvPicPr>
          <p:nvPr/>
        </p:nvPicPr>
        <p:blipFill>
          <a:blip r:embed="rId3"/>
          <a:stretch>
            <a:fillRect/>
          </a:stretch>
        </p:blipFill>
        <p:spPr>
          <a:xfrm>
            <a:off x="9273636" y="2879669"/>
            <a:ext cx="435954" cy="435954"/>
          </a:xfrm>
          <a:prstGeom prst="rect">
            <a:avLst/>
          </a:prstGeom>
        </p:spPr>
      </p:pic>
      <p:sp>
        <p:nvSpPr>
          <p:cNvPr id="268" name="Hexagon 267">
            <a:extLst>
              <a:ext uri="{FF2B5EF4-FFF2-40B4-BE49-F238E27FC236}">
                <a16:creationId xmlns:a16="http://schemas.microsoft.com/office/drawing/2014/main" xmlns="" id="{58157D82-5E5F-927C-A57F-7C568AFD1D86}"/>
              </a:ext>
            </a:extLst>
          </p:cNvPr>
          <p:cNvSpPr/>
          <p:nvPr/>
        </p:nvSpPr>
        <p:spPr>
          <a:xfrm>
            <a:off x="8883421" y="1879141"/>
            <a:ext cx="1853988" cy="1726879"/>
          </a:xfrm>
          <a:prstGeom prst="hexagon">
            <a:avLst/>
          </a:prstGeom>
          <a:solidFill>
            <a:srgbClr val="B84742">
              <a:lumMod val="40000"/>
              <a:lumOff val="60000"/>
              <a:alpha val="52000"/>
            </a:srgbClr>
          </a:solidFill>
          <a:ln w="12700" cap="flat" cmpd="sng" algn="ctr">
            <a:solidFill>
              <a:srgbClr val="B8474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69" name="Picture 268">
            <a:extLst>
              <a:ext uri="{FF2B5EF4-FFF2-40B4-BE49-F238E27FC236}">
                <a16:creationId xmlns:a16="http://schemas.microsoft.com/office/drawing/2014/main" xmlns="" id="{9B925972-3304-4D80-6F0E-51546D9A6729}"/>
              </a:ext>
            </a:extLst>
          </p:cNvPr>
          <p:cNvPicPr>
            <a:picLocks noChangeAspect="1"/>
          </p:cNvPicPr>
          <p:nvPr/>
        </p:nvPicPr>
        <p:blipFill>
          <a:blip r:embed="rId3"/>
          <a:stretch>
            <a:fillRect/>
          </a:stretch>
        </p:blipFill>
        <p:spPr>
          <a:xfrm>
            <a:off x="10504086" y="3117188"/>
            <a:ext cx="387323" cy="387323"/>
          </a:xfrm>
          <a:prstGeom prst="rect">
            <a:avLst/>
          </a:prstGeom>
        </p:spPr>
      </p:pic>
      <p:pic>
        <p:nvPicPr>
          <p:cNvPr id="270" name="Picture 269">
            <a:extLst>
              <a:ext uri="{FF2B5EF4-FFF2-40B4-BE49-F238E27FC236}">
                <a16:creationId xmlns:a16="http://schemas.microsoft.com/office/drawing/2014/main" xmlns="" id="{8F0730A4-6081-EB01-C398-304D14E1345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887298" y="2944858"/>
            <a:ext cx="854109" cy="913148"/>
          </a:xfrm>
          <a:prstGeom prst="rect">
            <a:avLst/>
          </a:prstGeom>
        </p:spPr>
      </p:pic>
      <p:pic>
        <p:nvPicPr>
          <p:cNvPr id="271" name="Picture 270">
            <a:extLst>
              <a:ext uri="{FF2B5EF4-FFF2-40B4-BE49-F238E27FC236}">
                <a16:creationId xmlns:a16="http://schemas.microsoft.com/office/drawing/2014/main" xmlns="" id="{9293CE2A-6278-107A-64E0-A408D9F076EE}"/>
              </a:ext>
            </a:extLst>
          </p:cNvPr>
          <p:cNvPicPr>
            <a:picLocks noChangeAspect="1"/>
          </p:cNvPicPr>
          <p:nvPr/>
        </p:nvPicPr>
        <p:blipFill>
          <a:blip r:embed="rId3"/>
          <a:stretch>
            <a:fillRect/>
          </a:stretch>
        </p:blipFill>
        <p:spPr>
          <a:xfrm>
            <a:off x="10697747" y="3743108"/>
            <a:ext cx="435954" cy="435954"/>
          </a:xfrm>
          <a:prstGeom prst="rect">
            <a:avLst/>
          </a:prstGeom>
        </p:spPr>
      </p:pic>
      <p:sp>
        <p:nvSpPr>
          <p:cNvPr id="272" name="Hexagon 271">
            <a:extLst>
              <a:ext uri="{FF2B5EF4-FFF2-40B4-BE49-F238E27FC236}">
                <a16:creationId xmlns:a16="http://schemas.microsoft.com/office/drawing/2014/main" xmlns="" id="{9BE3D88B-0180-CE80-CF21-8372D861B77C}"/>
              </a:ext>
            </a:extLst>
          </p:cNvPr>
          <p:cNvSpPr/>
          <p:nvPr/>
        </p:nvSpPr>
        <p:spPr>
          <a:xfrm>
            <a:off x="10307532" y="2742580"/>
            <a:ext cx="1853988" cy="1726879"/>
          </a:xfrm>
          <a:prstGeom prst="hexagon">
            <a:avLst/>
          </a:prstGeom>
          <a:solidFill>
            <a:srgbClr val="B84742">
              <a:lumMod val="40000"/>
              <a:lumOff val="60000"/>
              <a:alpha val="52000"/>
            </a:srgbClr>
          </a:solidFill>
          <a:ln w="12700" cap="flat" cmpd="sng" algn="ctr">
            <a:solidFill>
              <a:srgbClr val="B8474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73" name="Picture 272">
            <a:extLst>
              <a:ext uri="{FF2B5EF4-FFF2-40B4-BE49-F238E27FC236}">
                <a16:creationId xmlns:a16="http://schemas.microsoft.com/office/drawing/2014/main" xmlns="" id="{D5AB2CBB-B3A3-D7EB-E7D6-D23604928021}"/>
              </a:ext>
            </a:extLst>
          </p:cNvPr>
          <p:cNvPicPr>
            <a:picLocks noChangeAspect="1"/>
          </p:cNvPicPr>
          <p:nvPr/>
        </p:nvPicPr>
        <p:blipFill>
          <a:blip r:embed="rId3"/>
          <a:stretch>
            <a:fillRect/>
          </a:stretch>
        </p:blipFill>
        <p:spPr>
          <a:xfrm>
            <a:off x="9068539" y="3980627"/>
            <a:ext cx="387323" cy="387323"/>
          </a:xfrm>
          <a:prstGeom prst="rect">
            <a:avLst/>
          </a:prstGeom>
        </p:spPr>
      </p:pic>
      <p:pic>
        <p:nvPicPr>
          <p:cNvPr id="274" name="Picture 273">
            <a:extLst>
              <a:ext uri="{FF2B5EF4-FFF2-40B4-BE49-F238E27FC236}">
                <a16:creationId xmlns:a16="http://schemas.microsoft.com/office/drawing/2014/main" xmlns="" id="{80554B41-5401-0A30-6B7C-AEA0A4BA214B}"/>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451751" y="3808297"/>
            <a:ext cx="854109" cy="913148"/>
          </a:xfrm>
          <a:prstGeom prst="rect">
            <a:avLst/>
          </a:prstGeom>
        </p:spPr>
      </p:pic>
      <p:pic>
        <p:nvPicPr>
          <p:cNvPr id="275" name="Picture 274">
            <a:extLst>
              <a:ext uri="{FF2B5EF4-FFF2-40B4-BE49-F238E27FC236}">
                <a16:creationId xmlns:a16="http://schemas.microsoft.com/office/drawing/2014/main" xmlns="" id="{F88EB55A-C657-97CB-9D12-25479C4E29BC}"/>
              </a:ext>
            </a:extLst>
          </p:cNvPr>
          <p:cNvPicPr>
            <a:picLocks noChangeAspect="1"/>
          </p:cNvPicPr>
          <p:nvPr/>
        </p:nvPicPr>
        <p:blipFill>
          <a:blip r:embed="rId3"/>
          <a:stretch>
            <a:fillRect/>
          </a:stretch>
        </p:blipFill>
        <p:spPr>
          <a:xfrm>
            <a:off x="9262200" y="4606547"/>
            <a:ext cx="435954" cy="435954"/>
          </a:xfrm>
          <a:prstGeom prst="rect">
            <a:avLst/>
          </a:prstGeom>
        </p:spPr>
      </p:pic>
      <p:sp>
        <p:nvSpPr>
          <p:cNvPr id="276" name="Hexagon 275">
            <a:extLst>
              <a:ext uri="{FF2B5EF4-FFF2-40B4-BE49-F238E27FC236}">
                <a16:creationId xmlns:a16="http://schemas.microsoft.com/office/drawing/2014/main" xmlns="" id="{6DFCC377-9AFD-BE37-EDBD-9F06E1E17305}"/>
              </a:ext>
            </a:extLst>
          </p:cNvPr>
          <p:cNvSpPr/>
          <p:nvPr/>
        </p:nvSpPr>
        <p:spPr>
          <a:xfrm>
            <a:off x="8871985" y="3606019"/>
            <a:ext cx="1853988" cy="1726879"/>
          </a:xfrm>
          <a:prstGeom prst="hexagon">
            <a:avLst/>
          </a:prstGeom>
          <a:solidFill>
            <a:srgbClr val="B84742">
              <a:lumMod val="40000"/>
              <a:lumOff val="60000"/>
              <a:alpha val="52000"/>
            </a:srgbClr>
          </a:solidFill>
          <a:ln w="12700" cap="flat" cmpd="sng" algn="ctr">
            <a:solidFill>
              <a:srgbClr val="B8474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77" name="TextBox 276">
            <a:extLst>
              <a:ext uri="{FF2B5EF4-FFF2-40B4-BE49-F238E27FC236}">
                <a16:creationId xmlns:a16="http://schemas.microsoft.com/office/drawing/2014/main" xmlns="" id="{088F1A2A-BA4F-EB3C-05FA-8B2ACC8210FF}"/>
              </a:ext>
            </a:extLst>
          </p:cNvPr>
          <p:cNvSpPr txBox="1"/>
          <p:nvPr/>
        </p:nvSpPr>
        <p:spPr>
          <a:xfrm>
            <a:off x="11077891" y="3831254"/>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78" name="TextBox 277">
            <a:extLst>
              <a:ext uri="{FF2B5EF4-FFF2-40B4-BE49-F238E27FC236}">
                <a16:creationId xmlns:a16="http://schemas.microsoft.com/office/drawing/2014/main" xmlns="" id="{BF5A47FE-F742-AF16-C19D-C6137450AD8E}"/>
              </a:ext>
            </a:extLst>
          </p:cNvPr>
          <p:cNvSpPr txBox="1"/>
          <p:nvPr/>
        </p:nvSpPr>
        <p:spPr>
          <a:xfrm>
            <a:off x="9660309" y="4639858"/>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79" name="TextBox 278">
            <a:extLst>
              <a:ext uri="{FF2B5EF4-FFF2-40B4-BE49-F238E27FC236}">
                <a16:creationId xmlns:a16="http://schemas.microsoft.com/office/drawing/2014/main" xmlns="" id="{A913A161-803B-9906-5DF7-745632370A30}"/>
              </a:ext>
            </a:extLst>
          </p:cNvPr>
          <p:cNvSpPr txBox="1"/>
          <p:nvPr/>
        </p:nvSpPr>
        <p:spPr>
          <a:xfrm>
            <a:off x="9706481" y="2989212"/>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80" name="TextBox 279">
            <a:extLst>
              <a:ext uri="{FF2B5EF4-FFF2-40B4-BE49-F238E27FC236}">
                <a16:creationId xmlns:a16="http://schemas.microsoft.com/office/drawing/2014/main" xmlns="" id="{85CACF62-0D23-A39D-A49E-32A76FE6AB21}"/>
              </a:ext>
            </a:extLst>
          </p:cNvPr>
          <p:cNvSpPr txBox="1"/>
          <p:nvPr/>
        </p:nvSpPr>
        <p:spPr>
          <a:xfrm>
            <a:off x="9282580" y="501143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1" name="TextBox 280">
            <a:extLst>
              <a:ext uri="{FF2B5EF4-FFF2-40B4-BE49-F238E27FC236}">
                <a16:creationId xmlns:a16="http://schemas.microsoft.com/office/drawing/2014/main" xmlns="" id="{E2201F78-25E8-7BF7-A170-7252BFB01FB9}"/>
              </a:ext>
            </a:extLst>
          </p:cNvPr>
          <p:cNvSpPr txBox="1"/>
          <p:nvPr/>
        </p:nvSpPr>
        <p:spPr>
          <a:xfrm>
            <a:off x="9016673" y="4282414"/>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2" name="TextBox 281">
            <a:extLst>
              <a:ext uri="{FF2B5EF4-FFF2-40B4-BE49-F238E27FC236}">
                <a16:creationId xmlns:a16="http://schemas.microsoft.com/office/drawing/2014/main" xmlns="" id="{E0B84257-04EC-A8AD-3613-6FA21219673A}"/>
              </a:ext>
            </a:extLst>
          </p:cNvPr>
          <p:cNvSpPr txBox="1"/>
          <p:nvPr/>
        </p:nvSpPr>
        <p:spPr>
          <a:xfrm>
            <a:off x="9289134" y="325317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3" name="TextBox 282">
            <a:extLst>
              <a:ext uri="{FF2B5EF4-FFF2-40B4-BE49-F238E27FC236}">
                <a16:creationId xmlns:a16="http://schemas.microsoft.com/office/drawing/2014/main" xmlns="" id="{F1581A9D-E309-E068-F4AA-5B099119A0B3}"/>
              </a:ext>
            </a:extLst>
          </p:cNvPr>
          <p:cNvSpPr txBox="1"/>
          <p:nvPr/>
        </p:nvSpPr>
        <p:spPr>
          <a:xfrm>
            <a:off x="9033827" y="2582467"/>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4" name="TextBox 283">
            <a:extLst>
              <a:ext uri="{FF2B5EF4-FFF2-40B4-BE49-F238E27FC236}">
                <a16:creationId xmlns:a16="http://schemas.microsoft.com/office/drawing/2014/main" xmlns="" id="{09A553DD-7186-FDBD-AF5A-C9F0DCC059BF}"/>
              </a:ext>
            </a:extLst>
          </p:cNvPr>
          <p:cNvSpPr txBox="1"/>
          <p:nvPr/>
        </p:nvSpPr>
        <p:spPr>
          <a:xfrm>
            <a:off x="10684790" y="4121978"/>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5" name="TextBox 284">
            <a:extLst>
              <a:ext uri="{FF2B5EF4-FFF2-40B4-BE49-F238E27FC236}">
                <a16:creationId xmlns:a16="http://schemas.microsoft.com/office/drawing/2014/main" xmlns="" id="{273E4AF7-3DE0-FD26-AFED-68116FBC373C}"/>
              </a:ext>
            </a:extLst>
          </p:cNvPr>
          <p:cNvSpPr txBox="1"/>
          <p:nvPr/>
        </p:nvSpPr>
        <p:spPr>
          <a:xfrm>
            <a:off x="10459514" y="3421352"/>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6" name="TextBox 285">
            <a:extLst>
              <a:ext uri="{FF2B5EF4-FFF2-40B4-BE49-F238E27FC236}">
                <a16:creationId xmlns:a16="http://schemas.microsoft.com/office/drawing/2014/main" xmlns="" id="{F424BF9D-2921-5D15-84AA-55D27E4DB0FB}"/>
              </a:ext>
            </a:extLst>
          </p:cNvPr>
          <p:cNvSpPr txBox="1"/>
          <p:nvPr/>
        </p:nvSpPr>
        <p:spPr>
          <a:xfrm>
            <a:off x="3649902" y="1692885"/>
            <a:ext cx="562975"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BSC</a:t>
            </a:r>
            <a:endParaRPr lang="en-IN" sz="1800" kern="1200" dirty="0">
              <a:solidFill>
                <a:srgbClr val="212121"/>
              </a:solidFill>
              <a:latin typeface="Roboto Condensed"/>
              <a:ea typeface="+mn-ea"/>
              <a:cs typeface="+mn-cs"/>
            </a:endParaRPr>
          </a:p>
        </p:txBody>
      </p:sp>
      <p:cxnSp>
        <p:nvCxnSpPr>
          <p:cNvPr id="287" name="Straight Connector 286">
            <a:extLst>
              <a:ext uri="{FF2B5EF4-FFF2-40B4-BE49-F238E27FC236}">
                <a16:creationId xmlns:a16="http://schemas.microsoft.com/office/drawing/2014/main" xmlns="" id="{D7FD3807-38E4-5624-5F61-43D35FB3BF44}"/>
              </a:ext>
            </a:extLst>
          </p:cNvPr>
          <p:cNvCxnSpPr>
            <a:endCxn id="221" idx="0"/>
          </p:cNvCxnSpPr>
          <p:nvPr/>
        </p:nvCxnSpPr>
        <p:spPr>
          <a:xfrm flipV="1">
            <a:off x="1108107" y="765201"/>
            <a:ext cx="2823282" cy="464031"/>
          </a:xfrm>
          <a:prstGeom prst="line">
            <a:avLst/>
          </a:prstGeom>
          <a:noFill/>
          <a:ln w="12700" cap="flat" cmpd="sng" algn="ctr">
            <a:solidFill>
              <a:srgbClr val="212121"/>
            </a:solidFill>
            <a:prstDash val="solid"/>
            <a:miter lim="800000"/>
          </a:ln>
          <a:effectLst/>
        </p:spPr>
      </p:cxnSp>
      <p:cxnSp>
        <p:nvCxnSpPr>
          <p:cNvPr id="288" name="Straight Connector 287">
            <a:extLst>
              <a:ext uri="{FF2B5EF4-FFF2-40B4-BE49-F238E27FC236}">
                <a16:creationId xmlns:a16="http://schemas.microsoft.com/office/drawing/2014/main" xmlns="" id="{9B1065A4-F689-F84A-B057-33E1C58BC872}"/>
              </a:ext>
            </a:extLst>
          </p:cNvPr>
          <p:cNvCxnSpPr>
            <a:endCxn id="221" idx="0"/>
          </p:cNvCxnSpPr>
          <p:nvPr/>
        </p:nvCxnSpPr>
        <p:spPr>
          <a:xfrm flipV="1">
            <a:off x="1220127" y="765201"/>
            <a:ext cx="2711262" cy="2102937"/>
          </a:xfrm>
          <a:prstGeom prst="line">
            <a:avLst/>
          </a:prstGeom>
          <a:noFill/>
          <a:ln w="12700" cap="flat" cmpd="sng" algn="ctr">
            <a:solidFill>
              <a:srgbClr val="212121"/>
            </a:solidFill>
            <a:prstDash val="solid"/>
            <a:miter lim="800000"/>
          </a:ln>
          <a:effectLst/>
        </p:spPr>
      </p:cxnSp>
      <p:cxnSp>
        <p:nvCxnSpPr>
          <p:cNvPr id="289" name="Straight Connector 288">
            <a:extLst>
              <a:ext uri="{FF2B5EF4-FFF2-40B4-BE49-F238E27FC236}">
                <a16:creationId xmlns:a16="http://schemas.microsoft.com/office/drawing/2014/main" xmlns="" id="{D818C649-068C-0442-420E-1290DD6C0EA2}"/>
              </a:ext>
            </a:extLst>
          </p:cNvPr>
          <p:cNvCxnSpPr>
            <a:endCxn id="221" idx="0"/>
          </p:cNvCxnSpPr>
          <p:nvPr/>
        </p:nvCxnSpPr>
        <p:spPr>
          <a:xfrm flipV="1">
            <a:off x="2703934" y="765201"/>
            <a:ext cx="1227455" cy="1396669"/>
          </a:xfrm>
          <a:prstGeom prst="line">
            <a:avLst/>
          </a:prstGeom>
          <a:noFill/>
          <a:ln w="12700" cap="flat" cmpd="sng" algn="ctr">
            <a:solidFill>
              <a:srgbClr val="212121"/>
            </a:solidFill>
            <a:prstDash val="solid"/>
            <a:miter lim="800000"/>
          </a:ln>
          <a:effectLst/>
        </p:spPr>
      </p:cxnSp>
      <p:pic>
        <p:nvPicPr>
          <p:cNvPr id="290" name="Picture 4" descr="https://www.flaticon.com/premium-icon/icons/svg/1708/1708520.svg">
            <a:extLst>
              <a:ext uri="{FF2B5EF4-FFF2-40B4-BE49-F238E27FC236}">
                <a16:creationId xmlns:a16="http://schemas.microsoft.com/office/drawing/2014/main" xmlns="" id="{292E56A0-4166-DAF8-2473-42DF48C6EEE0}"/>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78558" y="3435849"/>
            <a:ext cx="964949" cy="964949"/>
          </a:xfrm>
          <a:prstGeom prst="rect">
            <a:avLst/>
          </a:prstGeom>
          <a:noFill/>
          <a:extLst>
            <a:ext uri="{909E8E84-426E-40DD-AFC4-6F175D3DCCD1}">
              <a14:hiddenFill xmlns:a14="http://schemas.microsoft.com/office/drawing/2010/main" xmlns="">
                <a:solidFill>
                  <a:srgbClr val="FFFFFF"/>
                </a:solidFill>
              </a14:hiddenFill>
            </a:ext>
          </a:extLst>
        </p:spPr>
      </p:pic>
      <p:sp>
        <p:nvSpPr>
          <p:cNvPr id="291" name="TextBox 290">
            <a:extLst>
              <a:ext uri="{FF2B5EF4-FFF2-40B4-BE49-F238E27FC236}">
                <a16:creationId xmlns:a16="http://schemas.microsoft.com/office/drawing/2014/main" xmlns="" id="{8D1AEE1C-08A1-228E-1532-81D16AF03A38}"/>
              </a:ext>
            </a:extLst>
          </p:cNvPr>
          <p:cNvSpPr txBox="1"/>
          <p:nvPr/>
        </p:nvSpPr>
        <p:spPr>
          <a:xfrm>
            <a:off x="4979546" y="4363533"/>
            <a:ext cx="562975"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BSC</a:t>
            </a:r>
            <a:endParaRPr lang="en-IN" sz="1800" kern="1200" dirty="0">
              <a:solidFill>
                <a:srgbClr val="212121"/>
              </a:solidFill>
              <a:latin typeface="Roboto Condensed"/>
              <a:ea typeface="+mn-ea"/>
              <a:cs typeface="+mn-cs"/>
            </a:endParaRPr>
          </a:p>
        </p:txBody>
      </p:sp>
      <p:cxnSp>
        <p:nvCxnSpPr>
          <p:cNvPr id="292" name="Straight Connector 291">
            <a:extLst>
              <a:ext uri="{FF2B5EF4-FFF2-40B4-BE49-F238E27FC236}">
                <a16:creationId xmlns:a16="http://schemas.microsoft.com/office/drawing/2014/main" xmlns="" id="{38A62BF6-BC23-F3A2-DEE3-08DD112483DF}"/>
              </a:ext>
            </a:extLst>
          </p:cNvPr>
          <p:cNvCxnSpPr>
            <a:endCxn id="290" idx="0"/>
          </p:cNvCxnSpPr>
          <p:nvPr/>
        </p:nvCxnSpPr>
        <p:spPr>
          <a:xfrm flipV="1">
            <a:off x="2437751" y="3435849"/>
            <a:ext cx="2823282" cy="464031"/>
          </a:xfrm>
          <a:prstGeom prst="line">
            <a:avLst/>
          </a:prstGeom>
          <a:noFill/>
          <a:ln w="12700" cap="flat" cmpd="sng" algn="ctr">
            <a:solidFill>
              <a:srgbClr val="212121"/>
            </a:solidFill>
            <a:prstDash val="solid"/>
            <a:miter lim="800000"/>
          </a:ln>
          <a:effectLst/>
        </p:spPr>
      </p:cxnSp>
      <p:cxnSp>
        <p:nvCxnSpPr>
          <p:cNvPr id="293" name="Straight Connector 292">
            <a:extLst>
              <a:ext uri="{FF2B5EF4-FFF2-40B4-BE49-F238E27FC236}">
                <a16:creationId xmlns:a16="http://schemas.microsoft.com/office/drawing/2014/main" xmlns="" id="{11E7C4B7-9C2C-07C0-F785-D8A10AE01EC0}"/>
              </a:ext>
            </a:extLst>
          </p:cNvPr>
          <p:cNvCxnSpPr>
            <a:endCxn id="290" idx="0"/>
          </p:cNvCxnSpPr>
          <p:nvPr/>
        </p:nvCxnSpPr>
        <p:spPr>
          <a:xfrm flipV="1">
            <a:off x="2549771" y="3435849"/>
            <a:ext cx="2711262" cy="2102937"/>
          </a:xfrm>
          <a:prstGeom prst="line">
            <a:avLst/>
          </a:prstGeom>
          <a:noFill/>
          <a:ln w="12700" cap="flat" cmpd="sng" algn="ctr">
            <a:solidFill>
              <a:srgbClr val="212121"/>
            </a:solidFill>
            <a:prstDash val="solid"/>
            <a:miter lim="800000"/>
          </a:ln>
          <a:effectLst/>
        </p:spPr>
      </p:cxnSp>
      <p:cxnSp>
        <p:nvCxnSpPr>
          <p:cNvPr id="294" name="Straight Connector 293">
            <a:extLst>
              <a:ext uri="{FF2B5EF4-FFF2-40B4-BE49-F238E27FC236}">
                <a16:creationId xmlns:a16="http://schemas.microsoft.com/office/drawing/2014/main" xmlns="" id="{FF58B4D3-B9C3-B1F5-217A-CEDBA79E6944}"/>
              </a:ext>
            </a:extLst>
          </p:cNvPr>
          <p:cNvCxnSpPr>
            <a:endCxn id="290" idx="0"/>
          </p:cNvCxnSpPr>
          <p:nvPr/>
        </p:nvCxnSpPr>
        <p:spPr>
          <a:xfrm flipV="1">
            <a:off x="4033578" y="3435849"/>
            <a:ext cx="1227455" cy="1396669"/>
          </a:xfrm>
          <a:prstGeom prst="line">
            <a:avLst/>
          </a:prstGeom>
          <a:noFill/>
          <a:ln w="12700" cap="flat" cmpd="sng" algn="ctr">
            <a:solidFill>
              <a:srgbClr val="212121"/>
            </a:solidFill>
            <a:prstDash val="solid"/>
            <a:miter lim="800000"/>
          </a:ln>
          <a:effectLst/>
        </p:spPr>
      </p:cxnSp>
      <p:pic>
        <p:nvPicPr>
          <p:cNvPr id="295" name="Picture 4" descr="https://www.flaticon.com/premium-icon/icons/svg/1708/1708520.svg">
            <a:extLst>
              <a:ext uri="{FF2B5EF4-FFF2-40B4-BE49-F238E27FC236}">
                <a16:creationId xmlns:a16="http://schemas.microsoft.com/office/drawing/2014/main" xmlns="" id="{81B15F58-3101-B24D-A417-65F7B226E5C2}"/>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83834" y="2951799"/>
            <a:ext cx="964949" cy="964949"/>
          </a:xfrm>
          <a:prstGeom prst="rect">
            <a:avLst/>
          </a:prstGeom>
          <a:noFill/>
          <a:extLst>
            <a:ext uri="{909E8E84-426E-40DD-AFC4-6F175D3DCCD1}">
              <a14:hiddenFill xmlns:a14="http://schemas.microsoft.com/office/drawing/2010/main" xmlns="">
                <a:solidFill>
                  <a:srgbClr val="FFFFFF"/>
                </a:solidFill>
              </a14:hiddenFill>
            </a:ext>
          </a:extLst>
        </p:spPr>
      </p:pic>
      <p:sp>
        <p:nvSpPr>
          <p:cNvPr id="296" name="TextBox 295">
            <a:extLst>
              <a:ext uri="{FF2B5EF4-FFF2-40B4-BE49-F238E27FC236}">
                <a16:creationId xmlns:a16="http://schemas.microsoft.com/office/drawing/2014/main" xmlns="" id="{B37DF7D0-1F67-C9C9-22EC-357D2FC716C7}"/>
              </a:ext>
            </a:extLst>
          </p:cNvPr>
          <p:cNvSpPr txBox="1"/>
          <p:nvPr/>
        </p:nvSpPr>
        <p:spPr>
          <a:xfrm>
            <a:off x="7784822" y="3879483"/>
            <a:ext cx="562975" cy="369332"/>
          </a:xfrm>
          <a:prstGeom prst="rect">
            <a:avLst/>
          </a:prstGeom>
          <a:noFill/>
        </p:spPr>
        <p:txBody>
          <a:bodyPr wrap="square" rtlCol="0">
            <a:spAutoFit/>
          </a:bodyPr>
          <a:lstStyle/>
          <a:p>
            <a:pPr>
              <a:buClrTx/>
              <a:buFontTx/>
              <a:buNone/>
            </a:pPr>
            <a:r>
              <a:rPr lang="en-US" sz="1800" kern="1200" dirty="0">
                <a:solidFill>
                  <a:srgbClr val="212121"/>
                </a:solidFill>
                <a:latin typeface="Roboto Condensed"/>
                <a:ea typeface="+mn-ea"/>
                <a:cs typeface="+mn-cs"/>
              </a:rPr>
              <a:t>BSC</a:t>
            </a:r>
            <a:endParaRPr lang="en-IN" sz="1800" kern="1200" dirty="0">
              <a:solidFill>
                <a:srgbClr val="212121"/>
              </a:solidFill>
              <a:latin typeface="Roboto Condensed"/>
              <a:ea typeface="+mn-ea"/>
              <a:cs typeface="+mn-cs"/>
            </a:endParaRPr>
          </a:p>
        </p:txBody>
      </p:sp>
      <p:cxnSp>
        <p:nvCxnSpPr>
          <p:cNvPr id="297" name="Straight Connector 296">
            <a:extLst>
              <a:ext uri="{FF2B5EF4-FFF2-40B4-BE49-F238E27FC236}">
                <a16:creationId xmlns:a16="http://schemas.microsoft.com/office/drawing/2014/main" xmlns="" id="{9B69FBE6-F813-FA21-5333-CE80D7E9E2D0}"/>
              </a:ext>
            </a:extLst>
          </p:cNvPr>
          <p:cNvCxnSpPr>
            <a:endCxn id="295" idx="3"/>
          </p:cNvCxnSpPr>
          <p:nvPr/>
        </p:nvCxnSpPr>
        <p:spPr>
          <a:xfrm flipH="1">
            <a:off x="8548783" y="2591968"/>
            <a:ext cx="1202896" cy="842306"/>
          </a:xfrm>
          <a:prstGeom prst="line">
            <a:avLst/>
          </a:prstGeom>
          <a:noFill/>
          <a:ln w="12700" cap="flat" cmpd="sng" algn="ctr">
            <a:solidFill>
              <a:srgbClr val="212121"/>
            </a:solidFill>
            <a:prstDash val="solid"/>
            <a:miter lim="800000"/>
          </a:ln>
          <a:effectLst/>
        </p:spPr>
      </p:cxnSp>
      <p:cxnSp>
        <p:nvCxnSpPr>
          <p:cNvPr id="298" name="Straight Connector 297">
            <a:extLst>
              <a:ext uri="{FF2B5EF4-FFF2-40B4-BE49-F238E27FC236}">
                <a16:creationId xmlns:a16="http://schemas.microsoft.com/office/drawing/2014/main" xmlns="" id="{68AD9584-EA07-DBAF-A536-358A5586FB5A}"/>
              </a:ext>
            </a:extLst>
          </p:cNvPr>
          <p:cNvCxnSpPr>
            <a:endCxn id="295" idx="3"/>
          </p:cNvCxnSpPr>
          <p:nvPr/>
        </p:nvCxnSpPr>
        <p:spPr>
          <a:xfrm flipH="1" flipV="1">
            <a:off x="8548783" y="3434274"/>
            <a:ext cx="2596354" cy="256567"/>
          </a:xfrm>
          <a:prstGeom prst="line">
            <a:avLst/>
          </a:prstGeom>
          <a:noFill/>
          <a:ln w="12700" cap="flat" cmpd="sng" algn="ctr">
            <a:solidFill>
              <a:srgbClr val="212121"/>
            </a:solidFill>
            <a:prstDash val="solid"/>
            <a:miter lim="800000"/>
          </a:ln>
          <a:effectLst/>
        </p:spPr>
      </p:cxnSp>
      <p:cxnSp>
        <p:nvCxnSpPr>
          <p:cNvPr id="299" name="Straight Connector 298">
            <a:extLst>
              <a:ext uri="{FF2B5EF4-FFF2-40B4-BE49-F238E27FC236}">
                <a16:creationId xmlns:a16="http://schemas.microsoft.com/office/drawing/2014/main" xmlns="" id="{D24E9592-5279-E3E1-084F-9009B8E76DF7}"/>
              </a:ext>
            </a:extLst>
          </p:cNvPr>
          <p:cNvCxnSpPr>
            <a:endCxn id="295" idx="3"/>
          </p:cNvCxnSpPr>
          <p:nvPr/>
        </p:nvCxnSpPr>
        <p:spPr>
          <a:xfrm flipH="1" flipV="1">
            <a:off x="8548783" y="3434274"/>
            <a:ext cx="1249540" cy="1090347"/>
          </a:xfrm>
          <a:prstGeom prst="line">
            <a:avLst/>
          </a:prstGeom>
          <a:noFill/>
          <a:ln w="12700" cap="flat" cmpd="sng" algn="ctr">
            <a:solidFill>
              <a:srgbClr val="212121"/>
            </a:solidFill>
            <a:prstDash val="solid"/>
            <a:miter lim="800000"/>
          </a:ln>
          <a:effectLst/>
        </p:spPr>
      </p:cxnSp>
      <p:cxnSp>
        <p:nvCxnSpPr>
          <p:cNvPr id="300" name="Straight Connector 299">
            <a:extLst>
              <a:ext uri="{FF2B5EF4-FFF2-40B4-BE49-F238E27FC236}">
                <a16:creationId xmlns:a16="http://schemas.microsoft.com/office/drawing/2014/main" xmlns="" id="{941643CF-881B-AF56-21D4-94831CE9C410}"/>
              </a:ext>
            </a:extLst>
          </p:cNvPr>
          <p:cNvCxnSpPr>
            <a:stCxn id="221" idx="3"/>
            <a:endCxn id="224" idx="1"/>
          </p:cNvCxnSpPr>
          <p:nvPr/>
        </p:nvCxnSpPr>
        <p:spPr>
          <a:xfrm>
            <a:off x="4413863" y="1247676"/>
            <a:ext cx="522882" cy="525659"/>
          </a:xfrm>
          <a:prstGeom prst="line">
            <a:avLst/>
          </a:prstGeom>
          <a:noFill/>
          <a:ln w="22225" cap="flat" cmpd="sng" algn="ctr">
            <a:solidFill>
              <a:srgbClr val="212121"/>
            </a:solidFill>
            <a:prstDash val="solid"/>
            <a:miter lim="800000"/>
          </a:ln>
          <a:effectLst/>
        </p:spPr>
      </p:cxnSp>
      <p:cxnSp>
        <p:nvCxnSpPr>
          <p:cNvPr id="301" name="Straight Connector 300">
            <a:extLst>
              <a:ext uri="{FF2B5EF4-FFF2-40B4-BE49-F238E27FC236}">
                <a16:creationId xmlns:a16="http://schemas.microsoft.com/office/drawing/2014/main" xmlns="" id="{597F2A3A-87FD-1D90-C54D-D24CEB572C87}"/>
              </a:ext>
            </a:extLst>
          </p:cNvPr>
          <p:cNvCxnSpPr/>
          <p:nvPr/>
        </p:nvCxnSpPr>
        <p:spPr>
          <a:xfrm>
            <a:off x="5526010" y="2333405"/>
            <a:ext cx="24083" cy="966518"/>
          </a:xfrm>
          <a:prstGeom prst="line">
            <a:avLst/>
          </a:prstGeom>
          <a:noFill/>
          <a:ln w="22225" cap="flat" cmpd="sng" algn="ctr">
            <a:solidFill>
              <a:srgbClr val="212121"/>
            </a:solidFill>
            <a:prstDash val="solid"/>
            <a:miter lim="800000"/>
          </a:ln>
          <a:effectLst/>
        </p:spPr>
      </p:cxnSp>
      <p:sp>
        <p:nvSpPr>
          <p:cNvPr id="302" name="TextBox 301">
            <a:extLst>
              <a:ext uri="{FF2B5EF4-FFF2-40B4-BE49-F238E27FC236}">
                <a16:creationId xmlns:a16="http://schemas.microsoft.com/office/drawing/2014/main" xmlns="" id="{7747E70A-172B-0DBD-FCB3-ACE9B23FBC28}"/>
              </a:ext>
            </a:extLst>
          </p:cNvPr>
          <p:cNvSpPr txBox="1"/>
          <p:nvPr/>
        </p:nvSpPr>
        <p:spPr>
          <a:xfrm>
            <a:off x="5624821" y="1225424"/>
            <a:ext cx="611065"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MSC</a:t>
            </a:r>
            <a:endParaRPr lang="en-IN" sz="1800" kern="1200" dirty="0">
              <a:solidFill>
                <a:srgbClr val="212121"/>
              </a:solidFill>
              <a:latin typeface="Roboto Condensed"/>
              <a:ea typeface="+mn-ea"/>
              <a:cs typeface="+mn-cs"/>
            </a:endParaRPr>
          </a:p>
        </p:txBody>
      </p:sp>
      <p:pic>
        <p:nvPicPr>
          <p:cNvPr id="303" name="Picture 302">
            <a:extLst>
              <a:ext uri="{FF2B5EF4-FFF2-40B4-BE49-F238E27FC236}">
                <a16:creationId xmlns:a16="http://schemas.microsoft.com/office/drawing/2014/main" xmlns="" id="{3B69F73C-050F-2A2F-1377-A447182F47EF}"/>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625642" y="602390"/>
            <a:ext cx="1095821" cy="1095821"/>
          </a:xfrm>
          <a:prstGeom prst="rect">
            <a:avLst/>
          </a:prstGeom>
        </p:spPr>
      </p:pic>
      <p:cxnSp>
        <p:nvCxnSpPr>
          <p:cNvPr id="304" name="Straight Connector 303">
            <a:extLst>
              <a:ext uri="{FF2B5EF4-FFF2-40B4-BE49-F238E27FC236}">
                <a16:creationId xmlns:a16="http://schemas.microsoft.com/office/drawing/2014/main" xmlns="" id="{CBC9BDD7-9B14-E239-1B14-EB1624CE7162}"/>
              </a:ext>
            </a:extLst>
          </p:cNvPr>
          <p:cNvCxnSpPr>
            <a:stCxn id="303" idx="2"/>
          </p:cNvCxnSpPr>
          <p:nvPr/>
        </p:nvCxnSpPr>
        <p:spPr>
          <a:xfrm flipH="1">
            <a:off x="8413232" y="1698211"/>
            <a:ext cx="760321" cy="1179476"/>
          </a:xfrm>
          <a:prstGeom prst="line">
            <a:avLst/>
          </a:prstGeom>
          <a:noFill/>
          <a:ln w="22225" cap="flat" cmpd="sng" algn="ctr">
            <a:solidFill>
              <a:srgbClr val="212121"/>
            </a:solidFill>
            <a:prstDash val="solid"/>
            <a:miter lim="800000"/>
          </a:ln>
          <a:effectLst/>
        </p:spPr>
      </p:cxnSp>
      <p:sp>
        <p:nvSpPr>
          <p:cNvPr id="305" name="TextBox 304">
            <a:extLst>
              <a:ext uri="{FF2B5EF4-FFF2-40B4-BE49-F238E27FC236}">
                <a16:creationId xmlns:a16="http://schemas.microsoft.com/office/drawing/2014/main" xmlns="" id="{8A7BC64E-5F94-89E5-A85B-176E6F068799}"/>
              </a:ext>
            </a:extLst>
          </p:cNvPr>
          <p:cNvSpPr txBox="1"/>
          <p:nvPr/>
        </p:nvSpPr>
        <p:spPr>
          <a:xfrm>
            <a:off x="8527338" y="591106"/>
            <a:ext cx="611065" cy="369332"/>
          </a:xfrm>
          <a:prstGeom prst="rect">
            <a:avLst/>
          </a:prstGeom>
          <a:noFill/>
        </p:spPr>
        <p:txBody>
          <a:bodyPr wrap="square" rtlCol="0">
            <a:spAutoFit/>
          </a:bodyPr>
          <a:lstStyle/>
          <a:p>
            <a:pPr>
              <a:buClrTx/>
              <a:buFontTx/>
              <a:buNone/>
            </a:pPr>
            <a:r>
              <a:rPr lang="en-US" sz="1800" kern="1200" dirty="0">
                <a:solidFill>
                  <a:srgbClr val="212121"/>
                </a:solidFill>
                <a:latin typeface="Roboto Condensed"/>
                <a:ea typeface="+mn-ea"/>
                <a:cs typeface="+mn-cs"/>
              </a:rPr>
              <a:t>MSC</a:t>
            </a:r>
            <a:endParaRPr lang="en-IN" sz="1800" kern="1200" dirty="0">
              <a:solidFill>
                <a:srgbClr val="212121"/>
              </a:solidFill>
              <a:latin typeface="Roboto Condensed"/>
              <a:ea typeface="+mn-ea"/>
              <a:cs typeface="+mn-cs"/>
            </a:endParaRPr>
          </a:p>
        </p:txBody>
      </p:sp>
      <p:sp>
        <p:nvSpPr>
          <p:cNvPr id="306" name="Rectangle 305">
            <a:extLst>
              <a:ext uri="{FF2B5EF4-FFF2-40B4-BE49-F238E27FC236}">
                <a16:creationId xmlns:a16="http://schemas.microsoft.com/office/drawing/2014/main" xmlns="" id="{8C7A4DCC-F5B2-6683-04C3-0931C42BBB8F}"/>
              </a:ext>
            </a:extLst>
          </p:cNvPr>
          <p:cNvSpPr/>
          <p:nvPr/>
        </p:nvSpPr>
        <p:spPr>
          <a:xfrm>
            <a:off x="6241996" y="3581781"/>
            <a:ext cx="914400" cy="914400"/>
          </a:xfrm>
          <a:prstGeom prst="rect">
            <a:avLst/>
          </a:prstGeom>
          <a:solidFill>
            <a:srgbClr val="00BBD3">
              <a:lumMod val="20000"/>
              <a:lumOff val="80000"/>
              <a:alpha val="20000"/>
            </a:srgbClr>
          </a:solidFill>
          <a:ln w="12700" cap="flat" cmpd="sng" algn="ctr">
            <a:solidFill>
              <a:srgbClr val="00BBD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BD3">
                    <a:lumMod val="75000"/>
                  </a:srgbClr>
                </a:solidFill>
                <a:effectLst/>
                <a:uLnTx/>
                <a:uFillTx/>
                <a:latin typeface="Roboto Condensed"/>
                <a:ea typeface="+mn-ea"/>
                <a:cs typeface="+mn-cs"/>
              </a:rPr>
              <a:t>GMSC</a:t>
            </a:r>
            <a:endParaRPr kumimoji="0" lang="en-IN" sz="1800" b="0" i="0" u="none" strike="noStrike" kern="1200" cap="none" spc="0" normalizeH="0" baseline="0" noProof="0" dirty="0">
              <a:ln>
                <a:noFill/>
              </a:ln>
              <a:solidFill>
                <a:srgbClr val="00BBD3">
                  <a:lumMod val="75000"/>
                </a:srgbClr>
              </a:solidFill>
              <a:effectLst/>
              <a:uLnTx/>
              <a:uFillTx/>
              <a:latin typeface="Roboto Condensed"/>
              <a:ea typeface="+mn-ea"/>
              <a:cs typeface="+mn-cs"/>
            </a:endParaRPr>
          </a:p>
        </p:txBody>
      </p:sp>
      <p:cxnSp>
        <p:nvCxnSpPr>
          <p:cNvPr id="307" name="Straight Connector 306">
            <a:extLst>
              <a:ext uri="{FF2B5EF4-FFF2-40B4-BE49-F238E27FC236}">
                <a16:creationId xmlns:a16="http://schemas.microsoft.com/office/drawing/2014/main" xmlns="" id="{D81EE74A-2235-E1FF-0D63-B857BE4B59B9}"/>
              </a:ext>
            </a:extLst>
          </p:cNvPr>
          <p:cNvCxnSpPr>
            <a:stCxn id="306" idx="0"/>
            <a:endCxn id="224" idx="3"/>
          </p:cNvCxnSpPr>
          <p:nvPr/>
        </p:nvCxnSpPr>
        <p:spPr>
          <a:xfrm flipH="1" flipV="1">
            <a:off x="6032566" y="1773335"/>
            <a:ext cx="666630" cy="1808446"/>
          </a:xfrm>
          <a:prstGeom prst="line">
            <a:avLst/>
          </a:prstGeom>
          <a:noFill/>
          <a:ln w="22225" cap="flat" cmpd="sng" algn="ctr">
            <a:solidFill>
              <a:srgbClr val="212121"/>
            </a:solidFill>
            <a:prstDash val="solid"/>
            <a:miter lim="800000"/>
          </a:ln>
          <a:effectLst/>
        </p:spPr>
      </p:cxnSp>
      <p:cxnSp>
        <p:nvCxnSpPr>
          <p:cNvPr id="308" name="Straight Connector 307">
            <a:extLst>
              <a:ext uri="{FF2B5EF4-FFF2-40B4-BE49-F238E27FC236}">
                <a16:creationId xmlns:a16="http://schemas.microsoft.com/office/drawing/2014/main" xmlns="" id="{67344C0A-41CF-823B-E04F-4C64E8C4B492}"/>
              </a:ext>
            </a:extLst>
          </p:cNvPr>
          <p:cNvCxnSpPr>
            <a:stCxn id="303" idx="1"/>
            <a:endCxn id="306" idx="0"/>
          </p:cNvCxnSpPr>
          <p:nvPr/>
        </p:nvCxnSpPr>
        <p:spPr>
          <a:xfrm flipH="1">
            <a:off x="6699196" y="1150301"/>
            <a:ext cx="1926446" cy="2431480"/>
          </a:xfrm>
          <a:prstGeom prst="line">
            <a:avLst/>
          </a:prstGeom>
          <a:noFill/>
          <a:ln w="22225" cap="flat" cmpd="sng" algn="ctr">
            <a:solidFill>
              <a:srgbClr val="212121"/>
            </a:solidFill>
            <a:prstDash val="solid"/>
            <a:miter lim="800000"/>
          </a:ln>
          <a:effectLst/>
        </p:spPr>
      </p:cxnSp>
      <p:sp>
        <p:nvSpPr>
          <p:cNvPr id="309" name="Flowchart: Magnetic Disk 308">
            <a:extLst>
              <a:ext uri="{FF2B5EF4-FFF2-40B4-BE49-F238E27FC236}">
                <a16:creationId xmlns:a16="http://schemas.microsoft.com/office/drawing/2014/main" xmlns="" id="{4463AB4A-BB23-CF37-46A0-B5D3FA3468BD}"/>
              </a:ext>
            </a:extLst>
          </p:cNvPr>
          <p:cNvSpPr/>
          <p:nvPr/>
        </p:nvSpPr>
        <p:spPr>
          <a:xfrm>
            <a:off x="5485438" y="229859"/>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VLR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0" name="Flowchart: Magnetic Disk 309">
            <a:extLst>
              <a:ext uri="{FF2B5EF4-FFF2-40B4-BE49-F238E27FC236}">
                <a16:creationId xmlns:a16="http://schemas.microsoft.com/office/drawing/2014/main" xmlns="" id="{7AB73B4F-B3C1-4E7E-D42A-61B76820A7BA}"/>
              </a:ext>
            </a:extLst>
          </p:cNvPr>
          <p:cNvSpPr/>
          <p:nvPr/>
        </p:nvSpPr>
        <p:spPr>
          <a:xfrm>
            <a:off x="4881872" y="223778"/>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HLR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1" name="Flowchart: Magnetic Disk 310">
            <a:extLst>
              <a:ext uri="{FF2B5EF4-FFF2-40B4-BE49-F238E27FC236}">
                <a16:creationId xmlns:a16="http://schemas.microsoft.com/office/drawing/2014/main" xmlns="" id="{6717CFFB-39A4-62E1-ACD4-CCEE5CE0C522}"/>
              </a:ext>
            </a:extLst>
          </p:cNvPr>
          <p:cNvSpPr/>
          <p:nvPr/>
        </p:nvSpPr>
        <p:spPr>
          <a:xfrm>
            <a:off x="5485438" y="734874"/>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EIR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2" name="Flowchart: Magnetic Disk 311">
            <a:extLst>
              <a:ext uri="{FF2B5EF4-FFF2-40B4-BE49-F238E27FC236}">
                <a16:creationId xmlns:a16="http://schemas.microsoft.com/office/drawing/2014/main" xmlns="" id="{CBD16895-54BA-7986-3C84-63C50DD90571}"/>
              </a:ext>
            </a:extLst>
          </p:cNvPr>
          <p:cNvSpPr/>
          <p:nvPr/>
        </p:nvSpPr>
        <p:spPr>
          <a:xfrm>
            <a:off x="4881872" y="728793"/>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AUC</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3" name="Flowchart: Magnetic Disk 312">
            <a:extLst>
              <a:ext uri="{FF2B5EF4-FFF2-40B4-BE49-F238E27FC236}">
                <a16:creationId xmlns:a16="http://schemas.microsoft.com/office/drawing/2014/main" xmlns="" id="{0C9A6BFF-0EED-7E56-D30D-E046C2B62E22}"/>
              </a:ext>
            </a:extLst>
          </p:cNvPr>
          <p:cNvSpPr/>
          <p:nvPr/>
        </p:nvSpPr>
        <p:spPr>
          <a:xfrm>
            <a:off x="10230906" y="504102"/>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VLR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4" name="Flowchart: Magnetic Disk 313">
            <a:extLst>
              <a:ext uri="{FF2B5EF4-FFF2-40B4-BE49-F238E27FC236}">
                <a16:creationId xmlns:a16="http://schemas.microsoft.com/office/drawing/2014/main" xmlns="" id="{24CEB821-6C8F-47E6-FEEF-4B9BB7001419}"/>
              </a:ext>
            </a:extLst>
          </p:cNvPr>
          <p:cNvSpPr/>
          <p:nvPr/>
        </p:nvSpPr>
        <p:spPr>
          <a:xfrm>
            <a:off x="9627340" y="498021"/>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HLR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5" name="Flowchart: Magnetic Disk 314">
            <a:extLst>
              <a:ext uri="{FF2B5EF4-FFF2-40B4-BE49-F238E27FC236}">
                <a16:creationId xmlns:a16="http://schemas.microsoft.com/office/drawing/2014/main" xmlns="" id="{B80131E9-8832-0A60-5616-635F20C9102A}"/>
              </a:ext>
            </a:extLst>
          </p:cNvPr>
          <p:cNvSpPr/>
          <p:nvPr/>
        </p:nvSpPr>
        <p:spPr>
          <a:xfrm>
            <a:off x="10230906" y="1009117"/>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EIR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6" name="Flowchart: Magnetic Disk 315">
            <a:extLst>
              <a:ext uri="{FF2B5EF4-FFF2-40B4-BE49-F238E27FC236}">
                <a16:creationId xmlns:a16="http://schemas.microsoft.com/office/drawing/2014/main" xmlns="" id="{478163DA-1B2F-C98D-7ED2-6C745AAB82F5}"/>
              </a:ext>
            </a:extLst>
          </p:cNvPr>
          <p:cNvSpPr/>
          <p:nvPr/>
        </p:nvSpPr>
        <p:spPr>
          <a:xfrm>
            <a:off x="9627340" y="1003036"/>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AUC</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7" name="Oval 316">
            <a:extLst>
              <a:ext uri="{FF2B5EF4-FFF2-40B4-BE49-F238E27FC236}">
                <a16:creationId xmlns:a16="http://schemas.microsoft.com/office/drawing/2014/main" xmlns="" id="{0088D47A-ABBA-33A2-0773-93A8F986D795}"/>
              </a:ext>
            </a:extLst>
          </p:cNvPr>
          <p:cNvSpPr/>
          <p:nvPr/>
        </p:nvSpPr>
        <p:spPr>
          <a:xfrm>
            <a:off x="4168066" y="92304"/>
            <a:ext cx="2626463" cy="2911825"/>
          </a:xfrm>
          <a:prstGeom prst="ellipse">
            <a:avLst/>
          </a:prstGeom>
          <a:solidFill>
            <a:srgbClr val="909090">
              <a:alpha val="4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18" name="Oval 317">
            <a:extLst>
              <a:ext uri="{FF2B5EF4-FFF2-40B4-BE49-F238E27FC236}">
                <a16:creationId xmlns:a16="http://schemas.microsoft.com/office/drawing/2014/main" xmlns="" id="{425E6A06-20A7-B347-2004-F55C37EA5ED8}"/>
              </a:ext>
            </a:extLst>
          </p:cNvPr>
          <p:cNvSpPr/>
          <p:nvPr/>
        </p:nvSpPr>
        <p:spPr>
          <a:xfrm>
            <a:off x="8023184" y="202237"/>
            <a:ext cx="3574462" cy="1648559"/>
          </a:xfrm>
          <a:prstGeom prst="ellipse">
            <a:avLst/>
          </a:prstGeom>
          <a:solidFill>
            <a:srgbClr val="909090">
              <a:alpha val="4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19" name="Rectangle 318">
            <a:extLst>
              <a:ext uri="{FF2B5EF4-FFF2-40B4-BE49-F238E27FC236}">
                <a16:creationId xmlns:a16="http://schemas.microsoft.com/office/drawing/2014/main" xmlns="" id="{2277CF1F-FBBC-1418-7116-124F95B8672B}"/>
              </a:ext>
            </a:extLst>
          </p:cNvPr>
          <p:cNvSpPr/>
          <p:nvPr/>
        </p:nvSpPr>
        <p:spPr>
          <a:xfrm>
            <a:off x="6245127" y="4799227"/>
            <a:ext cx="914400" cy="469935"/>
          </a:xfrm>
          <a:prstGeom prst="rect">
            <a:avLst/>
          </a:prstGeom>
          <a:solidFill>
            <a:srgbClr val="8BC145">
              <a:lumMod val="75000"/>
              <a:alpha val="66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Roboto Condensed"/>
                <a:ea typeface="+mn-ea"/>
                <a:cs typeface="+mn-cs"/>
              </a:rPr>
              <a:t>PSTN</a:t>
            </a:r>
            <a:endParaRPr kumimoji="0" lang="en-IN" sz="18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320" name="Picture 319">
            <a:extLst>
              <a:ext uri="{FF2B5EF4-FFF2-40B4-BE49-F238E27FC236}">
                <a16:creationId xmlns:a16="http://schemas.microsoft.com/office/drawing/2014/main" xmlns="" id="{2C5DDD3A-B565-347B-97E9-F91D4D516020}"/>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56476" y="5619296"/>
            <a:ext cx="608491" cy="608491"/>
          </a:xfrm>
          <a:prstGeom prst="rect">
            <a:avLst/>
          </a:prstGeom>
        </p:spPr>
      </p:pic>
      <p:cxnSp>
        <p:nvCxnSpPr>
          <p:cNvPr id="321" name="Straight Connector 320">
            <a:extLst>
              <a:ext uri="{FF2B5EF4-FFF2-40B4-BE49-F238E27FC236}">
                <a16:creationId xmlns:a16="http://schemas.microsoft.com/office/drawing/2014/main" xmlns="" id="{3D8DA448-0299-7A4D-385B-B548FEFDE8FB}"/>
              </a:ext>
            </a:extLst>
          </p:cNvPr>
          <p:cNvCxnSpPr>
            <a:stCxn id="306" idx="2"/>
            <a:endCxn id="319" idx="0"/>
          </p:cNvCxnSpPr>
          <p:nvPr/>
        </p:nvCxnSpPr>
        <p:spPr>
          <a:xfrm>
            <a:off x="6699196" y="4496181"/>
            <a:ext cx="3131" cy="303046"/>
          </a:xfrm>
          <a:prstGeom prst="line">
            <a:avLst/>
          </a:prstGeom>
          <a:noFill/>
          <a:ln w="6350" cap="flat" cmpd="sng" algn="ctr">
            <a:solidFill>
              <a:srgbClr val="212121"/>
            </a:solidFill>
            <a:prstDash val="solid"/>
            <a:miter lim="800000"/>
          </a:ln>
          <a:effectLst/>
        </p:spPr>
      </p:cxnSp>
      <p:cxnSp>
        <p:nvCxnSpPr>
          <p:cNvPr id="322" name="Straight Connector 321">
            <a:extLst>
              <a:ext uri="{FF2B5EF4-FFF2-40B4-BE49-F238E27FC236}">
                <a16:creationId xmlns:a16="http://schemas.microsoft.com/office/drawing/2014/main" xmlns="" id="{2CCB39CA-68EB-7F7F-B1B5-37357FBDC076}"/>
              </a:ext>
            </a:extLst>
          </p:cNvPr>
          <p:cNvCxnSpPr>
            <a:stCxn id="319" idx="2"/>
            <a:endCxn id="320" idx="0"/>
          </p:cNvCxnSpPr>
          <p:nvPr/>
        </p:nvCxnSpPr>
        <p:spPr>
          <a:xfrm flipH="1">
            <a:off x="6460722" y="5269162"/>
            <a:ext cx="241605" cy="350134"/>
          </a:xfrm>
          <a:prstGeom prst="line">
            <a:avLst/>
          </a:prstGeom>
          <a:noFill/>
          <a:ln w="6350" cap="flat" cmpd="sng" algn="ctr">
            <a:solidFill>
              <a:srgbClr val="212121"/>
            </a:solidFill>
            <a:prstDash val="solid"/>
            <a:miter lim="800000"/>
          </a:ln>
          <a:effectLst/>
        </p:spPr>
      </p:cxnSp>
      <p:cxnSp>
        <p:nvCxnSpPr>
          <p:cNvPr id="323" name="Straight Connector 322">
            <a:extLst>
              <a:ext uri="{FF2B5EF4-FFF2-40B4-BE49-F238E27FC236}">
                <a16:creationId xmlns:a16="http://schemas.microsoft.com/office/drawing/2014/main" xmlns="" id="{D29964BC-768C-A614-501C-EA2FD2260F82}"/>
              </a:ext>
            </a:extLst>
          </p:cNvPr>
          <p:cNvCxnSpPr>
            <a:stCxn id="319" idx="2"/>
            <a:endCxn id="223" idx="0"/>
          </p:cNvCxnSpPr>
          <p:nvPr/>
        </p:nvCxnSpPr>
        <p:spPr>
          <a:xfrm>
            <a:off x="6702327" y="5269162"/>
            <a:ext cx="655847" cy="350134"/>
          </a:xfrm>
          <a:prstGeom prst="line">
            <a:avLst/>
          </a:prstGeom>
          <a:noFill/>
          <a:ln w="6350" cap="flat" cmpd="sng" algn="ctr">
            <a:solidFill>
              <a:srgbClr val="212121"/>
            </a:solidFill>
            <a:prstDash val="solid"/>
            <a:miter lim="800000"/>
          </a:ln>
          <a:effectLst/>
        </p:spPr>
      </p:cxnSp>
      <p:sp>
        <p:nvSpPr>
          <p:cNvPr id="324" name="Rectangle 323">
            <a:extLst>
              <a:ext uri="{FF2B5EF4-FFF2-40B4-BE49-F238E27FC236}">
                <a16:creationId xmlns:a16="http://schemas.microsoft.com/office/drawing/2014/main" xmlns="" id="{BA86A596-94B7-D3D6-2D35-E1A60177A19B}"/>
              </a:ext>
            </a:extLst>
          </p:cNvPr>
          <p:cNvSpPr/>
          <p:nvPr/>
        </p:nvSpPr>
        <p:spPr>
          <a:xfrm>
            <a:off x="4434275" y="6088559"/>
            <a:ext cx="4677884" cy="769441"/>
          </a:xfrm>
          <a:prstGeom prst="rect">
            <a:avLst/>
          </a:prstGeom>
        </p:spPr>
        <p:txBody>
          <a:bodyPr wrap="none">
            <a:spAutoFit/>
          </a:bodyPr>
          <a:lstStyle/>
          <a:p>
            <a:pPr>
              <a:buClrTx/>
              <a:buFontTx/>
              <a:buNone/>
            </a:pPr>
            <a:r>
              <a:rPr lang="en-IN" sz="4400" b="1" kern="1200" dirty="0">
                <a:solidFill>
                  <a:srgbClr val="212121"/>
                </a:solidFill>
                <a:latin typeface="Roboto Condensed"/>
                <a:ea typeface="+mn-ea"/>
                <a:cs typeface="+mn-cs"/>
              </a:rPr>
              <a:t>Call Routing in GSM</a:t>
            </a:r>
          </a:p>
        </p:txBody>
      </p:sp>
    </p:spTree>
    <p:extLst>
      <p:ext uri="{BB962C8B-B14F-4D97-AF65-F5344CB8AC3E}">
        <p14:creationId xmlns:p14="http://schemas.microsoft.com/office/powerpoint/2010/main" xmlns="" val="2918706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Call routing in GSM: Mobile Phone to PSTN</a:t>
            </a:r>
          </a:p>
        </p:txBody>
      </p:sp>
      <p:sp>
        <p:nvSpPr>
          <p:cNvPr id="8" name="Content Placeholder 2">
            <a:extLst>
              <a:ext uri="{FF2B5EF4-FFF2-40B4-BE49-F238E27FC236}">
                <a16:creationId xmlns:a16="http://schemas.microsoft.com/office/drawing/2014/main" xmlns="" id="{3EF27BF4-7D64-9673-BF01-DB9F8FAC4658}"/>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phone subscriber will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dial</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 number on PSTN network</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identify the communicating network the MSC will receive the message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a call request</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through BTS and BSC respectively.</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MSC checks if the MS is authorized to access the destination network. If YES, then service of MS is activated, else the service will be denied.</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MSC will ask the BSC to allocate a traffic channel (radio channel + time slot)</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BSC will allocates the traffic channel and pass the information to PSTN telephone.</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xmlns="" id="{E86331E0-2297-16DB-3E54-42BC0F6CCB7B}"/>
              </a:ext>
            </a:extLst>
          </p:cNvPr>
          <p:cNvPicPr>
            <a:picLocks noChangeAspect="1"/>
          </p:cNvPicPr>
          <p:nvPr/>
        </p:nvPicPr>
        <p:blipFill>
          <a:blip r:embed="rId6"/>
          <a:stretch>
            <a:fillRect/>
          </a:stretch>
        </p:blipFill>
        <p:spPr>
          <a:xfrm>
            <a:off x="7661165" y="4044864"/>
            <a:ext cx="4530835" cy="2409145"/>
          </a:xfrm>
          <a:prstGeom prst="rect">
            <a:avLst/>
          </a:prstGeom>
        </p:spPr>
      </p:pic>
    </p:spTree>
    <p:extLst>
      <p:ext uri="{BB962C8B-B14F-4D97-AF65-F5344CB8AC3E}">
        <p14:creationId xmlns:p14="http://schemas.microsoft.com/office/powerpoint/2010/main" xmlns="" val="27378479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Call routing in GSM: Mobile Phone to PSTN</a:t>
            </a:r>
          </a:p>
        </p:txBody>
      </p:sp>
      <p:pic>
        <p:nvPicPr>
          <p:cNvPr id="8" name="Picture 7">
            <a:extLst>
              <a:ext uri="{FF2B5EF4-FFF2-40B4-BE49-F238E27FC236}">
                <a16:creationId xmlns:a16="http://schemas.microsoft.com/office/drawing/2014/main" xmlns="" id="{6A707FAE-C01B-6444-78A9-45190929FE79}"/>
              </a:ext>
            </a:extLst>
          </p:cNvPr>
          <p:cNvPicPr>
            <a:picLocks noChangeAspect="1"/>
          </p:cNvPicPr>
          <p:nvPr/>
        </p:nvPicPr>
        <p:blipFill>
          <a:blip r:embed="rId6"/>
          <a:stretch>
            <a:fillRect/>
          </a:stretch>
        </p:blipFill>
        <p:spPr>
          <a:xfrm>
            <a:off x="7661165" y="4044864"/>
            <a:ext cx="4530835" cy="2409145"/>
          </a:xfrm>
          <a:prstGeom prst="rect">
            <a:avLst/>
          </a:prstGeom>
        </p:spPr>
      </p:pic>
      <p:sp>
        <p:nvSpPr>
          <p:cNvPr id="9" name="Rectangle 8">
            <a:extLst>
              <a:ext uri="{FF2B5EF4-FFF2-40B4-BE49-F238E27FC236}">
                <a16:creationId xmlns:a16="http://schemas.microsoft.com/office/drawing/2014/main" xmlns="" id="{E29684EB-866F-53A7-19C6-185CAAC0C11B}"/>
              </a:ext>
            </a:extLst>
          </p:cNvPr>
          <p:cNvSpPr/>
          <p:nvPr/>
        </p:nvSpPr>
        <p:spPr>
          <a:xfrm>
            <a:off x="152400" y="924561"/>
            <a:ext cx="11907520" cy="3264483"/>
          </a:xfrm>
          <a:prstGeom prst="rect">
            <a:avLst/>
          </a:prstGeom>
        </p:spPr>
        <p:txBody>
          <a:bodyPr wrap="square">
            <a:spAutoFit/>
          </a:bodyPr>
          <a:lstStyle/>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The called party answers the call and the conversation takes place.</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The MS keeps on taking measurements of the radio channels in the present cell and the neighbouring cells and passes the information to the BSC.</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The BSC decides if a handover is required. </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If so, a new traffic channel is allocated to the mobile station and the handover takes place. </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If handover is not required, the mobile station continues to transmit in the same frequency.</a:t>
            </a:r>
          </a:p>
        </p:txBody>
      </p:sp>
    </p:spTree>
    <p:extLst>
      <p:ext uri="{BB962C8B-B14F-4D97-AF65-F5344CB8AC3E}">
        <p14:creationId xmlns:p14="http://schemas.microsoft.com/office/powerpoint/2010/main" xmlns="" val="3219064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Call Routing: Mobile Originated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6091649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Mobile Originated Call</a:t>
            </a:r>
          </a:p>
        </p:txBody>
      </p:sp>
      <p:graphicFrame>
        <p:nvGraphicFramePr>
          <p:cNvPr id="11" name="Content Placeholder 4">
            <a:extLst>
              <a:ext uri="{FF2B5EF4-FFF2-40B4-BE49-F238E27FC236}">
                <a16:creationId xmlns:a16="http://schemas.microsoft.com/office/drawing/2014/main" xmlns="" id="{773E0D1F-51CD-A830-6178-D4D01AA97A51}"/>
              </a:ext>
            </a:extLst>
          </p:cNvPr>
          <p:cNvGraphicFramePr>
            <a:graphicFrameLocks/>
          </p:cNvGraphicFramePr>
          <p:nvPr>
            <p:extLst>
              <p:ext uri="{D42A27DB-BD31-4B8C-83A1-F6EECF244321}">
                <p14:modId xmlns:p14="http://schemas.microsoft.com/office/powerpoint/2010/main" xmlns="" val="3830845618"/>
              </p:ext>
            </p:extLst>
          </p:nvPr>
        </p:nvGraphicFramePr>
        <p:xfrm>
          <a:off x="81280" y="894081"/>
          <a:ext cx="6088062" cy="1463040"/>
        </p:xfrm>
        <a:graphic>
          <a:graphicData uri="http://schemas.openxmlformats.org/drawingml/2006/table">
            <a:tbl>
              <a:tblPr firstRow="1" bandRow="1"/>
              <a:tblGrid>
                <a:gridCol w="883920">
                  <a:extLst>
                    <a:ext uri="{9D8B030D-6E8A-4147-A177-3AD203B41FA5}">
                      <a16:colId xmlns:a16="http://schemas.microsoft.com/office/drawing/2014/main" xmlns="" val="20000"/>
                    </a:ext>
                  </a:extLst>
                </a:gridCol>
                <a:gridCol w="5204142">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Step-1</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To initiate a call, the MS request for radio resource allocation to the BSS, which mediates further connection to the Mobile Switching Center (MSC). The BSS assigns the MS a channel with a given frequency and time slot.</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pic>
        <p:nvPicPr>
          <p:cNvPr id="12" name="Picture 11">
            <a:extLst>
              <a:ext uri="{FF2B5EF4-FFF2-40B4-BE49-F238E27FC236}">
                <a16:creationId xmlns:a16="http://schemas.microsoft.com/office/drawing/2014/main" xmlns="" id="{80E50F33-F5C9-B0E7-5C5D-5820E85B270B}"/>
              </a:ext>
            </a:extLst>
          </p:cNvPr>
          <p:cNvPicPr>
            <a:picLocks noChangeAspect="1"/>
          </p:cNvPicPr>
          <p:nvPr/>
        </p:nvPicPr>
        <p:blipFill rotWithShape="1">
          <a:blip r:embed="rId6"/>
          <a:srcRect t="10559" r="49938"/>
          <a:stretch/>
        </p:blipFill>
        <p:spPr>
          <a:xfrm>
            <a:off x="6301700" y="931122"/>
            <a:ext cx="5855966" cy="4286468"/>
          </a:xfrm>
          <a:prstGeom prst="rect">
            <a:avLst/>
          </a:prstGeom>
        </p:spPr>
      </p:pic>
      <p:graphicFrame>
        <p:nvGraphicFramePr>
          <p:cNvPr id="13" name="Content Placeholder 4">
            <a:extLst>
              <a:ext uri="{FF2B5EF4-FFF2-40B4-BE49-F238E27FC236}">
                <a16:creationId xmlns:a16="http://schemas.microsoft.com/office/drawing/2014/main" xmlns="" id="{95FC1780-74B3-D548-A209-6F233E62FB71}"/>
              </a:ext>
            </a:extLst>
          </p:cNvPr>
          <p:cNvGraphicFramePr>
            <a:graphicFrameLocks/>
          </p:cNvGraphicFramePr>
          <p:nvPr>
            <p:extLst>
              <p:ext uri="{D42A27DB-BD31-4B8C-83A1-F6EECF244321}">
                <p14:modId xmlns:p14="http://schemas.microsoft.com/office/powerpoint/2010/main" xmlns="" val="1771811598"/>
              </p:ext>
            </p:extLst>
          </p:nvPr>
        </p:nvGraphicFramePr>
        <p:xfrm>
          <a:off x="81280" y="2360595"/>
          <a:ext cx="6088062" cy="375984"/>
        </p:xfrm>
        <a:graphic>
          <a:graphicData uri="http://schemas.openxmlformats.org/drawingml/2006/table">
            <a:tbl>
              <a:tblPr firstRow="1" bandRow="1"/>
              <a:tblGrid>
                <a:gridCol w="882650">
                  <a:extLst>
                    <a:ext uri="{9D8B030D-6E8A-4147-A177-3AD203B41FA5}">
                      <a16:colId xmlns:a16="http://schemas.microsoft.com/office/drawing/2014/main" xmlns="" val="20000"/>
                    </a:ext>
                  </a:extLst>
                </a:gridCol>
                <a:gridCol w="5205412">
                  <a:extLst>
                    <a:ext uri="{9D8B030D-6E8A-4147-A177-3AD203B41FA5}">
                      <a16:colId xmlns:a16="http://schemas.microsoft.com/office/drawing/2014/main" xmlns=""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Step-2</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BSS initiate the connection to the MSC.</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4" name="Content Placeholder 4">
            <a:extLst>
              <a:ext uri="{FF2B5EF4-FFF2-40B4-BE49-F238E27FC236}">
                <a16:creationId xmlns:a16="http://schemas.microsoft.com/office/drawing/2014/main" xmlns="" id="{CF592944-6FC9-55F5-7D8E-0AC1E9DD6CE7}"/>
              </a:ext>
            </a:extLst>
          </p:cNvPr>
          <p:cNvGraphicFramePr>
            <a:graphicFrameLocks/>
          </p:cNvGraphicFramePr>
          <p:nvPr>
            <p:extLst>
              <p:ext uri="{D42A27DB-BD31-4B8C-83A1-F6EECF244321}">
                <p14:modId xmlns:p14="http://schemas.microsoft.com/office/powerpoint/2010/main" xmlns="" val="3710049184"/>
              </p:ext>
            </p:extLst>
          </p:nvPr>
        </p:nvGraphicFramePr>
        <p:xfrm>
          <a:off x="81280" y="2737449"/>
          <a:ext cx="6088062" cy="2560320"/>
        </p:xfrm>
        <a:graphic>
          <a:graphicData uri="http://schemas.openxmlformats.org/drawingml/2006/table">
            <a:tbl>
              <a:tblPr firstRow="1" bandRow="1"/>
              <a:tblGrid>
                <a:gridCol w="882650">
                  <a:extLst>
                    <a:ext uri="{9D8B030D-6E8A-4147-A177-3AD203B41FA5}">
                      <a16:colId xmlns:a16="http://schemas.microsoft.com/office/drawing/2014/main" xmlns="" val="20000"/>
                    </a:ext>
                  </a:extLst>
                </a:gridCol>
                <a:gridCol w="5205412">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Step-3</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Now as MS had connected</a:t>
                      </a:r>
                      <a:r>
                        <a:rPr lang="en-US" sz="1800" b="0" i="0" kern="1200" baseline="0" dirty="0">
                          <a:solidFill>
                            <a:schemeClr val="tx1"/>
                          </a:solidFill>
                          <a:effectLst/>
                          <a:latin typeface="Cambria" panose="02040503050406030204" pitchFamily="18" charset="0"/>
                          <a:ea typeface="Cambria" panose="02040503050406030204" pitchFamily="18" charset="0"/>
                          <a:cs typeface="+mn-cs"/>
                        </a:rPr>
                        <a:t> to the network, </a:t>
                      </a:r>
                      <a:r>
                        <a:rPr lang="en-US" sz="1800" b="0" i="0" kern="1200" dirty="0">
                          <a:solidFill>
                            <a:schemeClr val="tx1"/>
                          </a:solidFill>
                          <a:effectLst/>
                          <a:latin typeface="Cambria" panose="02040503050406030204" pitchFamily="18" charset="0"/>
                          <a:ea typeface="Cambria" panose="02040503050406030204" pitchFamily="18" charset="0"/>
                          <a:cs typeface="+mn-cs"/>
                        </a:rPr>
                        <a:t>the subscriber needs to be authenticated. As</a:t>
                      </a:r>
                      <a:r>
                        <a:rPr lang="en-US" sz="1800" b="0" i="0" kern="1200" baseline="0" dirty="0">
                          <a:solidFill>
                            <a:schemeClr val="tx1"/>
                          </a:solidFill>
                          <a:effectLst/>
                          <a:latin typeface="Cambria" panose="02040503050406030204" pitchFamily="18" charset="0"/>
                          <a:ea typeface="Cambria" panose="02040503050406030204" pitchFamily="18" charset="0"/>
                          <a:cs typeface="+mn-cs"/>
                        </a:rPr>
                        <a:t> IMSI number is stored in MS SIM card, AUC will verify </a:t>
                      </a:r>
                      <a:r>
                        <a:rPr lang="en-US" sz="1800" b="0" i="0" kern="1200" dirty="0">
                          <a:solidFill>
                            <a:schemeClr val="tx1"/>
                          </a:solidFill>
                          <a:effectLst/>
                          <a:latin typeface="Cambria" panose="02040503050406030204" pitchFamily="18" charset="0"/>
                          <a:ea typeface="Cambria" panose="02040503050406030204" pitchFamily="18" charset="0"/>
                          <a:cs typeface="+mn-cs"/>
                        </a:rPr>
                        <a:t>subscriber’s identity. Thus,</a:t>
                      </a:r>
                      <a:r>
                        <a:rPr lang="en-US" sz="1800" b="0" i="0" kern="1200" baseline="0" dirty="0">
                          <a:solidFill>
                            <a:schemeClr val="tx1"/>
                          </a:solidFill>
                          <a:effectLst/>
                          <a:latin typeface="Cambria" panose="02040503050406030204" pitchFamily="18" charset="0"/>
                          <a:ea typeface="Cambria" panose="02040503050406030204" pitchFamily="18" charset="0"/>
                          <a:cs typeface="+mn-cs"/>
                        </a:rPr>
                        <a:t> MS and MSC are now connected. </a:t>
                      </a:r>
                      <a:r>
                        <a:rPr lang="en-US" sz="1800" b="0" i="0" kern="1200" dirty="0">
                          <a:solidFill>
                            <a:schemeClr val="tx1"/>
                          </a:solidFill>
                          <a:effectLst/>
                          <a:latin typeface="Cambria" panose="02040503050406030204" pitchFamily="18" charset="0"/>
                          <a:ea typeface="Cambria" panose="02040503050406030204" pitchFamily="18" charset="0"/>
                          <a:cs typeface="+mn-cs"/>
                        </a:rPr>
                        <a:t>MSC initiates a ciphering procedure which is transmitted to the BTS, which in turn forwards the message to the MS.  it will start the ciphered transmission of information, finalizing the encryption procedure.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5" name="Content Placeholder 4">
            <a:extLst>
              <a:ext uri="{FF2B5EF4-FFF2-40B4-BE49-F238E27FC236}">
                <a16:creationId xmlns:a16="http://schemas.microsoft.com/office/drawing/2014/main" xmlns="" id="{1AA8FD8A-E92A-EA87-5A65-FEA054DAD4DF}"/>
              </a:ext>
            </a:extLst>
          </p:cNvPr>
          <p:cNvGraphicFramePr>
            <a:graphicFrameLocks/>
          </p:cNvGraphicFramePr>
          <p:nvPr>
            <p:extLst>
              <p:ext uri="{D42A27DB-BD31-4B8C-83A1-F6EECF244321}">
                <p14:modId xmlns:p14="http://schemas.microsoft.com/office/powerpoint/2010/main" xmlns="" val="2414678840"/>
              </p:ext>
            </p:extLst>
          </p:nvPr>
        </p:nvGraphicFramePr>
        <p:xfrm>
          <a:off x="81280" y="5297432"/>
          <a:ext cx="6088062" cy="1188720"/>
        </p:xfrm>
        <a:graphic>
          <a:graphicData uri="http://schemas.openxmlformats.org/drawingml/2006/table">
            <a:tbl>
              <a:tblPr firstRow="1" bandRow="1"/>
              <a:tblGrid>
                <a:gridCol w="882650">
                  <a:extLst>
                    <a:ext uri="{9D8B030D-6E8A-4147-A177-3AD203B41FA5}">
                      <a16:colId xmlns:a16="http://schemas.microsoft.com/office/drawing/2014/main" xmlns="" val="20000"/>
                    </a:ext>
                  </a:extLst>
                </a:gridCol>
                <a:gridCol w="5205412">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Step-4</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MSC verifies that the requested service is allowed for the subscriber. This information is available in VLR. Once the VLR confirms the service requested by the originating MS, the MSC starts the call setup.</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21702211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Mobile Originated Call</a:t>
            </a:r>
          </a:p>
        </p:txBody>
      </p:sp>
      <p:graphicFrame>
        <p:nvGraphicFramePr>
          <p:cNvPr id="6" name="Content Placeholder 4">
            <a:extLst>
              <a:ext uri="{FF2B5EF4-FFF2-40B4-BE49-F238E27FC236}">
                <a16:creationId xmlns:a16="http://schemas.microsoft.com/office/drawing/2014/main" xmlns="" id="{A6C672FF-95F1-4833-9A48-845E90E09EB3}"/>
              </a:ext>
            </a:extLst>
          </p:cNvPr>
          <p:cNvGraphicFramePr>
            <a:graphicFrameLocks/>
          </p:cNvGraphicFramePr>
          <p:nvPr>
            <p:extLst>
              <p:ext uri="{D42A27DB-BD31-4B8C-83A1-F6EECF244321}">
                <p14:modId xmlns:p14="http://schemas.microsoft.com/office/powerpoint/2010/main" xmlns="" val="3583448359"/>
              </p:ext>
            </p:extLst>
          </p:nvPr>
        </p:nvGraphicFramePr>
        <p:xfrm>
          <a:off x="101600" y="1033878"/>
          <a:ext cx="6088062" cy="2011680"/>
        </p:xfrm>
        <a:graphic>
          <a:graphicData uri="http://schemas.openxmlformats.org/drawingml/2006/table">
            <a:tbl>
              <a:tblPr firstRow="1" bandRow="1">
                <a:tableStyleId>{5940675A-B579-460E-94D1-54222C63F5DA}</a:tableStyleId>
              </a:tblPr>
              <a:tblGrid>
                <a:gridCol w="902825">
                  <a:extLst>
                    <a:ext uri="{9D8B030D-6E8A-4147-A177-3AD203B41FA5}">
                      <a16:colId xmlns:a16="http://schemas.microsoft.com/office/drawing/2014/main" xmlns="" val="20000"/>
                    </a:ext>
                  </a:extLst>
                </a:gridCol>
                <a:gridCol w="5185237">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Step-5</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MSC allocates a voice channel between the MSC and the BSS.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The MSC routes the call to the dialed number.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When the call is received in the PSTN, the MSC is notified that the called subscriber is being alerted, at which point the originating MS receives a ring notification.</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pic>
        <p:nvPicPr>
          <p:cNvPr id="7" name="Picture 6">
            <a:extLst>
              <a:ext uri="{FF2B5EF4-FFF2-40B4-BE49-F238E27FC236}">
                <a16:creationId xmlns:a16="http://schemas.microsoft.com/office/drawing/2014/main" xmlns="" id="{A6D15887-DDEE-224F-E335-8F96EC54D3B0}"/>
              </a:ext>
            </a:extLst>
          </p:cNvPr>
          <p:cNvPicPr>
            <a:picLocks noChangeAspect="1"/>
          </p:cNvPicPr>
          <p:nvPr/>
        </p:nvPicPr>
        <p:blipFill rotWithShape="1">
          <a:blip r:embed="rId6"/>
          <a:srcRect t="10559" r="49938"/>
          <a:stretch/>
        </p:blipFill>
        <p:spPr>
          <a:xfrm>
            <a:off x="6220420" y="1023718"/>
            <a:ext cx="5855966" cy="4286468"/>
          </a:xfrm>
          <a:prstGeom prst="rect">
            <a:avLst/>
          </a:prstGeom>
        </p:spPr>
      </p:pic>
      <p:graphicFrame>
        <p:nvGraphicFramePr>
          <p:cNvPr id="8" name="Content Placeholder 4">
            <a:extLst>
              <a:ext uri="{FF2B5EF4-FFF2-40B4-BE49-F238E27FC236}">
                <a16:creationId xmlns:a16="http://schemas.microsoft.com/office/drawing/2014/main" xmlns="" id="{D2CAB070-D2DB-BB26-9CA0-9719DAF95A17}"/>
              </a:ext>
            </a:extLst>
          </p:cNvPr>
          <p:cNvGraphicFramePr>
            <a:graphicFrameLocks/>
          </p:cNvGraphicFramePr>
          <p:nvPr>
            <p:extLst>
              <p:ext uri="{D42A27DB-BD31-4B8C-83A1-F6EECF244321}">
                <p14:modId xmlns:p14="http://schemas.microsoft.com/office/powerpoint/2010/main" xmlns="" val="1519064572"/>
              </p:ext>
            </p:extLst>
          </p:nvPr>
        </p:nvGraphicFramePr>
        <p:xfrm>
          <a:off x="101600" y="3046651"/>
          <a:ext cx="6088062" cy="1188720"/>
        </p:xfrm>
        <a:graphic>
          <a:graphicData uri="http://schemas.openxmlformats.org/drawingml/2006/table">
            <a:tbl>
              <a:tblPr firstRow="1" bandRow="1">
                <a:tableStyleId>{5940675A-B579-460E-94D1-54222C63F5DA}</a:tableStyleId>
              </a:tblPr>
              <a:tblGrid>
                <a:gridCol w="902970">
                  <a:extLst>
                    <a:ext uri="{9D8B030D-6E8A-4147-A177-3AD203B41FA5}">
                      <a16:colId xmlns:a16="http://schemas.microsoft.com/office/drawing/2014/main" xmlns="" val="20000"/>
                    </a:ext>
                  </a:extLst>
                </a:gridCol>
                <a:gridCol w="5185092">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Step-6</a:t>
                      </a:r>
                      <a:endParaRPr lang="en-IN"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To disconnect the call by either party, a disconnect message is sent to the MSC, which releases the communication channels created with the PSTN and the BSS</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9059748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Call Routing: PSTN Originated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4243991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26325" y="0"/>
            <a:ext cx="12234760"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PSTN Originated Call</a:t>
            </a:r>
          </a:p>
        </p:txBody>
      </p:sp>
      <p:graphicFrame>
        <p:nvGraphicFramePr>
          <p:cNvPr id="7" name="Content Placeholder 4">
            <a:extLst>
              <a:ext uri="{FF2B5EF4-FFF2-40B4-BE49-F238E27FC236}">
                <a16:creationId xmlns:a16="http://schemas.microsoft.com/office/drawing/2014/main" xmlns="" id="{4D9C786D-0624-AF42-7D20-39E9670059FA}"/>
              </a:ext>
            </a:extLst>
          </p:cNvPr>
          <p:cNvGraphicFramePr>
            <a:graphicFrameLocks/>
          </p:cNvGraphicFramePr>
          <p:nvPr>
            <p:extLst>
              <p:ext uri="{D42A27DB-BD31-4B8C-83A1-F6EECF244321}">
                <p14:modId xmlns:p14="http://schemas.microsoft.com/office/powerpoint/2010/main" xmlns="" val="3080161506"/>
              </p:ext>
            </p:extLst>
          </p:nvPr>
        </p:nvGraphicFramePr>
        <p:xfrm>
          <a:off x="121920" y="995681"/>
          <a:ext cx="6241144" cy="1188720"/>
        </p:xfrm>
        <a:graphic>
          <a:graphicData uri="http://schemas.openxmlformats.org/drawingml/2006/table">
            <a:tbl>
              <a:tblPr firstRow="1" bandRow="1">
                <a:tableStyleId>{5940675A-B579-460E-94D1-54222C63F5DA}</a:tableStyleId>
              </a:tblPr>
              <a:tblGrid>
                <a:gridCol w="848281">
                  <a:extLst>
                    <a:ext uri="{9D8B030D-6E8A-4147-A177-3AD203B41FA5}">
                      <a16:colId xmlns:a16="http://schemas.microsoft.com/office/drawing/2014/main" xmlns="" val="20000"/>
                    </a:ext>
                  </a:extLst>
                </a:gridCol>
                <a:gridCol w="539286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Step-1</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When a call is placed from the PSTN, the PSTN uses the information in the phone number (country and if available, operator) to locate GMSC leading to the MSC where the subscriber is registered.</a:t>
                      </a:r>
                    </a:p>
                  </a:txBody>
                  <a:tcPr/>
                </a:tc>
                <a:extLst>
                  <a:ext uri="{0D108BD9-81ED-4DB2-BD59-A6C34878D82A}">
                    <a16:rowId xmlns:a16="http://schemas.microsoft.com/office/drawing/2014/main" xmlns="" val="10000"/>
                  </a:ext>
                </a:extLst>
              </a:tr>
            </a:tbl>
          </a:graphicData>
        </a:graphic>
      </p:graphicFrame>
      <p:graphicFrame>
        <p:nvGraphicFramePr>
          <p:cNvPr id="8" name="Content Placeholder 4">
            <a:extLst>
              <a:ext uri="{FF2B5EF4-FFF2-40B4-BE49-F238E27FC236}">
                <a16:creationId xmlns:a16="http://schemas.microsoft.com/office/drawing/2014/main" xmlns="" id="{C0D3A934-A9B8-3538-D2C0-0AC420E50DBC}"/>
              </a:ext>
            </a:extLst>
          </p:cNvPr>
          <p:cNvGraphicFramePr>
            <a:graphicFrameLocks/>
          </p:cNvGraphicFramePr>
          <p:nvPr>
            <p:extLst>
              <p:ext uri="{D42A27DB-BD31-4B8C-83A1-F6EECF244321}">
                <p14:modId xmlns:p14="http://schemas.microsoft.com/office/powerpoint/2010/main" xmlns="" val="2229094386"/>
              </p:ext>
            </p:extLst>
          </p:nvPr>
        </p:nvGraphicFramePr>
        <p:xfrm>
          <a:off x="114317" y="2183392"/>
          <a:ext cx="6250058" cy="914400"/>
        </p:xfrm>
        <a:graphic>
          <a:graphicData uri="http://schemas.openxmlformats.org/drawingml/2006/table">
            <a:tbl>
              <a:tblPr firstRow="1" bandRow="1">
                <a:tableStyleId>{5940675A-B579-460E-94D1-54222C63F5DA}</a:tableStyleId>
              </a:tblPr>
              <a:tblGrid>
                <a:gridCol w="852018">
                  <a:extLst>
                    <a:ext uri="{9D8B030D-6E8A-4147-A177-3AD203B41FA5}">
                      <a16:colId xmlns:a16="http://schemas.microsoft.com/office/drawing/2014/main" xmlns="" val="20000"/>
                    </a:ext>
                  </a:extLst>
                </a:gridCol>
                <a:gridCol w="5398040">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Step-2</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GMSC can request information about the subscriber’s core network and current location by interrogating the HLR.</a:t>
                      </a:r>
                    </a:p>
                  </a:txBody>
                  <a:tcPr/>
                </a:tc>
                <a:extLst>
                  <a:ext uri="{0D108BD9-81ED-4DB2-BD59-A6C34878D82A}">
                    <a16:rowId xmlns:a16="http://schemas.microsoft.com/office/drawing/2014/main" xmlns="" val="10000"/>
                  </a:ext>
                </a:extLst>
              </a:tr>
            </a:tbl>
          </a:graphicData>
        </a:graphic>
      </p:graphicFrame>
      <p:graphicFrame>
        <p:nvGraphicFramePr>
          <p:cNvPr id="9" name="Content Placeholder 4">
            <a:extLst>
              <a:ext uri="{FF2B5EF4-FFF2-40B4-BE49-F238E27FC236}">
                <a16:creationId xmlns:a16="http://schemas.microsoft.com/office/drawing/2014/main" xmlns="" id="{236B9EAA-D10D-1CFC-E293-4DA7784FC23B}"/>
              </a:ext>
            </a:extLst>
          </p:cNvPr>
          <p:cNvGraphicFramePr>
            <a:graphicFrameLocks/>
          </p:cNvGraphicFramePr>
          <p:nvPr>
            <p:extLst>
              <p:ext uri="{D42A27DB-BD31-4B8C-83A1-F6EECF244321}">
                <p14:modId xmlns:p14="http://schemas.microsoft.com/office/powerpoint/2010/main" xmlns="" val="4191566356"/>
              </p:ext>
            </p:extLst>
          </p:nvPr>
        </p:nvGraphicFramePr>
        <p:xfrm>
          <a:off x="121920" y="3101077"/>
          <a:ext cx="6239718" cy="2011680"/>
        </p:xfrm>
        <a:graphic>
          <a:graphicData uri="http://schemas.openxmlformats.org/drawingml/2006/table">
            <a:tbl>
              <a:tblPr firstRow="1" bandRow="1">
                <a:tableStyleId>{5940675A-B579-460E-94D1-54222C63F5DA}</a:tableStyleId>
              </a:tblPr>
              <a:tblGrid>
                <a:gridCol w="850608">
                  <a:extLst>
                    <a:ext uri="{9D8B030D-6E8A-4147-A177-3AD203B41FA5}">
                      <a16:colId xmlns:a16="http://schemas.microsoft.com/office/drawing/2014/main" xmlns="" val="20000"/>
                    </a:ext>
                  </a:extLst>
                </a:gridCol>
                <a:gridCol w="5389110">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Step-3</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HLR constantly updates locations of the MS stored in the VLRs of the networks the MS visits. In the HLR, the subscriber MSISDN (phone number) is associated with the IMSI number of the SIM card, which was used to authenticate the subscriber in the visited network as they registered. HLR is aware of the visited MSC/VLR of the MS at a given time.</a:t>
                      </a:r>
                    </a:p>
                  </a:txBody>
                  <a:tcPr/>
                </a:tc>
                <a:extLst>
                  <a:ext uri="{0D108BD9-81ED-4DB2-BD59-A6C34878D82A}">
                    <a16:rowId xmlns:a16="http://schemas.microsoft.com/office/drawing/2014/main" xmlns="" val="10000"/>
                  </a:ext>
                </a:extLst>
              </a:tr>
            </a:tbl>
          </a:graphicData>
        </a:graphic>
      </p:graphicFrame>
      <p:graphicFrame>
        <p:nvGraphicFramePr>
          <p:cNvPr id="10" name="Content Placeholder 4">
            <a:extLst>
              <a:ext uri="{FF2B5EF4-FFF2-40B4-BE49-F238E27FC236}">
                <a16:creationId xmlns:a16="http://schemas.microsoft.com/office/drawing/2014/main" xmlns="" id="{911B288B-0BA8-ACAE-F4D8-50A407236C2A}"/>
              </a:ext>
            </a:extLst>
          </p:cNvPr>
          <p:cNvGraphicFramePr>
            <a:graphicFrameLocks/>
          </p:cNvGraphicFramePr>
          <p:nvPr>
            <p:extLst>
              <p:ext uri="{D42A27DB-BD31-4B8C-83A1-F6EECF244321}">
                <p14:modId xmlns:p14="http://schemas.microsoft.com/office/powerpoint/2010/main" xmlns="" val="869097956"/>
              </p:ext>
            </p:extLst>
          </p:nvPr>
        </p:nvGraphicFramePr>
        <p:xfrm>
          <a:off x="121920" y="5108666"/>
          <a:ext cx="6229828" cy="1188720"/>
        </p:xfrm>
        <a:graphic>
          <a:graphicData uri="http://schemas.openxmlformats.org/drawingml/2006/table">
            <a:tbl>
              <a:tblPr firstRow="1" bandRow="1">
                <a:tableStyleId>{5940675A-B579-460E-94D1-54222C63F5DA}</a:tableStyleId>
              </a:tblPr>
              <a:tblGrid>
                <a:gridCol w="849260">
                  <a:extLst>
                    <a:ext uri="{9D8B030D-6E8A-4147-A177-3AD203B41FA5}">
                      <a16:colId xmlns:a16="http://schemas.microsoft.com/office/drawing/2014/main" xmlns="" val="20000"/>
                    </a:ext>
                  </a:extLst>
                </a:gridCol>
                <a:gridCol w="5380568">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Step-4</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In order for the GMSC to pass the call to the MSC, the HLR asks a temporary roaming phone number(MSRN) from the MSC. (Mobile Station Roaming Number – MSRN).</a:t>
                      </a:r>
                    </a:p>
                  </a:txBody>
                  <a:tcPr/>
                </a:tc>
                <a:extLst>
                  <a:ext uri="{0D108BD9-81ED-4DB2-BD59-A6C34878D82A}">
                    <a16:rowId xmlns:a16="http://schemas.microsoft.com/office/drawing/2014/main" xmlns="" val="10000"/>
                  </a:ext>
                </a:extLst>
              </a:tr>
            </a:tbl>
          </a:graphicData>
        </a:graphic>
      </p:graphicFrame>
      <p:pic>
        <p:nvPicPr>
          <p:cNvPr id="11" name="Picture 10">
            <a:extLst>
              <a:ext uri="{FF2B5EF4-FFF2-40B4-BE49-F238E27FC236}">
                <a16:creationId xmlns:a16="http://schemas.microsoft.com/office/drawing/2014/main" xmlns="" id="{4B39B7FB-2E67-FFCC-9A6A-082946D8B55E}"/>
              </a:ext>
            </a:extLst>
          </p:cNvPr>
          <p:cNvPicPr>
            <a:picLocks noChangeAspect="1"/>
          </p:cNvPicPr>
          <p:nvPr/>
        </p:nvPicPr>
        <p:blipFill>
          <a:blip r:embed="rId6"/>
          <a:stretch>
            <a:fillRect/>
          </a:stretch>
        </p:blipFill>
        <p:spPr>
          <a:xfrm>
            <a:off x="6472073" y="1036321"/>
            <a:ext cx="5530482" cy="4829458"/>
          </a:xfrm>
          <a:prstGeom prst="rect">
            <a:avLst/>
          </a:prstGeom>
        </p:spPr>
      </p:pic>
    </p:spTree>
    <p:extLst>
      <p:ext uri="{BB962C8B-B14F-4D97-AF65-F5344CB8AC3E}">
        <p14:creationId xmlns:p14="http://schemas.microsoft.com/office/powerpoint/2010/main" xmlns="" val="34988123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PSTN Originated Call</a:t>
            </a:r>
          </a:p>
        </p:txBody>
      </p:sp>
      <p:pic>
        <p:nvPicPr>
          <p:cNvPr id="6" name="Picture 5">
            <a:extLst>
              <a:ext uri="{FF2B5EF4-FFF2-40B4-BE49-F238E27FC236}">
                <a16:creationId xmlns:a16="http://schemas.microsoft.com/office/drawing/2014/main" xmlns="" id="{EC00A036-9B79-8C31-2116-2EEE12DD3428}"/>
              </a:ext>
            </a:extLst>
          </p:cNvPr>
          <p:cNvPicPr>
            <a:picLocks noChangeAspect="1"/>
          </p:cNvPicPr>
          <p:nvPr/>
        </p:nvPicPr>
        <p:blipFill>
          <a:blip r:embed="rId6"/>
          <a:stretch>
            <a:fillRect/>
          </a:stretch>
        </p:blipFill>
        <p:spPr>
          <a:xfrm>
            <a:off x="6472282" y="1036321"/>
            <a:ext cx="5546997" cy="4246880"/>
          </a:xfrm>
          <a:prstGeom prst="rect">
            <a:avLst/>
          </a:prstGeom>
        </p:spPr>
      </p:pic>
      <p:graphicFrame>
        <p:nvGraphicFramePr>
          <p:cNvPr id="14" name="Content Placeholder 4">
            <a:extLst>
              <a:ext uri="{FF2B5EF4-FFF2-40B4-BE49-F238E27FC236}">
                <a16:creationId xmlns:a16="http://schemas.microsoft.com/office/drawing/2014/main" xmlns="" id="{23E8F02E-26A2-99E5-85C7-9FB8B51434AE}"/>
              </a:ext>
            </a:extLst>
          </p:cNvPr>
          <p:cNvGraphicFramePr>
            <a:graphicFrameLocks/>
          </p:cNvGraphicFramePr>
          <p:nvPr>
            <p:extLst>
              <p:ext uri="{D42A27DB-BD31-4B8C-83A1-F6EECF244321}">
                <p14:modId xmlns:p14="http://schemas.microsoft.com/office/powerpoint/2010/main" xmlns="" val="1251069029"/>
              </p:ext>
            </p:extLst>
          </p:nvPr>
        </p:nvGraphicFramePr>
        <p:xfrm>
          <a:off x="111759" y="1008381"/>
          <a:ext cx="6349207" cy="375984"/>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Step-5</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MSRN is sent back from the HLR to the GMSC.</a:t>
                      </a:r>
                    </a:p>
                  </a:txBody>
                  <a:tcPr/>
                </a:tc>
                <a:extLst>
                  <a:ext uri="{0D108BD9-81ED-4DB2-BD59-A6C34878D82A}">
                    <a16:rowId xmlns:a16="http://schemas.microsoft.com/office/drawing/2014/main" xmlns="" val="10000"/>
                  </a:ext>
                </a:extLst>
              </a:tr>
            </a:tbl>
          </a:graphicData>
        </a:graphic>
      </p:graphicFrame>
      <p:graphicFrame>
        <p:nvGraphicFramePr>
          <p:cNvPr id="15" name="Content Placeholder 4">
            <a:extLst>
              <a:ext uri="{FF2B5EF4-FFF2-40B4-BE49-F238E27FC236}">
                <a16:creationId xmlns:a16="http://schemas.microsoft.com/office/drawing/2014/main" xmlns="" id="{73A0C666-5BC6-3352-4C28-AE9B1B720124}"/>
              </a:ext>
            </a:extLst>
          </p:cNvPr>
          <p:cNvGraphicFramePr>
            <a:graphicFrameLocks/>
          </p:cNvGraphicFramePr>
          <p:nvPr>
            <p:extLst>
              <p:ext uri="{D42A27DB-BD31-4B8C-83A1-F6EECF244321}">
                <p14:modId xmlns:p14="http://schemas.microsoft.com/office/powerpoint/2010/main" xmlns="" val="4106083264"/>
              </p:ext>
            </p:extLst>
          </p:nvPr>
        </p:nvGraphicFramePr>
        <p:xfrm>
          <a:off x="111759" y="2404339"/>
          <a:ext cx="6349207" cy="375984"/>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Step-8</a:t>
                      </a:r>
                      <a:endParaRPr lang="en-IN" dirty="0">
                        <a:latin typeface="Cambria" panose="02040503050406030204" pitchFamily="18" charset="0"/>
                        <a:ea typeface="Cambria" panose="02040503050406030204" pitchFamily="18" charset="0"/>
                      </a:endParaRPr>
                    </a:p>
                  </a:txBody>
                  <a:tcPr/>
                </a:tc>
                <a:tc>
                  <a:txBody>
                    <a:bodyPr/>
                    <a:lstStyle/>
                    <a:p>
                      <a:pPr algn="just"/>
                      <a:r>
                        <a:rPr lang="en-US" dirty="0">
                          <a:latin typeface="Cambria" panose="02040503050406030204" pitchFamily="18" charset="0"/>
                          <a:ea typeface="Cambria" panose="02040503050406030204" pitchFamily="18" charset="0"/>
                        </a:rPr>
                        <a:t>Then </a:t>
                      </a:r>
                      <a:r>
                        <a:rPr lang="en-US" sz="1800" b="0" i="0" kern="1200" dirty="0">
                          <a:solidFill>
                            <a:schemeClr val="tx1"/>
                          </a:solidFill>
                          <a:effectLst/>
                          <a:latin typeface="Cambria" panose="02040503050406030204" pitchFamily="18" charset="0"/>
                          <a:ea typeface="Cambria" panose="02040503050406030204" pitchFamily="18" charset="0"/>
                          <a:cs typeface="+mn-cs"/>
                        </a:rPr>
                        <a:t>BSC assigned page to the </a:t>
                      </a:r>
                      <a:r>
                        <a:rPr lang="en-US" sz="1800" b="0" i="0" kern="1200" dirty="0" err="1">
                          <a:solidFill>
                            <a:schemeClr val="tx1"/>
                          </a:solidFill>
                          <a:effectLst/>
                          <a:latin typeface="Cambria" panose="02040503050406030204" pitchFamily="18" charset="0"/>
                          <a:ea typeface="Cambria" panose="02040503050406030204" pitchFamily="18" charset="0"/>
                          <a:cs typeface="+mn-cs"/>
                        </a:rPr>
                        <a:t>BTSs.</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graphicFrame>
        <p:nvGraphicFramePr>
          <p:cNvPr id="16" name="Content Placeholder 4">
            <a:extLst>
              <a:ext uri="{FF2B5EF4-FFF2-40B4-BE49-F238E27FC236}">
                <a16:creationId xmlns:a16="http://schemas.microsoft.com/office/drawing/2014/main" xmlns="" id="{9EFCDE66-F14B-CEA5-0BC0-2E13FB7345CC}"/>
              </a:ext>
            </a:extLst>
          </p:cNvPr>
          <p:cNvGraphicFramePr>
            <a:graphicFrameLocks/>
          </p:cNvGraphicFramePr>
          <p:nvPr>
            <p:extLst>
              <p:ext uri="{D42A27DB-BD31-4B8C-83A1-F6EECF244321}">
                <p14:modId xmlns:p14="http://schemas.microsoft.com/office/powerpoint/2010/main" xmlns="" val="2860218916"/>
              </p:ext>
            </p:extLst>
          </p:nvPr>
        </p:nvGraphicFramePr>
        <p:xfrm>
          <a:off x="111759" y="1386557"/>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Step-6</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GMSC forward the call to the MSC using the assigned MSRN.</a:t>
                      </a:r>
                    </a:p>
                  </a:txBody>
                  <a:tcPr/>
                </a:tc>
                <a:extLst>
                  <a:ext uri="{0D108BD9-81ED-4DB2-BD59-A6C34878D82A}">
                    <a16:rowId xmlns:a16="http://schemas.microsoft.com/office/drawing/2014/main" xmlns="" val="10000"/>
                  </a:ext>
                </a:extLst>
              </a:tr>
            </a:tbl>
          </a:graphicData>
        </a:graphic>
      </p:graphicFrame>
      <p:graphicFrame>
        <p:nvGraphicFramePr>
          <p:cNvPr id="17" name="Content Placeholder 4">
            <a:extLst>
              <a:ext uri="{FF2B5EF4-FFF2-40B4-BE49-F238E27FC236}">
                <a16:creationId xmlns:a16="http://schemas.microsoft.com/office/drawing/2014/main" xmlns="" id="{712F20D4-B6FF-BE22-2E3F-FD5CCAD143E9}"/>
              </a:ext>
            </a:extLst>
          </p:cNvPr>
          <p:cNvGraphicFramePr>
            <a:graphicFrameLocks/>
          </p:cNvGraphicFramePr>
          <p:nvPr>
            <p:extLst>
              <p:ext uri="{D42A27DB-BD31-4B8C-83A1-F6EECF244321}">
                <p14:modId xmlns:p14="http://schemas.microsoft.com/office/powerpoint/2010/main" xmlns="" val="2923779140"/>
              </p:ext>
            </p:extLst>
          </p:nvPr>
        </p:nvGraphicFramePr>
        <p:xfrm>
          <a:off x="111759" y="2028471"/>
          <a:ext cx="6349207" cy="375984"/>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Step-7</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MSC pages all the BSCs in the area that it serves.</a:t>
                      </a:r>
                    </a:p>
                  </a:txBody>
                  <a:tcPr/>
                </a:tc>
                <a:extLst>
                  <a:ext uri="{0D108BD9-81ED-4DB2-BD59-A6C34878D82A}">
                    <a16:rowId xmlns:a16="http://schemas.microsoft.com/office/drawing/2014/main" xmlns="" val="10000"/>
                  </a:ext>
                </a:extLst>
              </a:tr>
            </a:tbl>
          </a:graphicData>
        </a:graphic>
      </p:graphicFrame>
      <p:graphicFrame>
        <p:nvGraphicFramePr>
          <p:cNvPr id="18" name="Content Placeholder 4">
            <a:extLst>
              <a:ext uri="{FF2B5EF4-FFF2-40B4-BE49-F238E27FC236}">
                <a16:creationId xmlns:a16="http://schemas.microsoft.com/office/drawing/2014/main" xmlns="" id="{DEB1A69A-6E51-80D8-EBE2-F685330C7235}"/>
              </a:ext>
            </a:extLst>
          </p:cNvPr>
          <p:cNvGraphicFramePr>
            <a:graphicFrameLocks/>
          </p:cNvGraphicFramePr>
          <p:nvPr>
            <p:extLst>
              <p:ext uri="{D42A27DB-BD31-4B8C-83A1-F6EECF244321}">
                <p14:modId xmlns:p14="http://schemas.microsoft.com/office/powerpoint/2010/main" xmlns="" val="2589622616"/>
              </p:ext>
            </p:extLst>
          </p:nvPr>
        </p:nvGraphicFramePr>
        <p:xfrm>
          <a:off x="111759" y="2784613"/>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Step-9</a:t>
                      </a:r>
                      <a:endParaRPr lang="en-IN"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Called MS </a:t>
                      </a:r>
                      <a:r>
                        <a:rPr lang="en-US" sz="1800" b="0" i="0" kern="1200" dirty="0" smtClean="0">
                          <a:solidFill>
                            <a:schemeClr val="tx1"/>
                          </a:solidFill>
                          <a:effectLst/>
                          <a:latin typeface="Cambria" panose="02040503050406030204" pitchFamily="18" charset="0"/>
                          <a:ea typeface="Cambria" panose="02040503050406030204" pitchFamily="18" charset="0"/>
                          <a:cs typeface="+mn-cs"/>
                        </a:rPr>
                        <a:t>responds </a:t>
                      </a:r>
                      <a:r>
                        <a:rPr lang="en-US" sz="1800" b="0" i="0" kern="1200" dirty="0">
                          <a:solidFill>
                            <a:schemeClr val="tx1"/>
                          </a:solidFill>
                          <a:effectLst/>
                          <a:latin typeface="Cambria" panose="02040503050406030204" pitchFamily="18" charset="0"/>
                          <a:ea typeface="Cambria" panose="02040503050406030204" pitchFamily="18" charset="0"/>
                          <a:cs typeface="+mn-cs"/>
                        </a:rPr>
                        <a:t>to the paging from the BTS, asking to establish a radio channel to the BTS.</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graphicFrame>
        <p:nvGraphicFramePr>
          <p:cNvPr id="19" name="Content Placeholder 4">
            <a:extLst>
              <a:ext uri="{FF2B5EF4-FFF2-40B4-BE49-F238E27FC236}">
                <a16:creationId xmlns:a16="http://schemas.microsoft.com/office/drawing/2014/main" xmlns="" id="{A252A5D4-105F-5234-0ADC-48469F55A35F}"/>
              </a:ext>
            </a:extLst>
          </p:cNvPr>
          <p:cNvGraphicFramePr>
            <a:graphicFrameLocks/>
          </p:cNvGraphicFramePr>
          <p:nvPr>
            <p:extLst>
              <p:ext uri="{D42A27DB-BD31-4B8C-83A1-F6EECF244321}">
                <p14:modId xmlns:p14="http://schemas.microsoft.com/office/powerpoint/2010/main" xmlns="" val="2999225386"/>
              </p:ext>
            </p:extLst>
          </p:nvPr>
        </p:nvGraphicFramePr>
        <p:xfrm>
          <a:off x="111759" y="3426689"/>
          <a:ext cx="6349207" cy="91440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a:t>
                      </a:r>
                      <a:r>
                        <a:rPr lang="en-US" sz="1400" dirty="0">
                          <a:latin typeface="Cambria" panose="02040503050406030204" pitchFamily="18" charset="0"/>
                          <a:ea typeface="Cambria" panose="02040503050406030204" pitchFamily="18" charset="0"/>
                        </a:rPr>
                        <a:t>10</a:t>
                      </a:r>
                      <a:endParaRPr lang="en-IN" sz="1400"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Response is forwarded to the MSC, which, once notified, authenticates the MS and initiates the ciphering of the call</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graphicFrame>
        <p:nvGraphicFramePr>
          <p:cNvPr id="20" name="Content Placeholder 4">
            <a:extLst>
              <a:ext uri="{FF2B5EF4-FFF2-40B4-BE49-F238E27FC236}">
                <a16:creationId xmlns:a16="http://schemas.microsoft.com/office/drawing/2014/main" xmlns="" id="{A589182B-CBC5-1A33-F54F-CF60E0F89BD8}"/>
              </a:ext>
            </a:extLst>
          </p:cNvPr>
          <p:cNvGraphicFramePr>
            <a:graphicFrameLocks/>
          </p:cNvGraphicFramePr>
          <p:nvPr>
            <p:extLst>
              <p:ext uri="{D42A27DB-BD31-4B8C-83A1-F6EECF244321}">
                <p14:modId xmlns:p14="http://schemas.microsoft.com/office/powerpoint/2010/main" xmlns="" val="2395972415"/>
              </p:ext>
            </p:extLst>
          </p:nvPr>
        </p:nvGraphicFramePr>
        <p:xfrm>
          <a:off x="111759" y="4341042"/>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a:t>
                      </a:r>
                      <a:r>
                        <a:rPr lang="en-US" sz="1400" dirty="0">
                          <a:latin typeface="Cambria" panose="02040503050406030204" pitchFamily="18" charset="0"/>
                          <a:ea typeface="Cambria" panose="02040503050406030204" pitchFamily="18" charset="0"/>
                        </a:rPr>
                        <a:t>11</a:t>
                      </a:r>
                      <a:endParaRPr lang="en-IN" sz="1400"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MSC sends back to the radio network the call confirmation message, the called MS starts to ring.</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graphicFrame>
        <p:nvGraphicFramePr>
          <p:cNvPr id="21" name="Content Placeholder 4">
            <a:extLst>
              <a:ext uri="{FF2B5EF4-FFF2-40B4-BE49-F238E27FC236}">
                <a16:creationId xmlns:a16="http://schemas.microsoft.com/office/drawing/2014/main" xmlns="" id="{36C250BA-B313-DF80-BB67-4609CB6E1E25}"/>
              </a:ext>
            </a:extLst>
          </p:cNvPr>
          <p:cNvGraphicFramePr>
            <a:graphicFrameLocks/>
          </p:cNvGraphicFramePr>
          <p:nvPr>
            <p:extLst>
              <p:ext uri="{D42A27DB-BD31-4B8C-83A1-F6EECF244321}">
                <p14:modId xmlns:p14="http://schemas.microsoft.com/office/powerpoint/2010/main" xmlns="" val="916083343"/>
              </p:ext>
            </p:extLst>
          </p:nvPr>
        </p:nvGraphicFramePr>
        <p:xfrm>
          <a:off x="111759" y="4979309"/>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xmlns="" val="20000"/>
                    </a:ext>
                  </a:extLst>
                </a:gridCol>
                <a:gridCol w="5483673">
                  <a:extLst>
                    <a:ext uri="{9D8B030D-6E8A-4147-A177-3AD203B41FA5}">
                      <a16:colId xmlns:a16="http://schemas.microsoft.com/office/drawing/2014/main" xmlns="" val="20001"/>
                    </a:ext>
                  </a:extLst>
                </a:gridCol>
              </a:tblGrid>
              <a:tr h="370840">
                <a:tc>
                  <a:txBody>
                    <a:bodyPr/>
                    <a:lstStyle/>
                    <a:p>
                      <a:r>
                        <a:rPr lang="en-US" dirty="0">
                          <a:latin typeface="Cambria" panose="02040503050406030204" pitchFamily="18" charset="0"/>
                          <a:ea typeface="Cambria" panose="02040503050406030204" pitchFamily="18" charset="0"/>
                        </a:rPr>
                        <a:t>Step-</a:t>
                      </a:r>
                      <a:r>
                        <a:rPr lang="en-US" sz="1400" dirty="0">
                          <a:latin typeface="Cambria" panose="02040503050406030204" pitchFamily="18" charset="0"/>
                          <a:ea typeface="Cambria" panose="02040503050406030204" pitchFamily="18" charset="0"/>
                        </a:rPr>
                        <a:t>12</a:t>
                      </a:r>
                      <a:endParaRPr lang="en-IN" sz="1400"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Then, MSC notifies the GMSC, which notifies the PSTN that the destination number is being alerted.</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385122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What is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4"/>
            <a:ext cx="667330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(Global System for Mobile communications) is an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open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digital</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cellular technology used for transmitting mobile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services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concept of GSM emerged from a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cell-based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radio system 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Bell Laboratories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the early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1970s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lvl="0">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use of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harmonised spectrum </a:t>
            </a:r>
            <a:r>
              <a:rPr kumimoji="0" lang="en-IN" sz="2200"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a:t>
            </a:r>
            <a:r>
              <a:rPr lang="en-US" sz="2200" dirty="0">
                <a:latin typeface="Cambria" panose="02040503050406030204" pitchFamily="18" charset="0"/>
                <a:ea typeface="Cambria" panose="02040503050406030204" pitchFamily="18" charset="0"/>
              </a:rPr>
              <a:t>uniform allocation of radio frequency bands</a:t>
            </a:r>
            <a:r>
              <a:rPr kumimoji="0" lang="en-IN" sz="2200"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across most of the globe, combined with GSM’s international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roaming</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capability, allows travellers to access the same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services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home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abroad</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enables individuals to be reached via the same mobile number in up to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countries in the world.</a:t>
            </a:r>
          </a:p>
        </p:txBody>
      </p:sp>
      <p:pic>
        <p:nvPicPr>
          <p:cNvPr id="10" name="Picture 2" descr="Iot GIF - Find on GIFER">
            <a:extLst>
              <a:ext uri="{FF2B5EF4-FFF2-40B4-BE49-F238E27FC236}">
                <a16:creationId xmlns:a16="http://schemas.microsoft.com/office/drawing/2014/main" xmlns="" id="{4FA243FF-890D-8570-0C91-024969C439F5}"/>
              </a:ext>
            </a:extLst>
          </p:cNvPr>
          <p:cNvPicPr>
            <a:picLocks noChangeAspect="1" noChangeArrowheads="1" noCrop="1"/>
          </p:cNvPicPr>
          <p:nvPr/>
        </p:nvPicPr>
        <p:blipFill>
          <a:blip r:embed="rId6">
            <a:extLst>
              <a:ext uri="{28A0092B-C50C-407E-A947-70E740481C1C}">
                <a14:useLocalDpi xmlns:a14="http://schemas.microsoft.com/office/drawing/2010/main" xmlns="" val="0"/>
              </a:ext>
            </a:extLst>
          </a:blip>
          <a:srcRect/>
          <a:stretch>
            <a:fillRect/>
          </a:stretch>
        </p:blipFill>
        <p:spPr bwMode="auto">
          <a:xfrm>
            <a:off x="6804481" y="1563164"/>
            <a:ext cx="5147751" cy="29929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905513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PLMN Interface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0126013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PLMN Interface</a:t>
            </a:r>
          </a:p>
        </p:txBody>
      </p:sp>
      <p:sp>
        <p:nvSpPr>
          <p:cNvPr id="61" name="Cube 60">
            <a:extLst>
              <a:ext uri="{FF2B5EF4-FFF2-40B4-BE49-F238E27FC236}">
                <a16:creationId xmlns:a16="http://schemas.microsoft.com/office/drawing/2014/main" xmlns="" id="{0457C320-C874-5E87-5642-F7350ABC3108}"/>
              </a:ext>
            </a:extLst>
          </p:cNvPr>
          <p:cNvSpPr/>
          <p:nvPr/>
        </p:nvSpPr>
        <p:spPr>
          <a:xfrm>
            <a:off x="1306427" y="2219925"/>
            <a:ext cx="685800" cy="6858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62" name="Cube 61">
            <a:extLst>
              <a:ext uri="{FF2B5EF4-FFF2-40B4-BE49-F238E27FC236}">
                <a16:creationId xmlns:a16="http://schemas.microsoft.com/office/drawing/2014/main" xmlns="" id="{0F5C2E71-8B4D-5420-D162-95244A63DD56}"/>
              </a:ext>
            </a:extLst>
          </p:cNvPr>
          <p:cNvSpPr/>
          <p:nvPr/>
        </p:nvSpPr>
        <p:spPr>
          <a:xfrm>
            <a:off x="3878177" y="3460921"/>
            <a:ext cx="685800" cy="6858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63" name="Cube 62">
            <a:extLst>
              <a:ext uri="{FF2B5EF4-FFF2-40B4-BE49-F238E27FC236}">
                <a16:creationId xmlns:a16="http://schemas.microsoft.com/office/drawing/2014/main" xmlns="" id="{626E894E-AED6-C048-8C9A-E90E7432FE27}"/>
              </a:ext>
            </a:extLst>
          </p:cNvPr>
          <p:cNvSpPr/>
          <p:nvPr/>
        </p:nvSpPr>
        <p:spPr>
          <a:xfrm>
            <a:off x="7307177" y="2775121"/>
            <a:ext cx="762000" cy="6858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GMSC</a:t>
            </a:r>
          </a:p>
        </p:txBody>
      </p:sp>
      <p:sp>
        <p:nvSpPr>
          <p:cNvPr id="64" name="Cube 63">
            <a:extLst>
              <a:ext uri="{FF2B5EF4-FFF2-40B4-BE49-F238E27FC236}">
                <a16:creationId xmlns:a16="http://schemas.microsoft.com/office/drawing/2014/main" xmlns="" id="{9D6351A2-2447-4B02-5D21-EB0C60D3B161}"/>
              </a:ext>
            </a:extLst>
          </p:cNvPr>
          <p:cNvSpPr/>
          <p:nvPr/>
        </p:nvSpPr>
        <p:spPr>
          <a:xfrm>
            <a:off x="2874877" y="4610100"/>
            <a:ext cx="648956" cy="5461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65" name="Can 7">
            <a:extLst>
              <a:ext uri="{FF2B5EF4-FFF2-40B4-BE49-F238E27FC236}">
                <a16:creationId xmlns:a16="http://schemas.microsoft.com/office/drawing/2014/main" xmlns="" id="{19C1EF09-6BAA-DEF1-8592-98DF08645ABD}"/>
              </a:ext>
            </a:extLst>
          </p:cNvPr>
          <p:cNvSpPr/>
          <p:nvPr/>
        </p:nvSpPr>
        <p:spPr>
          <a:xfrm>
            <a:off x="2874877" y="1600200"/>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EIR</a:t>
            </a:r>
          </a:p>
        </p:txBody>
      </p:sp>
      <p:sp>
        <p:nvSpPr>
          <p:cNvPr id="70" name="Can 8">
            <a:extLst>
              <a:ext uri="{FF2B5EF4-FFF2-40B4-BE49-F238E27FC236}">
                <a16:creationId xmlns:a16="http://schemas.microsoft.com/office/drawing/2014/main" xmlns="" id="{EF20012C-A65B-6905-7879-DEF0116EDE9A}"/>
              </a:ext>
            </a:extLst>
          </p:cNvPr>
          <p:cNvSpPr/>
          <p:nvPr/>
        </p:nvSpPr>
        <p:spPr>
          <a:xfrm>
            <a:off x="6926177" y="1004115"/>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HLR</a:t>
            </a:r>
          </a:p>
        </p:txBody>
      </p:sp>
      <p:sp>
        <p:nvSpPr>
          <p:cNvPr id="71" name="Can 9">
            <a:extLst>
              <a:ext uri="{FF2B5EF4-FFF2-40B4-BE49-F238E27FC236}">
                <a16:creationId xmlns:a16="http://schemas.microsoft.com/office/drawing/2014/main" xmlns="" id="{016173FB-6718-9F60-06CB-A9938D36542C}"/>
              </a:ext>
            </a:extLst>
          </p:cNvPr>
          <p:cNvSpPr/>
          <p:nvPr/>
        </p:nvSpPr>
        <p:spPr>
          <a:xfrm>
            <a:off x="7764377" y="1618606"/>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AUC</a:t>
            </a:r>
          </a:p>
        </p:txBody>
      </p:sp>
      <p:sp>
        <p:nvSpPr>
          <p:cNvPr id="72" name="Can 10">
            <a:extLst>
              <a:ext uri="{FF2B5EF4-FFF2-40B4-BE49-F238E27FC236}">
                <a16:creationId xmlns:a16="http://schemas.microsoft.com/office/drawing/2014/main" xmlns="" id="{7787B278-63DA-BD2F-7D19-1E776F470D58}"/>
              </a:ext>
            </a:extLst>
          </p:cNvPr>
          <p:cNvSpPr/>
          <p:nvPr/>
        </p:nvSpPr>
        <p:spPr>
          <a:xfrm>
            <a:off x="3913273" y="4388665"/>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VLR</a:t>
            </a:r>
          </a:p>
        </p:txBody>
      </p:sp>
      <p:sp>
        <p:nvSpPr>
          <p:cNvPr id="73" name="Can 11">
            <a:extLst>
              <a:ext uri="{FF2B5EF4-FFF2-40B4-BE49-F238E27FC236}">
                <a16:creationId xmlns:a16="http://schemas.microsoft.com/office/drawing/2014/main" xmlns="" id="{1C73EEC9-92CF-DFC7-99D2-71E689883897}"/>
              </a:ext>
            </a:extLst>
          </p:cNvPr>
          <p:cNvSpPr/>
          <p:nvPr/>
        </p:nvSpPr>
        <p:spPr>
          <a:xfrm>
            <a:off x="7373852" y="3931636"/>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VLR</a:t>
            </a:r>
          </a:p>
        </p:txBody>
      </p:sp>
      <p:sp>
        <p:nvSpPr>
          <p:cNvPr id="74" name="Can 12">
            <a:extLst>
              <a:ext uri="{FF2B5EF4-FFF2-40B4-BE49-F238E27FC236}">
                <a16:creationId xmlns:a16="http://schemas.microsoft.com/office/drawing/2014/main" xmlns="" id="{8C707AA5-EEF2-2F08-2E95-57262A302CEB}"/>
              </a:ext>
            </a:extLst>
          </p:cNvPr>
          <p:cNvSpPr/>
          <p:nvPr/>
        </p:nvSpPr>
        <p:spPr>
          <a:xfrm>
            <a:off x="1335002" y="3135740"/>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VLR</a:t>
            </a:r>
          </a:p>
        </p:txBody>
      </p:sp>
      <p:sp>
        <p:nvSpPr>
          <p:cNvPr id="75" name="Cube 74">
            <a:extLst>
              <a:ext uri="{FF2B5EF4-FFF2-40B4-BE49-F238E27FC236}">
                <a16:creationId xmlns:a16="http://schemas.microsoft.com/office/drawing/2014/main" xmlns="" id="{B6D3E5FC-CD84-C17F-BEE5-D5B44AF76A38}"/>
              </a:ext>
            </a:extLst>
          </p:cNvPr>
          <p:cNvSpPr/>
          <p:nvPr/>
        </p:nvSpPr>
        <p:spPr>
          <a:xfrm>
            <a:off x="2658977" y="5791200"/>
            <a:ext cx="622300" cy="5461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Roboto Condensed"/>
                <a:ea typeface="+mn-ea"/>
                <a:cs typeface="+mn-cs"/>
              </a:rPr>
              <a:t>BTS</a:t>
            </a:r>
          </a:p>
        </p:txBody>
      </p:sp>
      <p:sp>
        <p:nvSpPr>
          <p:cNvPr id="76" name="Cube 75">
            <a:extLst>
              <a:ext uri="{FF2B5EF4-FFF2-40B4-BE49-F238E27FC236}">
                <a16:creationId xmlns:a16="http://schemas.microsoft.com/office/drawing/2014/main" xmlns="" id="{643D49D8-E513-3E80-12E3-B47B9A0A8EE0}"/>
              </a:ext>
            </a:extLst>
          </p:cNvPr>
          <p:cNvSpPr/>
          <p:nvPr/>
        </p:nvSpPr>
        <p:spPr>
          <a:xfrm>
            <a:off x="1712827" y="5156200"/>
            <a:ext cx="704850" cy="5461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Roboto Condensed"/>
                <a:ea typeface="+mn-ea"/>
                <a:cs typeface="+mn-cs"/>
              </a:rPr>
              <a:t>BTS</a:t>
            </a:r>
          </a:p>
        </p:txBody>
      </p:sp>
      <p:sp>
        <p:nvSpPr>
          <p:cNvPr id="77" name="Hexagon 76">
            <a:extLst>
              <a:ext uri="{FF2B5EF4-FFF2-40B4-BE49-F238E27FC236}">
                <a16:creationId xmlns:a16="http://schemas.microsoft.com/office/drawing/2014/main" xmlns="" id="{2FCEB8E1-BF21-8BBE-3FD2-C124E4C1EFFF}"/>
              </a:ext>
            </a:extLst>
          </p:cNvPr>
          <p:cNvSpPr/>
          <p:nvPr/>
        </p:nvSpPr>
        <p:spPr>
          <a:xfrm>
            <a:off x="1473249" y="4918160"/>
            <a:ext cx="1185728" cy="1022179"/>
          </a:xfrm>
          <a:prstGeom prst="hexagon">
            <a:avLst/>
          </a:prstGeom>
          <a:noFill/>
          <a:ln w="9525" cap="flat" cmpd="sng" algn="ctr">
            <a:solidFill>
              <a:srgbClr val="90909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09090"/>
              </a:solidFill>
              <a:effectLst/>
              <a:uLnTx/>
              <a:uFillTx/>
              <a:latin typeface="Roboto Condensed"/>
              <a:ea typeface="+mn-ea"/>
              <a:cs typeface="+mn-cs"/>
            </a:endParaRPr>
          </a:p>
        </p:txBody>
      </p:sp>
      <p:sp>
        <p:nvSpPr>
          <p:cNvPr id="78" name="Hexagon 77">
            <a:extLst>
              <a:ext uri="{FF2B5EF4-FFF2-40B4-BE49-F238E27FC236}">
                <a16:creationId xmlns:a16="http://schemas.microsoft.com/office/drawing/2014/main" xmlns="" id="{C591E1C7-C556-7FBE-4A2D-A7BA75599C5C}"/>
              </a:ext>
            </a:extLst>
          </p:cNvPr>
          <p:cNvSpPr>
            <a:spLocks noChangeAspect="1"/>
          </p:cNvSpPr>
          <p:nvPr/>
        </p:nvSpPr>
        <p:spPr>
          <a:xfrm>
            <a:off x="2396313" y="5454821"/>
            <a:ext cx="1127520" cy="972000"/>
          </a:xfrm>
          <a:prstGeom prst="hexagon">
            <a:avLst/>
          </a:prstGeom>
          <a:noFill/>
          <a:ln w="9525" cap="flat" cmpd="sng" algn="ctr">
            <a:solidFill>
              <a:srgbClr val="90909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09090"/>
              </a:solidFill>
              <a:effectLst/>
              <a:uLnTx/>
              <a:uFillTx/>
              <a:latin typeface="Roboto Condensed"/>
              <a:ea typeface="+mn-ea"/>
              <a:cs typeface="+mn-cs"/>
            </a:endParaRPr>
          </a:p>
        </p:txBody>
      </p:sp>
      <p:cxnSp>
        <p:nvCxnSpPr>
          <p:cNvPr id="79" name="Straight Connector 78">
            <a:extLst>
              <a:ext uri="{FF2B5EF4-FFF2-40B4-BE49-F238E27FC236}">
                <a16:creationId xmlns:a16="http://schemas.microsoft.com/office/drawing/2014/main" xmlns="" id="{CD0B4A9D-32BF-7729-7EFA-E18DCD5CD25C}"/>
              </a:ext>
            </a:extLst>
          </p:cNvPr>
          <p:cNvCxnSpPr>
            <a:cxnSpLocks/>
            <a:stCxn id="61" idx="4"/>
            <a:endCxn id="62" idx="1"/>
          </p:cNvCxnSpPr>
          <p:nvPr/>
        </p:nvCxnSpPr>
        <p:spPr>
          <a:xfrm>
            <a:off x="1820777" y="2648550"/>
            <a:ext cx="2314575" cy="983821"/>
          </a:xfrm>
          <a:prstGeom prst="line">
            <a:avLst/>
          </a:prstGeom>
          <a:noFill/>
          <a:ln w="12700" cap="flat" cmpd="sng" algn="ctr">
            <a:solidFill>
              <a:srgbClr val="212121"/>
            </a:solidFill>
            <a:prstDash val="solid"/>
            <a:miter lim="800000"/>
          </a:ln>
          <a:effectLst/>
        </p:spPr>
      </p:cxnSp>
      <p:cxnSp>
        <p:nvCxnSpPr>
          <p:cNvPr id="80" name="Straight Connector 79">
            <a:extLst>
              <a:ext uri="{FF2B5EF4-FFF2-40B4-BE49-F238E27FC236}">
                <a16:creationId xmlns:a16="http://schemas.microsoft.com/office/drawing/2014/main" xmlns="" id="{F61BCDBA-3DDF-D2DE-CB5C-F302155ED1C7}"/>
              </a:ext>
            </a:extLst>
          </p:cNvPr>
          <p:cNvCxnSpPr>
            <a:cxnSpLocks/>
            <a:stCxn id="63" idx="2"/>
            <a:endCxn id="62" idx="4"/>
          </p:cNvCxnSpPr>
          <p:nvPr/>
        </p:nvCxnSpPr>
        <p:spPr>
          <a:xfrm flipH="1">
            <a:off x="4392527" y="3203746"/>
            <a:ext cx="2914650" cy="685800"/>
          </a:xfrm>
          <a:prstGeom prst="line">
            <a:avLst/>
          </a:prstGeom>
          <a:noFill/>
          <a:ln w="12700" cap="flat" cmpd="sng" algn="ctr">
            <a:solidFill>
              <a:srgbClr val="212121"/>
            </a:solidFill>
            <a:prstDash val="solid"/>
            <a:miter lim="800000"/>
          </a:ln>
          <a:effectLst/>
        </p:spPr>
      </p:cxnSp>
      <p:cxnSp>
        <p:nvCxnSpPr>
          <p:cNvPr id="81" name="Straight Connector 80">
            <a:extLst>
              <a:ext uri="{FF2B5EF4-FFF2-40B4-BE49-F238E27FC236}">
                <a16:creationId xmlns:a16="http://schemas.microsoft.com/office/drawing/2014/main" xmlns="" id="{276B2058-8FE8-8EBE-B34A-C941E6909D10}"/>
              </a:ext>
            </a:extLst>
          </p:cNvPr>
          <p:cNvCxnSpPr>
            <a:cxnSpLocks/>
            <a:stCxn id="62" idx="2"/>
            <a:endCxn id="64" idx="1"/>
          </p:cNvCxnSpPr>
          <p:nvPr/>
        </p:nvCxnSpPr>
        <p:spPr>
          <a:xfrm flipH="1">
            <a:off x="3131093" y="3889546"/>
            <a:ext cx="747084" cy="857079"/>
          </a:xfrm>
          <a:prstGeom prst="line">
            <a:avLst/>
          </a:prstGeom>
          <a:noFill/>
          <a:ln w="12700" cap="flat" cmpd="sng" algn="ctr">
            <a:solidFill>
              <a:srgbClr val="212121"/>
            </a:solidFill>
            <a:prstDash val="solid"/>
            <a:miter lim="800000"/>
          </a:ln>
          <a:effectLst/>
        </p:spPr>
      </p:cxnSp>
      <p:cxnSp>
        <p:nvCxnSpPr>
          <p:cNvPr id="82" name="Straight Connector 81">
            <a:extLst>
              <a:ext uri="{FF2B5EF4-FFF2-40B4-BE49-F238E27FC236}">
                <a16:creationId xmlns:a16="http://schemas.microsoft.com/office/drawing/2014/main" xmlns="" id="{2F6EBB55-7FF8-7C05-5541-8382239D1272}"/>
              </a:ext>
            </a:extLst>
          </p:cNvPr>
          <p:cNvCxnSpPr>
            <a:cxnSpLocks/>
            <a:stCxn id="76" idx="5"/>
            <a:endCxn id="64" idx="2"/>
          </p:cNvCxnSpPr>
          <p:nvPr/>
        </p:nvCxnSpPr>
        <p:spPr>
          <a:xfrm flipV="1">
            <a:off x="2417677" y="4951413"/>
            <a:ext cx="457200" cy="409575"/>
          </a:xfrm>
          <a:prstGeom prst="line">
            <a:avLst/>
          </a:prstGeom>
          <a:noFill/>
          <a:ln w="12700" cap="flat" cmpd="sng" algn="ctr">
            <a:solidFill>
              <a:srgbClr val="212121"/>
            </a:solidFill>
            <a:prstDash val="solid"/>
            <a:miter lim="800000"/>
          </a:ln>
          <a:effectLst/>
        </p:spPr>
      </p:cxnSp>
      <p:cxnSp>
        <p:nvCxnSpPr>
          <p:cNvPr id="83" name="Straight Connector 82">
            <a:extLst>
              <a:ext uri="{FF2B5EF4-FFF2-40B4-BE49-F238E27FC236}">
                <a16:creationId xmlns:a16="http://schemas.microsoft.com/office/drawing/2014/main" xmlns="" id="{EB9546A1-4FC2-C471-E21A-F3FA49342B41}"/>
              </a:ext>
            </a:extLst>
          </p:cNvPr>
          <p:cNvCxnSpPr>
            <a:cxnSpLocks/>
            <a:endCxn id="64" idx="3"/>
          </p:cNvCxnSpPr>
          <p:nvPr/>
        </p:nvCxnSpPr>
        <p:spPr>
          <a:xfrm flipV="1">
            <a:off x="2951077" y="5156200"/>
            <a:ext cx="180016" cy="635000"/>
          </a:xfrm>
          <a:prstGeom prst="line">
            <a:avLst/>
          </a:prstGeom>
          <a:noFill/>
          <a:ln w="12700" cap="flat" cmpd="sng" algn="ctr">
            <a:solidFill>
              <a:srgbClr val="212121"/>
            </a:solidFill>
            <a:prstDash val="solid"/>
            <a:miter lim="800000"/>
          </a:ln>
          <a:effectLst/>
        </p:spPr>
      </p:cxnSp>
      <p:cxnSp>
        <p:nvCxnSpPr>
          <p:cNvPr id="84" name="Straight Connector 83">
            <a:extLst>
              <a:ext uri="{FF2B5EF4-FFF2-40B4-BE49-F238E27FC236}">
                <a16:creationId xmlns:a16="http://schemas.microsoft.com/office/drawing/2014/main" xmlns="" id="{A4D98F48-C7E6-2437-5539-A992E866EF71}"/>
              </a:ext>
            </a:extLst>
          </p:cNvPr>
          <p:cNvCxnSpPr>
            <a:cxnSpLocks/>
            <a:stCxn id="73" idx="1"/>
            <a:endCxn id="63" idx="3"/>
          </p:cNvCxnSpPr>
          <p:nvPr/>
        </p:nvCxnSpPr>
        <p:spPr>
          <a:xfrm flipV="1">
            <a:off x="7602452" y="3460921"/>
            <a:ext cx="0" cy="470715"/>
          </a:xfrm>
          <a:prstGeom prst="line">
            <a:avLst/>
          </a:prstGeom>
          <a:noFill/>
          <a:ln w="12700" cap="flat" cmpd="sng" algn="ctr">
            <a:solidFill>
              <a:srgbClr val="212121"/>
            </a:solidFill>
            <a:prstDash val="solid"/>
            <a:miter lim="800000"/>
          </a:ln>
          <a:effectLst/>
        </p:spPr>
      </p:cxnSp>
      <p:cxnSp>
        <p:nvCxnSpPr>
          <p:cNvPr id="85" name="Straight Connector 84">
            <a:extLst>
              <a:ext uri="{FF2B5EF4-FFF2-40B4-BE49-F238E27FC236}">
                <a16:creationId xmlns:a16="http://schemas.microsoft.com/office/drawing/2014/main" xmlns="" id="{88A8657E-75C0-FFA4-770E-7F5AC3A89388}"/>
              </a:ext>
            </a:extLst>
          </p:cNvPr>
          <p:cNvCxnSpPr>
            <a:cxnSpLocks/>
            <a:stCxn id="63" idx="5"/>
          </p:cNvCxnSpPr>
          <p:nvPr/>
        </p:nvCxnSpPr>
        <p:spPr>
          <a:xfrm>
            <a:off x="8069177" y="3032296"/>
            <a:ext cx="457200" cy="0"/>
          </a:xfrm>
          <a:prstGeom prst="line">
            <a:avLst/>
          </a:prstGeom>
          <a:noFill/>
          <a:ln w="12700" cap="flat" cmpd="sng" algn="ctr">
            <a:solidFill>
              <a:srgbClr val="212121"/>
            </a:solidFill>
            <a:prstDash val="solid"/>
            <a:miter lim="800000"/>
          </a:ln>
          <a:effectLst/>
        </p:spPr>
      </p:cxnSp>
      <p:sp>
        <p:nvSpPr>
          <p:cNvPr id="86" name="Cloud 85">
            <a:extLst>
              <a:ext uri="{FF2B5EF4-FFF2-40B4-BE49-F238E27FC236}">
                <a16:creationId xmlns:a16="http://schemas.microsoft.com/office/drawing/2014/main" xmlns="" id="{CEDF4EC0-64EE-292E-1FA5-FB509D80B58A}"/>
              </a:ext>
            </a:extLst>
          </p:cNvPr>
          <p:cNvSpPr/>
          <p:nvPr/>
        </p:nvSpPr>
        <p:spPr>
          <a:xfrm>
            <a:off x="3878177" y="1524000"/>
            <a:ext cx="2686050" cy="1415835"/>
          </a:xfrm>
          <a:prstGeom prst="cloud">
            <a:avLst/>
          </a:prstGeom>
          <a:noFill/>
          <a:ln w="12700" cap="flat" cmpd="sng" algn="ctr">
            <a:solidFill>
              <a:srgbClr val="90909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12121"/>
                </a:solidFill>
                <a:effectLst/>
                <a:uLnTx/>
                <a:uFillTx/>
                <a:latin typeface="Roboto Condensed"/>
                <a:ea typeface="+mn-ea"/>
                <a:cs typeface="+mn-cs"/>
              </a:rPr>
              <a:t>SS#7 Network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12121"/>
                </a:solidFill>
                <a:effectLst/>
                <a:uLnTx/>
                <a:uFillTx/>
                <a:latin typeface="Roboto Condensed"/>
                <a:ea typeface="+mn-ea"/>
                <a:cs typeface="+mn-cs"/>
              </a:rPr>
              <a:t>&amp;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12121"/>
                </a:solidFill>
                <a:effectLst/>
                <a:uLnTx/>
                <a:uFillTx/>
                <a:latin typeface="Roboto Condensed"/>
                <a:ea typeface="+mn-ea"/>
                <a:cs typeface="+mn-cs"/>
              </a:rPr>
              <a:t>Leased Line</a:t>
            </a:r>
          </a:p>
        </p:txBody>
      </p:sp>
      <p:sp>
        <p:nvSpPr>
          <p:cNvPr id="87" name="Oval 86">
            <a:extLst>
              <a:ext uri="{FF2B5EF4-FFF2-40B4-BE49-F238E27FC236}">
                <a16:creationId xmlns:a16="http://schemas.microsoft.com/office/drawing/2014/main" xmlns="" id="{FE4D928D-5B99-6844-C084-3747A1FAE77B}"/>
              </a:ext>
            </a:extLst>
          </p:cNvPr>
          <p:cNvSpPr/>
          <p:nvPr/>
        </p:nvSpPr>
        <p:spPr>
          <a:xfrm>
            <a:off x="3878177" y="1752213"/>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8" name="Oval 87">
            <a:extLst>
              <a:ext uri="{FF2B5EF4-FFF2-40B4-BE49-F238E27FC236}">
                <a16:creationId xmlns:a16="http://schemas.microsoft.com/office/drawing/2014/main" xmlns="" id="{C0742244-F69F-35E0-0E1A-D1F0487E0E34}"/>
              </a:ext>
            </a:extLst>
          </p:cNvPr>
          <p:cNvSpPr/>
          <p:nvPr/>
        </p:nvSpPr>
        <p:spPr>
          <a:xfrm>
            <a:off x="3649577" y="2261263"/>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9" name="Oval 88">
            <a:extLst>
              <a:ext uri="{FF2B5EF4-FFF2-40B4-BE49-F238E27FC236}">
                <a16:creationId xmlns:a16="http://schemas.microsoft.com/office/drawing/2014/main" xmlns="" id="{D742C5A1-FAE8-7BC3-651A-F44ED9D65EB8}"/>
              </a:ext>
            </a:extLst>
          </p:cNvPr>
          <p:cNvSpPr/>
          <p:nvPr/>
        </p:nvSpPr>
        <p:spPr>
          <a:xfrm>
            <a:off x="4297277" y="2806528"/>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0" name="Oval 89">
            <a:extLst>
              <a:ext uri="{FF2B5EF4-FFF2-40B4-BE49-F238E27FC236}">
                <a16:creationId xmlns:a16="http://schemas.microsoft.com/office/drawing/2014/main" xmlns="" id="{94052CCD-D7C6-0E5C-0CED-40D01CC86833}"/>
              </a:ext>
            </a:extLst>
          </p:cNvPr>
          <p:cNvSpPr/>
          <p:nvPr/>
        </p:nvSpPr>
        <p:spPr>
          <a:xfrm>
            <a:off x="6192752" y="2508507"/>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1" name="Oval 90">
            <a:extLst>
              <a:ext uri="{FF2B5EF4-FFF2-40B4-BE49-F238E27FC236}">
                <a16:creationId xmlns:a16="http://schemas.microsoft.com/office/drawing/2014/main" xmlns="" id="{3A206029-8FAF-3A59-F9F4-E592A7E8B2F7}"/>
              </a:ext>
            </a:extLst>
          </p:cNvPr>
          <p:cNvSpPr/>
          <p:nvPr/>
        </p:nvSpPr>
        <p:spPr>
          <a:xfrm>
            <a:off x="6508665" y="1892256"/>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2" name="Oval 91">
            <a:extLst>
              <a:ext uri="{FF2B5EF4-FFF2-40B4-BE49-F238E27FC236}">
                <a16:creationId xmlns:a16="http://schemas.microsoft.com/office/drawing/2014/main" xmlns="" id="{207A7AC9-1D52-6E8B-62B4-CC786BB17730}"/>
              </a:ext>
            </a:extLst>
          </p:cNvPr>
          <p:cNvSpPr/>
          <p:nvPr/>
        </p:nvSpPr>
        <p:spPr>
          <a:xfrm>
            <a:off x="6189577" y="1517264"/>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93" name="Straight Connector 92">
            <a:extLst>
              <a:ext uri="{FF2B5EF4-FFF2-40B4-BE49-F238E27FC236}">
                <a16:creationId xmlns:a16="http://schemas.microsoft.com/office/drawing/2014/main" xmlns="" id="{3BF26292-4848-6531-E3BD-560363690F98}"/>
              </a:ext>
            </a:extLst>
          </p:cNvPr>
          <p:cNvCxnSpPr>
            <a:stCxn id="65" idx="4"/>
            <a:endCxn id="87" idx="2"/>
          </p:cNvCxnSpPr>
          <p:nvPr/>
        </p:nvCxnSpPr>
        <p:spPr>
          <a:xfrm flipV="1">
            <a:off x="3332077" y="1822235"/>
            <a:ext cx="546100" cy="6565"/>
          </a:xfrm>
          <a:prstGeom prst="line">
            <a:avLst/>
          </a:prstGeom>
          <a:noFill/>
          <a:ln w="19050" cap="flat" cmpd="sng" algn="ctr">
            <a:solidFill>
              <a:srgbClr val="909090"/>
            </a:solidFill>
            <a:prstDash val="dash"/>
            <a:miter lim="800000"/>
          </a:ln>
          <a:effectLst/>
        </p:spPr>
      </p:cxnSp>
      <p:cxnSp>
        <p:nvCxnSpPr>
          <p:cNvPr id="94" name="Straight Connector 93">
            <a:extLst>
              <a:ext uri="{FF2B5EF4-FFF2-40B4-BE49-F238E27FC236}">
                <a16:creationId xmlns:a16="http://schemas.microsoft.com/office/drawing/2014/main" xmlns="" id="{A63DA77F-182A-4FE5-4CE9-5C313571062D}"/>
              </a:ext>
            </a:extLst>
          </p:cNvPr>
          <p:cNvCxnSpPr>
            <a:stCxn id="61" idx="5"/>
            <a:endCxn id="88" idx="2"/>
          </p:cNvCxnSpPr>
          <p:nvPr/>
        </p:nvCxnSpPr>
        <p:spPr>
          <a:xfrm flipV="1">
            <a:off x="1992227" y="2331285"/>
            <a:ext cx="1657350" cy="145815"/>
          </a:xfrm>
          <a:prstGeom prst="line">
            <a:avLst/>
          </a:prstGeom>
          <a:noFill/>
          <a:ln w="19050" cap="flat" cmpd="sng" algn="ctr">
            <a:solidFill>
              <a:srgbClr val="909090"/>
            </a:solidFill>
            <a:prstDash val="dash"/>
            <a:miter lim="800000"/>
          </a:ln>
          <a:effectLst/>
        </p:spPr>
      </p:cxnSp>
      <p:cxnSp>
        <p:nvCxnSpPr>
          <p:cNvPr id="95" name="Straight Connector 94">
            <a:extLst>
              <a:ext uri="{FF2B5EF4-FFF2-40B4-BE49-F238E27FC236}">
                <a16:creationId xmlns:a16="http://schemas.microsoft.com/office/drawing/2014/main" xmlns="" id="{C9109824-999E-D16A-352A-F0D1E68A3238}"/>
              </a:ext>
            </a:extLst>
          </p:cNvPr>
          <p:cNvCxnSpPr>
            <a:cxnSpLocks/>
          </p:cNvCxnSpPr>
          <p:nvPr/>
        </p:nvCxnSpPr>
        <p:spPr>
          <a:xfrm flipV="1">
            <a:off x="4135352" y="2957447"/>
            <a:ext cx="257175" cy="510211"/>
          </a:xfrm>
          <a:prstGeom prst="line">
            <a:avLst/>
          </a:prstGeom>
          <a:noFill/>
          <a:ln w="19050" cap="flat" cmpd="sng" algn="ctr">
            <a:solidFill>
              <a:srgbClr val="909090"/>
            </a:solidFill>
            <a:prstDash val="dash"/>
            <a:miter lim="800000"/>
          </a:ln>
          <a:effectLst/>
        </p:spPr>
      </p:cxnSp>
      <p:cxnSp>
        <p:nvCxnSpPr>
          <p:cNvPr id="96" name="Straight Connector 95">
            <a:extLst>
              <a:ext uri="{FF2B5EF4-FFF2-40B4-BE49-F238E27FC236}">
                <a16:creationId xmlns:a16="http://schemas.microsoft.com/office/drawing/2014/main" xmlns="" id="{F17C3126-6062-770A-09D9-907AB255001C}"/>
              </a:ext>
            </a:extLst>
          </p:cNvPr>
          <p:cNvCxnSpPr>
            <a:stCxn id="63" idx="0"/>
            <a:endCxn id="90" idx="6"/>
          </p:cNvCxnSpPr>
          <p:nvPr/>
        </p:nvCxnSpPr>
        <p:spPr>
          <a:xfrm flipH="1" flipV="1">
            <a:off x="6497552" y="2578529"/>
            <a:ext cx="1276350" cy="196592"/>
          </a:xfrm>
          <a:prstGeom prst="line">
            <a:avLst/>
          </a:prstGeom>
          <a:noFill/>
          <a:ln w="19050" cap="flat" cmpd="sng" algn="ctr">
            <a:solidFill>
              <a:srgbClr val="909090"/>
            </a:solidFill>
            <a:prstDash val="dash"/>
            <a:miter lim="800000"/>
          </a:ln>
          <a:effectLst/>
        </p:spPr>
      </p:cxnSp>
      <p:cxnSp>
        <p:nvCxnSpPr>
          <p:cNvPr id="97" name="Straight Connector 96">
            <a:extLst>
              <a:ext uri="{FF2B5EF4-FFF2-40B4-BE49-F238E27FC236}">
                <a16:creationId xmlns:a16="http://schemas.microsoft.com/office/drawing/2014/main" xmlns="" id="{6239714B-1089-0406-A9B7-85C5DD6B202C}"/>
              </a:ext>
            </a:extLst>
          </p:cNvPr>
          <p:cNvCxnSpPr>
            <a:cxnSpLocks/>
            <a:stCxn id="71" idx="2"/>
            <a:endCxn id="91" idx="6"/>
          </p:cNvCxnSpPr>
          <p:nvPr/>
        </p:nvCxnSpPr>
        <p:spPr>
          <a:xfrm flipH="1">
            <a:off x="6813465" y="1847206"/>
            <a:ext cx="950912" cy="115072"/>
          </a:xfrm>
          <a:prstGeom prst="line">
            <a:avLst/>
          </a:prstGeom>
          <a:noFill/>
          <a:ln w="19050" cap="flat" cmpd="sng" algn="ctr">
            <a:solidFill>
              <a:srgbClr val="909090"/>
            </a:solidFill>
            <a:prstDash val="dash"/>
            <a:miter lim="800000"/>
          </a:ln>
          <a:effectLst/>
        </p:spPr>
      </p:cxnSp>
      <p:cxnSp>
        <p:nvCxnSpPr>
          <p:cNvPr id="98" name="Straight Connector 97">
            <a:extLst>
              <a:ext uri="{FF2B5EF4-FFF2-40B4-BE49-F238E27FC236}">
                <a16:creationId xmlns:a16="http://schemas.microsoft.com/office/drawing/2014/main" xmlns="" id="{6315DC51-DA15-C5F3-E2A1-B93E934799FB}"/>
              </a:ext>
            </a:extLst>
          </p:cNvPr>
          <p:cNvCxnSpPr>
            <a:endCxn id="92" idx="7"/>
          </p:cNvCxnSpPr>
          <p:nvPr/>
        </p:nvCxnSpPr>
        <p:spPr>
          <a:xfrm flipH="1">
            <a:off x="6449740" y="1232715"/>
            <a:ext cx="476437" cy="305058"/>
          </a:xfrm>
          <a:prstGeom prst="line">
            <a:avLst/>
          </a:prstGeom>
          <a:noFill/>
          <a:ln w="19050" cap="flat" cmpd="sng" algn="ctr">
            <a:solidFill>
              <a:srgbClr val="909090"/>
            </a:solidFill>
            <a:prstDash val="dash"/>
            <a:miter lim="800000"/>
          </a:ln>
          <a:effectLst/>
        </p:spPr>
      </p:cxnSp>
      <p:cxnSp>
        <p:nvCxnSpPr>
          <p:cNvPr id="99" name="Straight Connector 98">
            <a:extLst>
              <a:ext uri="{FF2B5EF4-FFF2-40B4-BE49-F238E27FC236}">
                <a16:creationId xmlns:a16="http://schemas.microsoft.com/office/drawing/2014/main" xmlns="" id="{275C6109-2834-DD37-ABDB-4785D099F7E3}"/>
              </a:ext>
            </a:extLst>
          </p:cNvPr>
          <p:cNvCxnSpPr>
            <a:cxnSpLocks/>
            <a:stCxn id="74" idx="1"/>
            <a:endCxn id="61" idx="3"/>
          </p:cNvCxnSpPr>
          <p:nvPr/>
        </p:nvCxnSpPr>
        <p:spPr>
          <a:xfrm flipV="1">
            <a:off x="1563602" y="2905725"/>
            <a:ext cx="0" cy="230015"/>
          </a:xfrm>
          <a:prstGeom prst="line">
            <a:avLst/>
          </a:prstGeom>
          <a:noFill/>
          <a:ln w="12700" cap="flat" cmpd="sng" algn="ctr">
            <a:solidFill>
              <a:srgbClr val="212121"/>
            </a:solidFill>
            <a:prstDash val="solid"/>
            <a:miter lim="800000"/>
          </a:ln>
          <a:effectLst/>
        </p:spPr>
      </p:cxnSp>
      <p:grpSp>
        <p:nvGrpSpPr>
          <p:cNvPr id="100" name="Group 99">
            <a:extLst>
              <a:ext uri="{FF2B5EF4-FFF2-40B4-BE49-F238E27FC236}">
                <a16:creationId xmlns:a16="http://schemas.microsoft.com/office/drawing/2014/main" xmlns="" id="{F1BF0556-DF86-B582-0DFB-959D1EED2C49}"/>
              </a:ext>
            </a:extLst>
          </p:cNvPr>
          <p:cNvGrpSpPr/>
          <p:nvPr/>
        </p:nvGrpSpPr>
        <p:grpSpPr>
          <a:xfrm rot="13847179">
            <a:off x="2913801" y="5406358"/>
            <a:ext cx="418942" cy="357445"/>
            <a:chOff x="7305676" y="3613321"/>
            <a:chExt cx="562724" cy="527866"/>
          </a:xfrm>
        </p:grpSpPr>
        <p:sp>
          <p:nvSpPr>
            <p:cNvPr id="101" name="Half Frame 100">
              <a:extLst>
                <a:ext uri="{FF2B5EF4-FFF2-40B4-BE49-F238E27FC236}">
                  <a16:creationId xmlns:a16="http://schemas.microsoft.com/office/drawing/2014/main" xmlns="" id="{9FAE4A6B-6075-0A17-50FA-967465A2B9E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2" name="Straight Connector 101">
              <a:extLst>
                <a:ext uri="{FF2B5EF4-FFF2-40B4-BE49-F238E27FC236}">
                  <a16:creationId xmlns:a16="http://schemas.microsoft.com/office/drawing/2014/main" xmlns="" id="{25DCE39E-BCD1-DEFD-6524-3748B56BCE9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103" name="Group 102">
            <a:extLst>
              <a:ext uri="{FF2B5EF4-FFF2-40B4-BE49-F238E27FC236}">
                <a16:creationId xmlns:a16="http://schemas.microsoft.com/office/drawing/2014/main" xmlns="" id="{12E109BC-4E32-75A4-9C60-09B4875BC180}"/>
              </a:ext>
            </a:extLst>
          </p:cNvPr>
          <p:cNvGrpSpPr/>
          <p:nvPr/>
        </p:nvGrpSpPr>
        <p:grpSpPr>
          <a:xfrm rot="13835909">
            <a:off x="1833439" y="4727571"/>
            <a:ext cx="418942" cy="357445"/>
            <a:chOff x="7305676" y="3613321"/>
            <a:chExt cx="562724" cy="527866"/>
          </a:xfrm>
        </p:grpSpPr>
        <p:sp>
          <p:nvSpPr>
            <p:cNvPr id="104" name="Half Frame 103">
              <a:extLst>
                <a:ext uri="{FF2B5EF4-FFF2-40B4-BE49-F238E27FC236}">
                  <a16:creationId xmlns:a16="http://schemas.microsoft.com/office/drawing/2014/main" xmlns="" id="{E5163354-5D78-4469-EAF7-6212A8B0F513}"/>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5" name="Straight Connector 104">
              <a:extLst>
                <a:ext uri="{FF2B5EF4-FFF2-40B4-BE49-F238E27FC236}">
                  <a16:creationId xmlns:a16="http://schemas.microsoft.com/office/drawing/2014/main" xmlns="" id="{6F305A38-E83F-2DC5-B5FB-1609633CC48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06" name="Picture 105">
            <a:extLst>
              <a:ext uri="{FF2B5EF4-FFF2-40B4-BE49-F238E27FC236}">
                <a16:creationId xmlns:a16="http://schemas.microsoft.com/office/drawing/2014/main" xmlns="" id="{0009993D-BB08-D634-8ABF-1C4255BFB813}"/>
              </a:ext>
            </a:extLst>
          </p:cNvPr>
          <p:cNvPicPr>
            <a:picLocks noChangeAspect="1"/>
          </p:cNvPicPr>
          <p:nvPr/>
        </p:nvPicPr>
        <p:blipFill>
          <a:blip r:embed="rId6"/>
          <a:stretch>
            <a:fillRect/>
          </a:stretch>
        </p:blipFill>
        <p:spPr>
          <a:xfrm>
            <a:off x="3200689" y="5791029"/>
            <a:ext cx="342900" cy="342900"/>
          </a:xfrm>
          <a:prstGeom prst="rect">
            <a:avLst/>
          </a:prstGeom>
        </p:spPr>
      </p:pic>
      <p:pic>
        <p:nvPicPr>
          <p:cNvPr id="107" name="Picture 106">
            <a:extLst>
              <a:ext uri="{FF2B5EF4-FFF2-40B4-BE49-F238E27FC236}">
                <a16:creationId xmlns:a16="http://schemas.microsoft.com/office/drawing/2014/main" xmlns="" id="{240DDA3A-BB3D-EDDD-0BB8-0C09A3AC6E1A}"/>
              </a:ext>
            </a:extLst>
          </p:cNvPr>
          <p:cNvPicPr>
            <a:picLocks noChangeAspect="1"/>
          </p:cNvPicPr>
          <p:nvPr/>
        </p:nvPicPr>
        <p:blipFill>
          <a:blip r:embed="rId6"/>
          <a:stretch>
            <a:fillRect/>
          </a:stretch>
        </p:blipFill>
        <p:spPr>
          <a:xfrm>
            <a:off x="2101157" y="5614507"/>
            <a:ext cx="342900" cy="342900"/>
          </a:xfrm>
          <a:prstGeom prst="rect">
            <a:avLst/>
          </a:prstGeom>
        </p:spPr>
      </p:pic>
      <p:sp>
        <p:nvSpPr>
          <p:cNvPr id="108" name="TextBox 107">
            <a:extLst>
              <a:ext uri="{FF2B5EF4-FFF2-40B4-BE49-F238E27FC236}">
                <a16:creationId xmlns:a16="http://schemas.microsoft.com/office/drawing/2014/main" xmlns="" id="{B088DCA8-283F-A110-0A30-875A2C0E46A1}"/>
              </a:ext>
            </a:extLst>
          </p:cNvPr>
          <p:cNvSpPr txBox="1"/>
          <p:nvPr/>
        </p:nvSpPr>
        <p:spPr>
          <a:xfrm>
            <a:off x="6259240" y="1295400"/>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09" name="TextBox 108">
            <a:extLst>
              <a:ext uri="{FF2B5EF4-FFF2-40B4-BE49-F238E27FC236}">
                <a16:creationId xmlns:a16="http://schemas.microsoft.com/office/drawing/2014/main" xmlns="" id="{8BD3F140-51A0-7999-E853-05E936C48F4C}"/>
              </a:ext>
            </a:extLst>
          </p:cNvPr>
          <p:cNvSpPr txBox="1"/>
          <p:nvPr/>
        </p:nvSpPr>
        <p:spPr>
          <a:xfrm>
            <a:off x="6608677" y="1969612"/>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0" name="TextBox 109">
            <a:extLst>
              <a:ext uri="{FF2B5EF4-FFF2-40B4-BE49-F238E27FC236}">
                <a16:creationId xmlns:a16="http://schemas.microsoft.com/office/drawing/2014/main" xmlns="" id="{81A60365-C78A-34B0-425C-8E01722D7B02}"/>
              </a:ext>
            </a:extLst>
          </p:cNvPr>
          <p:cNvSpPr txBox="1"/>
          <p:nvPr/>
        </p:nvSpPr>
        <p:spPr>
          <a:xfrm>
            <a:off x="6230852" y="2603024"/>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1" name="TextBox 110">
            <a:extLst>
              <a:ext uri="{FF2B5EF4-FFF2-40B4-BE49-F238E27FC236}">
                <a16:creationId xmlns:a16="http://schemas.microsoft.com/office/drawing/2014/main" xmlns="" id="{6D538587-56D1-7662-1907-07EC004C452D}"/>
              </a:ext>
            </a:extLst>
          </p:cNvPr>
          <p:cNvSpPr txBox="1"/>
          <p:nvPr/>
        </p:nvSpPr>
        <p:spPr>
          <a:xfrm>
            <a:off x="4500478" y="2831024"/>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2" name="TextBox 111">
            <a:extLst>
              <a:ext uri="{FF2B5EF4-FFF2-40B4-BE49-F238E27FC236}">
                <a16:creationId xmlns:a16="http://schemas.microsoft.com/office/drawing/2014/main" xmlns="" id="{D4F505BE-2518-5BF5-91FE-C9BCC240F767}"/>
              </a:ext>
            </a:extLst>
          </p:cNvPr>
          <p:cNvSpPr txBox="1"/>
          <p:nvPr/>
        </p:nvSpPr>
        <p:spPr>
          <a:xfrm>
            <a:off x="3621002" y="2348532"/>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3" name="TextBox 112">
            <a:extLst>
              <a:ext uri="{FF2B5EF4-FFF2-40B4-BE49-F238E27FC236}">
                <a16:creationId xmlns:a16="http://schemas.microsoft.com/office/drawing/2014/main" xmlns="" id="{23ABB9C6-2DCF-A78D-09CB-B2E9C6E4A555}"/>
              </a:ext>
            </a:extLst>
          </p:cNvPr>
          <p:cNvSpPr txBox="1"/>
          <p:nvPr/>
        </p:nvSpPr>
        <p:spPr>
          <a:xfrm>
            <a:off x="3862302" y="1523419"/>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4" name="TextBox 113">
            <a:extLst>
              <a:ext uri="{FF2B5EF4-FFF2-40B4-BE49-F238E27FC236}">
                <a16:creationId xmlns:a16="http://schemas.microsoft.com/office/drawing/2014/main" xmlns="" id="{240390B5-776D-96E4-EF83-C643684E543A}"/>
              </a:ext>
            </a:extLst>
          </p:cNvPr>
          <p:cNvSpPr txBox="1"/>
          <p:nvPr/>
        </p:nvSpPr>
        <p:spPr>
          <a:xfrm>
            <a:off x="8516852" y="2756242"/>
            <a:ext cx="542131" cy="646331"/>
          </a:xfrm>
          <a:prstGeom prst="rect">
            <a:avLst/>
          </a:prstGeom>
          <a:noFill/>
        </p:spPr>
        <p:txBody>
          <a:bodyPr wrap="square" rtlCol="0">
            <a:spAutoFit/>
          </a:bodyPr>
          <a:lstStyle/>
          <a:p>
            <a:pPr>
              <a:buClrTx/>
              <a:buFontTx/>
              <a:buNone/>
            </a:pPr>
            <a:r>
              <a:rPr lang="en-US" sz="1200" b="1" kern="1200" dirty="0">
                <a:solidFill>
                  <a:srgbClr val="212121"/>
                </a:solidFill>
                <a:latin typeface="Roboto Condensed"/>
                <a:ea typeface="+mn-ea"/>
                <a:cs typeface="+mn-cs"/>
              </a:rPr>
              <a:t>PSTN</a:t>
            </a:r>
          </a:p>
          <a:p>
            <a:pPr>
              <a:buClrTx/>
              <a:buFontTx/>
              <a:buNone/>
            </a:pPr>
            <a:r>
              <a:rPr lang="en-US" sz="1200" b="1" kern="1200" dirty="0">
                <a:solidFill>
                  <a:srgbClr val="212121"/>
                </a:solidFill>
                <a:latin typeface="Roboto Condensed"/>
                <a:ea typeface="+mn-ea"/>
                <a:cs typeface="+mn-cs"/>
              </a:rPr>
              <a:t>ISD</a:t>
            </a:r>
          </a:p>
          <a:p>
            <a:pPr>
              <a:buClrTx/>
              <a:buFontTx/>
              <a:buNone/>
            </a:pPr>
            <a:r>
              <a:rPr lang="en-US" sz="1200" b="1" kern="1200" dirty="0">
                <a:solidFill>
                  <a:srgbClr val="212121"/>
                </a:solidFill>
                <a:latin typeface="Roboto Condensed"/>
                <a:ea typeface="+mn-ea"/>
                <a:cs typeface="+mn-cs"/>
              </a:rPr>
              <a:t>PDN</a:t>
            </a:r>
          </a:p>
        </p:txBody>
      </p:sp>
      <p:cxnSp>
        <p:nvCxnSpPr>
          <p:cNvPr id="115" name="Straight Connector 114">
            <a:extLst>
              <a:ext uri="{FF2B5EF4-FFF2-40B4-BE49-F238E27FC236}">
                <a16:creationId xmlns:a16="http://schemas.microsoft.com/office/drawing/2014/main" xmlns="" id="{8970489A-C44F-6854-818A-DE72F112DC7B}"/>
              </a:ext>
            </a:extLst>
          </p:cNvPr>
          <p:cNvCxnSpPr>
            <a:cxnSpLocks/>
          </p:cNvCxnSpPr>
          <p:nvPr/>
        </p:nvCxnSpPr>
        <p:spPr>
          <a:xfrm flipH="1">
            <a:off x="6330069" y="5101349"/>
            <a:ext cx="1418400" cy="10800"/>
          </a:xfrm>
          <a:prstGeom prst="line">
            <a:avLst/>
          </a:prstGeom>
          <a:noFill/>
          <a:ln w="19050" cap="flat" cmpd="sng" algn="ctr">
            <a:solidFill>
              <a:srgbClr val="909090"/>
            </a:solidFill>
            <a:prstDash val="dash"/>
            <a:miter lim="800000"/>
          </a:ln>
          <a:effectLst/>
        </p:spPr>
      </p:cxnSp>
      <p:cxnSp>
        <p:nvCxnSpPr>
          <p:cNvPr id="116" name="Straight Connector 115">
            <a:extLst>
              <a:ext uri="{FF2B5EF4-FFF2-40B4-BE49-F238E27FC236}">
                <a16:creationId xmlns:a16="http://schemas.microsoft.com/office/drawing/2014/main" xmlns="" id="{1FBD0863-1D8A-A46A-B29A-73FF668F79B9}"/>
              </a:ext>
            </a:extLst>
          </p:cNvPr>
          <p:cNvCxnSpPr>
            <a:cxnSpLocks/>
          </p:cNvCxnSpPr>
          <p:nvPr/>
        </p:nvCxnSpPr>
        <p:spPr>
          <a:xfrm flipH="1">
            <a:off x="6351106" y="5409075"/>
            <a:ext cx="1413271" cy="12887"/>
          </a:xfrm>
          <a:prstGeom prst="line">
            <a:avLst/>
          </a:prstGeom>
          <a:noFill/>
          <a:ln w="12700" cap="flat" cmpd="sng" algn="ctr">
            <a:solidFill>
              <a:srgbClr val="212121"/>
            </a:solidFill>
            <a:prstDash val="solid"/>
            <a:miter lim="800000"/>
          </a:ln>
          <a:effectLst/>
        </p:spPr>
      </p:cxnSp>
      <p:sp>
        <p:nvSpPr>
          <p:cNvPr id="117" name="TextBox 116">
            <a:extLst>
              <a:ext uri="{FF2B5EF4-FFF2-40B4-BE49-F238E27FC236}">
                <a16:creationId xmlns:a16="http://schemas.microsoft.com/office/drawing/2014/main" xmlns="" id="{38609097-FE91-4E81-BB19-37045F2A2F15}"/>
              </a:ext>
            </a:extLst>
          </p:cNvPr>
          <p:cNvSpPr txBox="1"/>
          <p:nvPr/>
        </p:nvSpPr>
        <p:spPr>
          <a:xfrm>
            <a:off x="7831052" y="4947460"/>
            <a:ext cx="1219200" cy="307777"/>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Signaling Data</a:t>
            </a:r>
          </a:p>
        </p:txBody>
      </p:sp>
      <p:sp>
        <p:nvSpPr>
          <p:cNvPr id="118" name="TextBox 117">
            <a:extLst>
              <a:ext uri="{FF2B5EF4-FFF2-40B4-BE49-F238E27FC236}">
                <a16:creationId xmlns:a16="http://schemas.microsoft.com/office/drawing/2014/main" xmlns="" id="{60F18C8D-E8EB-F8F0-2C2A-C49CB4786235}"/>
              </a:ext>
            </a:extLst>
          </p:cNvPr>
          <p:cNvSpPr txBox="1"/>
          <p:nvPr/>
        </p:nvSpPr>
        <p:spPr>
          <a:xfrm>
            <a:off x="7839783" y="5251742"/>
            <a:ext cx="1219200" cy="307777"/>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User data</a:t>
            </a:r>
          </a:p>
        </p:txBody>
      </p:sp>
      <p:cxnSp>
        <p:nvCxnSpPr>
          <p:cNvPr id="119" name="Straight Connector 118">
            <a:extLst>
              <a:ext uri="{FF2B5EF4-FFF2-40B4-BE49-F238E27FC236}">
                <a16:creationId xmlns:a16="http://schemas.microsoft.com/office/drawing/2014/main" xmlns="" id="{FD217D41-E9C3-655D-0BD1-92B313115787}"/>
              </a:ext>
            </a:extLst>
          </p:cNvPr>
          <p:cNvCxnSpPr>
            <a:cxnSpLocks/>
            <a:stCxn id="72" idx="1"/>
            <a:endCxn id="62" idx="3"/>
          </p:cNvCxnSpPr>
          <p:nvPr/>
        </p:nvCxnSpPr>
        <p:spPr>
          <a:xfrm flipH="1" flipV="1">
            <a:off x="4135352" y="4146721"/>
            <a:ext cx="6521" cy="241944"/>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xmlns="" val="42140191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PLMN Interface</a:t>
            </a:r>
          </a:p>
        </p:txBody>
      </p:sp>
      <p:sp>
        <p:nvSpPr>
          <p:cNvPr id="7" name="Content Placeholder 2">
            <a:extLst>
              <a:ext uri="{FF2B5EF4-FFF2-40B4-BE49-F238E27FC236}">
                <a16:creationId xmlns:a16="http://schemas.microsoft.com/office/drawing/2014/main" xmlns="" id="{F6F40203-278D-2A7D-B5F6-7ADA2321134D}"/>
              </a:ext>
            </a:extLst>
          </p:cNvPr>
          <p:cNvSpPr txBox="1">
            <a:spLocks/>
          </p:cNvSpPr>
          <p:nvPr/>
        </p:nvSpPr>
        <p:spPr>
          <a:xfrm>
            <a:off x="131180" y="966270"/>
            <a:ext cx="11929641" cy="569361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lang="en-US" dirty="0">
                <a:solidFill>
                  <a:srgbClr val="5430AA"/>
                </a:solidFill>
                <a:latin typeface="Cambria" panose="02040503050406030204" pitchFamily="18" charset="0"/>
                <a:ea typeface="Cambria" panose="02040503050406030204" pitchFamily="18" charset="0"/>
              </a:rPr>
              <a:t>PLMN: </a:t>
            </a:r>
            <a:r>
              <a:rPr lang="en-US" dirty="0">
                <a:solidFill>
                  <a:srgbClr val="212121"/>
                </a:solidFill>
                <a:latin typeface="Cambria" panose="02040503050406030204" pitchFamily="18" charset="0"/>
                <a:ea typeface="Cambria" panose="02040503050406030204" pitchFamily="18" charset="0"/>
              </a:rPr>
              <a:t>Public Land Mobile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basic configuration of a GSM network contains a central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 central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VLR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where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contains all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security</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provisioning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subscriber related information</a:t>
            </a:r>
            <a:r>
              <a:rPr kumimoji="0" lang="en-US" sz="20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endPar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VLR</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stores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information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other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transient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needs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subscriber parameter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successful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set-up</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Any data related to user call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 establishment</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teardown</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etc.) processed with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protocol</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signaling.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mobile specific signaling, a protocol stack called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MAP (Mobile Application Part)</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used over the SS7 network which does all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database transactions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handover/roaming</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transactions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MSC uses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registers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known as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SP – Signaling Point.</a:t>
            </a:r>
            <a:endParaRPr lang="en-US" dirty="0">
              <a:solidFill>
                <a:srgbClr val="212121"/>
              </a:solidFill>
              <a:latin typeface="Cambria" panose="02040503050406030204" pitchFamily="18" charset="0"/>
              <a:ea typeface="Cambria" panose="02040503050406030204" pitchFamily="18" charset="0"/>
            </a:endParaRPr>
          </a:p>
          <a:p>
            <a:pPr lvl="0">
              <a:defRPr/>
            </a:pPr>
            <a:r>
              <a:rPr lang="en-US" dirty="0">
                <a:solidFill>
                  <a:srgbClr val="212121"/>
                </a:solidFill>
                <a:latin typeface="Cambria" panose="02040503050406030204" pitchFamily="18" charset="0"/>
                <a:ea typeface="Cambria" panose="02040503050406030204" pitchFamily="18" charset="0"/>
              </a:rPr>
              <a:t>SS7 is also widely used for signaling between </a:t>
            </a:r>
            <a:r>
              <a:rPr lang="en-US" dirty="0">
                <a:solidFill>
                  <a:srgbClr val="5430AA"/>
                </a:solidFill>
                <a:latin typeface="Cambria" panose="02040503050406030204" pitchFamily="18" charset="0"/>
                <a:ea typeface="Cambria" panose="02040503050406030204" pitchFamily="18" charset="0"/>
              </a:rPr>
              <a:t>wireless networks </a:t>
            </a:r>
            <a:r>
              <a:rPr lang="en-US" dirty="0">
                <a:solidFill>
                  <a:srgbClr val="212121"/>
                </a:solidFill>
                <a:latin typeface="Cambria" panose="02040503050406030204" pitchFamily="18" charset="0"/>
                <a:ea typeface="Cambria" panose="02040503050406030204" pitchFamily="18" charset="0"/>
              </a:rPr>
              <a:t>and the </a:t>
            </a:r>
            <a:r>
              <a:rPr lang="en-US" dirty="0">
                <a:solidFill>
                  <a:srgbClr val="5430AA"/>
                </a:solidFill>
                <a:latin typeface="Cambria" panose="02040503050406030204" pitchFamily="18" charset="0"/>
                <a:ea typeface="Cambria" panose="02040503050406030204" pitchFamily="18" charset="0"/>
              </a:rPr>
              <a:t>PSTN</a:t>
            </a:r>
            <a:r>
              <a:rPr lang="en-US" dirty="0">
                <a:solidFill>
                  <a:srgbClr val="212121"/>
                </a:solidFill>
                <a:latin typeface="Cambria" panose="02040503050406030204" pitchFamily="18" charset="0"/>
                <a:ea typeface="Cambria" panose="02040503050406030204" pitchFamily="18" charset="0"/>
              </a:rPr>
              <a:t>.</a:t>
            </a:r>
          </a:p>
          <a:p>
            <a:pPr lvl="0">
              <a:defRPr/>
            </a:pPr>
            <a:r>
              <a:rPr lang="en-US" dirty="0">
                <a:solidFill>
                  <a:srgbClr val="212121"/>
                </a:solidFill>
                <a:latin typeface="Cambria" panose="02040503050406030204" pitchFamily="18" charset="0"/>
                <a:ea typeface="Cambria" panose="02040503050406030204" pitchFamily="18" charset="0"/>
              </a:rPr>
              <a:t>In GSM networks, SS7 is also used for signaling between </a:t>
            </a:r>
            <a:r>
              <a:rPr lang="en-US" dirty="0">
                <a:solidFill>
                  <a:srgbClr val="5430AA"/>
                </a:solidFill>
                <a:latin typeface="Cambria" panose="02040503050406030204" pitchFamily="18" charset="0"/>
                <a:ea typeface="Cambria" panose="02040503050406030204" pitchFamily="18" charset="0"/>
              </a:rPr>
              <a:t>Base Station Controllers (BSC) </a:t>
            </a:r>
            <a:r>
              <a:rPr lang="en-US" dirty="0">
                <a:solidFill>
                  <a:srgbClr val="212121"/>
                </a:solidFill>
                <a:latin typeface="Cambria" panose="02040503050406030204" pitchFamily="18" charset="0"/>
                <a:ea typeface="Cambria" panose="02040503050406030204" pitchFamily="18" charset="0"/>
              </a:rPr>
              <a:t>and the </a:t>
            </a:r>
            <a:r>
              <a:rPr lang="en-US" dirty="0">
                <a:solidFill>
                  <a:srgbClr val="5430AA"/>
                </a:solidFill>
                <a:latin typeface="Cambria" panose="02040503050406030204" pitchFamily="18" charset="0"/>
                <a:ea typeface="Cambria" panose="02040503050406030204" pitchFamily="18" charset="0"/>
              </a:rPr>
              <a:t>Mobile Switching Center (MSC).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12959413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Handoff</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14382221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a:t>
            </a:r>
          </a:p>
        </p:txBody>
      </p:sp>
      <p:sp>
        <p:nvSpPr>
          <p:cNvPr id="4" name="Content Placeholder 2">
            <a:extLst>
              <a:ext uri="{FF2B5EF4-FFF2-40B4-BE49-F238E27FC236}">
                <a16:creationId xmlns:a16="http://schemas.microsoft.com/office/drawing/2014/main" xmlns="" id="{DEB130AA-FEE4-F273-B3B7-0A13F6246B14}"/>
              </a:ext>
            </a:extLst>
          </p:cNvPr>
          <p:cNvSpPr txBox="1">
            <a:spLocks/>
          </p:cNvSpPr>
          <p:nvPr/>
        </p:nvSpPr>
        <p:spPr>
          <a:xfrm>
            <a:off x="131180" y="944724"/>
            <a:ext cx="676692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cellular communications, the terms </a:t>
            </a: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handover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or </a:t>
            </a: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handoff</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refers to the process of transferring ongoing call or data connectivity from old Base Station to new Base Station.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 mobile moves into the different cell while the conversation is in progress then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Switching Centre) will transfer the call to a new channel belonging to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new Base Station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 mobile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user A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moves from one cell to another cell then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 1</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signal strength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loses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the mobile User A and the signal strength of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 2</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increases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thus ongoing calls or data connectivity for mobile user goes on without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interrupting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pic>
        <p:nvPicPr>
          <p:cNvPr id="5" name="Picture 2" descr="Analytical Modeling for Handling Poor Signal Quality Calls in ...">
            <a:extLst>
              <a:ext uri="{FF2B5EF4-FFF2-40B4-BE49-F238E27FC236}">
                <a16:creationId xmlns:a16="http://schemas.microsoft.com/office/drawing/2014/main" xmlns="" id="{A04C1EEF-9DD7-80EA-10A9-BF15EBCB847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117849" y="1455904"/>
            <a:ext cx="4667250" cy="33528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198728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a:t>
            </a:r>
          </a:p>
        </p:txBody>
      </p:sp>
      <p:sp>
        <p:nvSpPr>
          <p:cNvPr id="4" name="Content Placeholder 2">
            <a:extLst>
              <a:ext uri="{FF2B5EF4-FFF2-40B4-BE49-F238E27FC236}">
                <a16:creationId xmlns:a16="http://schemas.microsoft.com/office/drawing/2014/main" xmlns="" id="{DEB130AA-FEE4-F273-B3B7-0A13F6246B14}"/>
              </a:ext>
            </a:extLst>
          </p:cNvPr>
          <p:cNvSpPr txBox="1">
            <a:spLocks/>
          </p:cNvSpPr>
          <p:nvPr/>
        </p:nvSpPr>
        <p:spPr>
          <a:xfrm>
            <a:off x="131180" y="778213"/>
            <a:ext cx="7981688" cy="575707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u="sng" dirty="0" smtClean="0">
                <a:solidFill>
                  <a:srgbClr val="FF0000"/>
                </a:solidFill>
                <a:latin typeface="Times" pitchFamily="18" charset="0"/>
              </a:rPr>
              <a:t>Situations for triggering Handoff</a:t>
            </a:r>
          </a:p>
          <a:p>
            <a:r>
              <a:rPr lang="en-US" sz="1800" dirty="0" smtClean="0">
                <a:latin typeface="Times" pitchFamily="18" charset="0"/>
              </a:rPr>
              <a:t>Handoffs are triggered in any of the following situations −</a:t>
            </a:r>
          </a:p>
          <a:p>
            <a:r>
              <a:rPr lang="en-US" sz="1800" dirty="0" smtClean="0">
                <a:latin typeface="Times" pitchFamily="18" charset="0"/>
              </a:rPr>
              <a:t>If a subscriber who is in a call or a data session moves out of coverage of one cell and enters coverage area of another cell, a handoff is triggered for a continuum of service. The tasks that were being performed by the first cell are delineating to the latter cell.</a:t>
            </a:r>
          </a:p>
          <a:p>
            <a:r>
              <a:rPr lang="en-US" sz="1800" dirty="0" smtClean="0">
                <a:latin typeface="Times" pitchFamily="18" charset="0"/>
              </a:rPr>
              <a:t>Each cell has a pre-defined capacity, i.e. it can handle only a specific number of subscribers. If the number of users using a particular cell reaches its maximum capacity, then a handoff occurs. Some of the calls are transferred to adjoining cells, provided that the subscriber is in the overlapping coverage area of both the cells.</a:t>
            </a:r>
          </a:p>
          <a:p>
            <a:r>
              <a:rPr lang="en-US" sz="1800" dirty="0" smtClean="0">
                <a:latin typeface="Times" pitchFamily="18" charset="0"/>
              </a:rPr>
              <a:t>Cells are often sub-divided into microcells. A handoff may occur when there is a transfer of duties from the large cell to the smaller cell and vice versa. For example, there is a traveling user moving within the jurisdiction of a large cell. If the traveler stops, then the jurisdiction is transferred to a microcell to relieve the load on the large cell.</a:t>
            </a:r>
          </a:p>
          <a:p>
            <a:r>
              <a:rPr lang="en-US" sz="1800" dirty="0" smtClean="0">
                <a:latin typeface="Times" pitchFamily="18" charset="0"/>
              </a:rPr>
              <a:t>Handoffs may also occur when there is an interference of calls using the same frequency for communication.</a:t>
            </a:r>
          </a:p>
          <a:p>
            <a:pPr>
              <a:buNone/>
            </a:pPr>
            <a:r>
              <a:rPr lang="en-US" sz="1800" dirty="0" smtClean="0">
                <a:latin typeface="Times" pitchFamily="18" charset="0"/>
              </a:rPr>
              <a:t/>
            </a:r>
            <a:br>
              <a:rPr lang="en-US" sz="1800" dirty="0" smtClean="0">
                <a:latin typeface="Times" pitchFamily="18" charset="0"/>
              </a:rPr>
            </a:br>
            <a:endParaRPr kumimoji="0" lang="en-IN" sz="1800" b="0" i="0" u="none" strike="noStrike" kern="1200" cap="none" spc="0" normalizeH="0" baseline="0" noProof="0" dirty="0">
              <a:ln>
                <a:noFill/>
              </a:ln>
              <a:solidFill>
                <a:srgbClr val="212121"/>
              </a:solidFill>
              <a:effectLst/>
              <a:uLnTx/>
              <a:uFillTx/>
              <a:latin typeface="Times" pitchFamily="18" charset="0"/>
              <a:ea typeface="Cambria" panose="02040503050406030204" pitchFamily="18" charset="0"/>
            </a:endParaRPr>
          </a:p>
        </p:txBody>
      </p:sp>
      <p:pic>
        <p:nvPicPr>
          <p:cNvPr id="5" name="Picture 2" descr="Analytical Modeling for Handling Poor Signal Quality Calls in ...">
            <a:extLst>
              <a:ext uri="{FF2B5EF4-FFF2-40B4-BE49-F238E27FC236}">
                <a16:creationId xmlns:a16="http://schemas.microsoft.com/office/drawing/2014/main" xmlns="" id="{A04C1EEF-9DD7-80EA-10A9-BF15EBCB847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178585" y="1455905"/>
            <a:ext cx="3606513" cy="25908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198728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Why Handoff?</a:t>
            </a:r>
          </a:p>
        </p:txBody>
      </p:sp>
      <p:sp>
        <p:nvSpPr>
          <p:cNvPr id="4" name="Content Placeholder 2">
            <a:extLst>
              <a:ext uri="{FF2B5EF4-FFF2-40B4-BE49-F238E27FC236}">
                <a16:creationId xmlns:a16="http://schemas.microsoft.com/office/drawing/2014/main" xmlns="" id="{2D7A89BD-46BD-B274-F8E1-A48B28F1598E}"/>
              </a:ext>
            </a:extLst>
          </p:cNvPr>
          <p:cNvSpPr txBox="1">
            <a:spLocks/>
          </p:cNvSpPr>
          <p:nvPr/>
        </p:nvSpPr>
        <p:spPr>
          <a:xfrm>
            <a:off x="131181" y="863445"/>
            <a:ext cx="6863178" cy="292623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altLang="en-US" sz="28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Two Reasons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The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 Signal’s quality </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power decreases</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necessary scores, the connection deliver to more powerful cell</a:t>
            </a:r>
            <a:r>
              <a:rPr kumimoji="0" lang="en-IN"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he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Traffic Capacity </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approaches to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maximum</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connection deliver to less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density</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traffic cell</a:t>
            </a:r>
            <a:r>
              <a:rPr kumimoji="0" lang="en-IN"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2" descr="Analytical Modeling for Handling Poor Signal Quality Calls in ...">
            <a:extLst>
              <a:ext uri="{FF2B5EF4-FFF2-40B4-BE49-F238E27FC236}">
                <a16:creationId xmlns:a16="http://schemas.microsoft.com/office/drawing/2014/main" xmlns="" id="{89D6B5B9-42B2-A73F-F53A-925758AFDC22}"/>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994358" y="965044"/>
            <a:ext cx="5006157" cy="35962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918822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 Types: Soft Handoff vs Hard Handoff</a:t>
            </a:r>
          </a:p>
        </p:txBody>
      </p:sp>
      <p:pic>
        <p:nvPicPr>
          <p:cNvPr id="9" name="Picture 2" descr="Hand Off Types">
            <a:extLst>
              <a:ext uri="{FF2B5EF4-FFF2-40B4-BE49-F238E27FC236}">
                <a16:creationId xmlns:a16="http://schemas.microsoft.com/office/drawing/2014/main" xmlns="" id="{3CB03364-01E6-4024-091E-85223ADEC15A}"/>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b="50267"/>
          <a:stretch/>
        </p:blipFill>
        <p:spPr bwMode="auto">
          <a:xfrm>
            <a:off x="1404953" y="1372736"/>
            <a:ext cx="3715084" cy="181657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Hand Off Types">
            <a:extLst>
              <a:ext uri="{FF2B5EF4-FFF2-40B4-BE49-F238E27FC236}">
                <a16:creationId xmlns:a16="http://schemas.microsoft.com/office/drawing/2014/main" xmlns="" id="{9C59F8ED-8DAA-0F1C-A505-AA7B531FC7A0}"/>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54578"/>
          <a:stretch/>
        </p:blipFill>
        <p:spPr bwMode="auto">
          <a:xfrm>
            <a:off x="6936134" y="1549734"/>
            <a:ext cx="3715084" cy="1659108"/>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 name="Table 10">
            <a:extLst>
              <a:ext uri="{FF2B5EF4-FFF2-40B4-BE49-F238E27FC236}">
                <a16:creationId xmlns:a16="http://schemas.microsoft.com/office/drawing/2014/main" xmlns="" id="{3F2D7A87-00F1-5B8C-ACF4-BA61A43B0910}"/>
              </a:ext>
            </a:extLst>
          </p:cNvPr>
          <p:cNvGraphicFramePr>
            <a:graphicFrameLocks noGrp="1"/>
          </p:cNvGraphicFramePr>
          <p:nvPr>
            <p:extLst>
              <p:ext uri="{D42A27DB-BD31-4B8C-83A1-F6EECF244321}">
                <p14:modId xmlns:p14="http://schemas.microsoft.com/office/powerpoint/2010/main" xmlns="" val="3243798079"/>
              </p:ext>
            </p:extLst>
          </p:nvPr>
        </p:nvGraphicFramePr>
        <p:xfrm>
          <a:off x="246581" y="1037171"/>
          <a:ext cx="11575712" cy="396240"/>
        </p:xfrm>
        <a:graphic>
          <a:graphicData uri="http://schemas.openxmlformats.org/drawingml/2006/table">
            <a:tbl>
              <a:tblPr firstRow="1" bandRow="1"/>
              <a:tblGrid>
                <a:gridCol w="5787856">
                  <a:extLst>
                    <a:ext uri="{9D8B030D-6E8A-4147-A177-3AD203B41FA5}">
                      <a16:colId xmlns:a16="http://schemas.microsoft.com/office/drawing/2014/main" xmlns="" val="20000"/>
                    </a:ext>
                  </a:extLst>
                </a:gridCol>
                <a:gridCol w="5787856">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t>Hard Handoff</a:t>
                      </a: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t>Soft Handoff</a:t>
                      </a: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2" name="Table 11">
            <a:extLst>
              <a:ext uri="{FF2B5EF4-FFF2-40B4-BE49-F238E27FC236}">
                <a16:creationId xmlns:a16="http://schemas.microsoft.com/office/drawing/2014/main" xmlns="" id="{A388D7A9-18AE-25AC-68BF-F077B7D9DFDF}"/>
              </a:ext>
            </a:extLst>
          </p:cNvPr>
          <p:cNvGraphicFramePr>
            <a:graphicFrameLocks noGrp="1"/>
          </p:cNvGraphicFramePr>
          <p:nvPr>
            <p:extLst>
              <p:ext uri="{D42A27DB-BD31-4B8C-83A1-F6EECF244321}">
                <p14:modId xmlns:p14="http://schemas.microsoft.com/office/powerpoint/2010/main" xmlns="" val="2395155856"/>
              </p:ext>
            </p:extLst>
          </p:nvPr>
        </p:nvGraphicFramePr>
        <p:xfrm>
          <a:off x="246581" y="1442435"/>
          <a:ext cx="11575712" cy="1757383"/>
        </p:xfrm>
        <a:graphic>
          <a:graphicData uri="http://schemas.openxmlformats.org/drawingml/2006/table">
            <a:tbl>
              <a:tblPr firstRow="1" bandRow="1"/>
              <a:tblGrid>
                <a:gridCol w="5787856">
                  <a:extLst>
                    <a:ext uri="{9D8B030D-6E8A-4147-A177-3AD203B41FA5}">
                      <a16:colId xmlns:a16="http://schemas.microsoft.com/office/drawing/2014/main" xmlns="" val="20000"/>
                    </a:ext>
                  </a:extLst>
                </a:gridCol>
                <a:gridCol w="5787856">
                  <a:extLst>
                    <a:ext uri="{9D8B030D-6E8A-4147-A177-3AD203B41FA5}">
                      <a16:colId xmlns:a16="http://schemas.microsoft.com/office/drawing/2014/main" xmlns="" val="20001"/>
                    </a:ext>
                  </a:extLst>
                </a:gridCol>
              </a:tblGrid>
              <a:tr h="1757383">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3" name="Table 12">
            <a:extLst>
              <a:ext uri="{FF2B5EF4-FFF2-40B4-BE49-F238E27FC236}">
                <a16:creationId xmlns:a16="http://schemas.microsoft.com/office/drawing/2014/main" xmlns="" id="{F2D7A955-46A1-3184-57B0-593DB1335F95}"/>
              </a:ext>
            </a:extLst>
          </p:cNvPr>
          <p:cNvGraphicFramePr>
            <a:graphicFrameLocks noGrp="1"/>
          </p:cNvGraphicFramePr>
          <p:nvPr>
            <p:extLst>
              <p:ext uri="{D42A27DB-BD31-4B8C-83A1-F6EECF244321}">
                <p14:modId xmlns:p14="http://schemas.microsoft.com/office/powerpoint/2010/main" xmlns="" val="3236840921"/>
              </p:ext>
            </p:extLst>
          </p:nvPr>
        </p:nvGraphicFramePr>
        <p:xfrm>
          <a:off x="246581" y="3208842"/>
          <a:ext cx="11575712" cy="701040"/>
        </p:xfrm>
        <a:graphic>
          <a:graphicData uri="http://schemas.openxmlformats.org/drawingml/2006/table">
            <a:tbl>
              <a:tblPr firstRow="1" bandRow="1"/>
              <a:tblGrid>
                <a:gridCol w="5787856">
                  <a:extLst>
                    <a:ext uri="{9D8B030D-6E8A-4147-A177-3AD203B41FA5}">
                      <a16:colId xmlns:a16="http://schemas.microsoft.com/office/drawing/2014/main" xmlns="" val="20000"/>
                    </a:ext>
                  </a:extLst>
                </a:gridCol>
                <a:gridCol w="5787856">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l"/>
                      <a:r>
                        <a:rPr lang="en-IN" sz="2000" b="0" kern="1200" dirty="0">
                          <a:solidFill>
                            <a:srgbClr val="5430AA"/>
                          </a:solidFill>
                          <a:latin typeface="Cambria" panose="02040503050406030204" pitchFamily="18" charset="0"/>
                          <a:ea typeface="Cambria" panose="02040503050406030204" pitchFamily="18" charset="0"/>
                          <a:cs typeface="+mn-cs"/>
                        </a:rPr>
                        <a:t>Break</a:t>
                      </a:r>
                      <a:r>
                        <a:rPr lang="en-IN" sz="2000" b="0" kern="1200" dirty="0">
                          <a:solidFill>
                            <a:schemeClr val="tx1"/>
                          </a:solidFill>
                          <a:latin typeface="Cambria" panose="02040503050406030204" pitchFamily="18" charset="0"/>
                          <a:ea typeface="Cambria" panose="02040503050406030204" pitchFamily="18" charset="0"/>
                          <a:cs typeface="+mn-cs"/>
                        </a:rPr>
                        <a:t> in the connection </a:t>
                      </a:r>
                      <a:r>
                        <a:rPr lang="en-IN" sz="2000" b="0" kern="1200" dirty="0">
                          <a:solidFill>
                            <a:srgbClr val="5430AA"/>
                          </a:solidFill>
                          <a:latin typeface="Cambria" panose="02040503050406030204" pitchFamily="18" charset="0"/>
                          <a:ea typeface="Cambria" panose="02040503050406030204" pitchFamily="18" charset="0"/>
                          <a:cs typeface="+mn-cs"/>
                        </a:rPr>
                        <a:t>occurs</a:t>
                      </a:r>
                      <a:r>
                        <a:rPr lang="en-IN" sz="2000" b="0" kern="1200" dirty="0">
                          <a:solidFill>
                            <a:schemeClr val="tx1"/>
                          </a:solidFill>
                          <a:latin typeface="Cambria" panose="02040503050406030204" pitchFamily="18" charset="0"/>
                          <a:ea typeface="Cambria" panose="02040503050406030204" pitchFamily="18" charset="0"/>
                          <a:cs typeface="+mn-cs"/>
                        </a:rPr>
                        <a:t> while switching from one cell to another.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l"/>
                      <a:r>
                        <a:rPr lang="en-US" sz="2000" b="0" dirty="0">
                          <a:solidFill>
                            <a:srgbClr val="5430AA"/>
                          </a:solidFill>
                          <a:latin typeface="Cambria" panose="02040503050406030204" pitchFamily="18" charset="0"/>
                          <a:ea typeface="Cambria" panose="02040503050406030204" pitchFamily="18" charset="0"/>
                        </a:rPr>
                        <a:t>Break</a:t>
                      </a:r>
                      <a:r>
                        <a:rPr lang="en-US" sz="2000" b="0" baseline="0" dirty="0">
                          <a:solidFill>
                            <a:srgbClr val="5430AA"/>
                          </a:solidFill>
                          <a:latin typeface="Cambria" panose="02040503050406030204" pitchFamily="18" charset="0"/>
                          <a:ea typeface="Cambria" panose="02040503050406030204" pitchFamily="18" charset="0"/>
                        </a:rPr>
                        <a:t> </a:t>
                      </a:r>
                      <a:r>
                        <a:rPr lang="en-US" sz="2000" b="0" baseline="0" dirty="0">
                          <a:latin typeface="Cambria" panose="02040503050406030204" pitchFamily="18" charset="0"/>
                          <a:ea typeface="Cambria" panose="02040503050406030204" pitchFamily="18" charset="0"/>
                        </a:rPr>
                        <a:t>in the connection </a:t>
                      </a:r>
                      <a:r>
                        <a:rPr lang="en-US" sz="2000" b="0" baseline="0" dirty="0">
                          <a:solidFill>
                            <a:srgbClr val="5430AA"/>
                          </a:solidFill>
                          <a:latin typeface="Cambria" panose="02040503050406030204" pitchFamily="18" charset="0"/>
                          <a:ea typeface="Cambria" panose="02040503050406030204" pitchFamily="18" charset="0"/>
                        </a:rPr>
                        <a:t>will not occur </a:t>
                      </a:r>
                      <a:r>
                        <a:rPr lang="en-US" sz="2000" b="0" baseline="0" dirty="0">
                          <a:latin typeface="Cambria" panose="02040503050406030204" pitchFamily="18" charset="0"/>
                          <a:ea typeface="Cambria" panose="02040503050406030204" pitchFamily="18" charset="0"/>
                        </a:rPr>
                        <a:t>due to </a:t>
                      </a:r>
                      <a:r>
                        <a:rPr lang="en-US" sz="2000" b="0" baseline="0" dirty="0">
                          <a:solidFill>
                            <a:srgbClr val="5430AA"/>
                          </a:solidFill>
                          <a:latin typeface="Cambria" panose="02040503050406030204" pitchFamily="18" charset="0"/>
                          <a:ea typeface="Cambria" panose="02040503050406030204" pitchFamily="18" charset="0"/>
                        </a:rPr>
                        <a:t>overlapping</a:t>
                      </a:r>
                      <a:r>
                        <a:rPr lang="en-US" sz="2000" b="0" baseline="0" dirty="0">
                          <a:latin typeface="Cambria" panose="02040503050406030204" pitchFamily="18" charset="0"/>
                          <a:ea typeface="Cambria" panose="02040503050406030204" pitchFamily="18" charset="0"/>
                        </a:rPr>
                        <a:t> cells.</a:t>
                      </a:r>
                      <a:endParaRPr lang="en-IN" sz="2000" b="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4" name="Table 13">
            <a:extLst>
              <a:ext uri="{FF2B5EF4-FFF2-40B4-BE49-F238E27FC236}">
                <a16:creationId xmlns:a16="http://schemas.microsoft.com/office/drawing/2014/main" xmlns="" id="{7B985B49-1978-FC30-C489-25D8724E3F58}"/>
              </a:ext>
            </a:extLst>
          </p:cNvPr>
          <p:cNvGraphicFramePr>
            <a:graphicFrameLocks noGrp="1"/>
          </p:cNvGraphicFramePr>
          <p:nvPr>
            <p:extLst>
              <p:ext uri="{D42A27DB-BD31-4B8C-83A1-F6EECF244321}">
                <p14:modId xmlns:p14="http://schemas.microsoft.com/office/powerpoint/2010/main" xmlns="" val="1584486457"/>
              </p:ext>
            </p:extLst>
          </p:nvPr>
        </p:nvGraphicFramePr>
        <p:xfrm>
          <a:off x="246581" y="3908746"/>
          <a:ext cx="11575712" cy="1005840"/>
        </p:xfrm>
        <a:graphic>
          <a:graphicData uri="http://schemas.openxmlformats.org/drawingml/2006/table">
            <a:tbl>
              <a:tblPr firstRow="1" bandRow="1"/>
              <a:tblGrid>
                <a:gridCol w="5787856">
                  <a:extLst>
                    <a:ext uri="{9D8B030D-6E8A-4147-A177-3AD203B41FA5}">
                      <a16:colId xmlns:a16="http://schemas.microsoft.com/office/drawing/2014/main" xmlns="" val="20000"/>
                    </a:ext>
                  </a:extLst>
                </a:gridCol>
                <a:gridCol w="5787856">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The radio links from the mobile station to the existing cell is </a:t>
                      </a:r>
                      <a:r>
                        <a:rPr lang="en-IN" sz="2000" b="0" kern="1200" dirty="0">
                          <a:solidFill>
                            <a:srgbClr val="5430AA"/>
                          </a:solidFill>
                          <a:latin typeface="Cambria" panose="02040503050406030204" pitchFamily="18" charset="0"/>
                          <a:ea typeface="Cambria" panose="02040503050406030204" pitchFamily="18" charset="0"/>
                          <a:cs typeface="+mn-cs"/>
                        </a:rPr>
                        <a:t>broken</a:t>
                      </a:r>
                      <a:r>
                        <a:rPr lang="en-IN" sz="2000" b="0" kern="1200" dirty="0">
                          <a:solidFill>
                            <a:schemeClr val="tx1"/>
                          </a:solidFill>
                          <a:latin typeface="Cambria" panose="02040503050406030204" pitchFamily="18" charset="0"/>
                          <a:ea typeface="Cambria" panose="02040503050406030204" pitchFamily="18" charset="0"/>
                          <a:cs typeface="+mn-cs"/>
                        </a:rPr>
                        <a:t> before establishing a link with the next cell.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In soft handoff, at least one of the links is </a:t>
                      </a:r>
                      <a:r>
                        <a:rPr lang="en-IN" sz="2000" b="0" kern="1200" dirty="0">
                          <a:solidFill>
                            <a:srgbClr val="5430AA"/>
                          </a:solidFill>
                          <a:latin typeface="Cambria" panose="02040503050406030204" pitchFamily="18" charset="0"/>
                          <a:ea typeface="Cambria" panose="02040503050406030204" pitchFamily="18" charset="0"/>
                          <a:cs typeface="+mn-cs"/>
                        </a:rPr>
                        <a:t>kept</a:t>
                      </a:r>
                      <a:r>
                        <a:rPr lang="en-IN" sz="2000" b="0" kern="1200" dirty="0">
                          <a:solidFill>
                            <a:schemeClr val="tx1"/>
                          </a:solidFill>
                          <a:latin typeface="Cambria" panose="02040503050406030204" pitchFamily="18" charset="0"/>
                          <a:ea typeface="Cambria" panose="02040503050406030204" pitchFamily="18" charset="0"/>
                          <a:cs typeface="+mn-cs"/>
                        </a:rPr>
                        <a:t> when radio links are added and removed to the mobile station.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5" name="Table 14">
            <a:extLst>
              <a:ext uri="{FF2B5EF4-FFF2-40B4-BE49-F238E27FC236}">
                <a16:creationId xmlns:a16="http://schemas.microsoft.com/office/drawing/2014/main" xmlns="" id="{B2833DF3-EE3C-ECC8-ACC0-0FD22EC70E50}"/>
              </a:ext>
            </a:extLst>
          </p:cNvPr>
          <p:cNvGraphicFramePr>
            <a:graphicFrameLocks noGrp="1"/>
          </p:cNvGraphicFramePr>
          <p:nvPr>
            <p:extLst>
              <p:ext uri="{D42A27DB-BD31-4B8C-83A1-F6EECF244321}">
                <p14:modId xmlns:p14="http://schemas.microsoft.com/office/powerpoint/2010/main" xmlns="" val="905998853"/>
              </p:ext>
            </p:extLst>
          </p:nvPr>
        </p:nvGraphicFramePr>
        <p:xfrm>
          <a:off x="246581" y="4914586"/>
          <a:ext cx="11575712" cy="396240"/>
        </p:xfrm>
        <a:graphic>
          <a:graphicData uri="http://schemas.openxmlformats.org/drawingml/2006/table">
            <a:tbl>
              <a:tblPr firstRow="1" bandRow="1"/>
              <a:tblGrid>
                <a:gridCol w="5787856">
                  <a:extLst>
                    <a:ext uri="{9D8B030D-6E8A-4147-A177-3AD203B41FA5}">
                      <a16:colId xmlns:a16="http://schemas.microsoft.com/office/drawing/2014/main" xmlns="" val="20000"/>
                    </a:ext>
                  </a:extLst>
                </a:gridCol>
                <a:gridCol w="5787856">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It is a </a:t>
                      </a:r>
                      <a:r>
                        <a:rPr lang="en-IN" sz="2000" b="1" kern="1200" dirty="0">
                          <a:solidFill>
                            <a:srgbClr val="5430AA"/>
                          </a:solidFill>
                          <a:latin typeface="Cambria" panose="02040503050406030204" pitchFamily="18" charset="0"/>
                          <a:ea typeface="Cambria" panose="02040503050406030204" pitchFamily="18" charset="0"/>
                          <a:cs typeface="+mn-cs"/>
                        </a:rPr>
                        <a:t>“break before make” </a:t>
                      </a:r>
                      <a:r>
                        <a:rPr lang="en-IN" sz="2000" b="0" kern="1200" dirty="0">
                          <a:solidFill>
                            <a:schemeClr val="tx1"/>
                          </a:solidFill>
                          <a:latin typeface="Cambria" panose="02040503050406030204" pitchFamily="18" charset="0"/>
                          <a:ea typeface="Cambria" panose="02040503050406030204" pitchFamily="18" charset="0"/>
                          <a:cs typeface="+mn-cs"/>
                        </a:rPr>
                        <a:t>policy.</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It is a </a:t>
                      </a:r>
                      <a:r>
                        <a:rPr lang="en-IN" sz="2000" b="1" kern="1200" dirty="0">
                          <a:solidFill>
                            <a:srgbClr val="5430AA"/>
                          </a:solidFill>
                          <a:latin typeface="Cambria" panose="02040503050406030204" pitchFamily="18" charset="0"/>
                          <a:ea typeface="Cambria" panose="02040503050406030204" pitchFamily="18" charset="0"/>
                          <a:cs typeface="+mn-cs"/>
                        </a:rPr>
                        <a:t>“make before break” </a:t>
                      </a:r>
                      <a:r>
                        <a:rPr lang="en-IN" sz="2000" b="0" kern="1200" dirty="0">
                          <a:solidFill>
                            <a:schemeClr val="tx1"/>
                          </a:solidFill>
                          <a:latin typeface="Cambria" panose="02040503050406030204" pitchFamily="18" charset="0"/>
                          <a:ea typeface="Cambria" panose="02040503050406030204" pitchFamily="18" charset="0"/>
                          <a:cs typeface="+mn-cs"/>
                        </a:rPr>
                        <a:t>policy.</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3693393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Types of Handover/Handoff</a:t>
            </a:r>
          </a:p>
        </p:txBody>
      </p:sp>
      <p:sp>
        <p:nvSpPr>
          <p:cNvPr id="75" name="Content Placeholder 2">
            <a:extLst>
              <a:ext uri="{FF2B5EF4-FFF2-40B4-BE49-F238E27FC236}">
                <a16:creationId xmlns:a16="http://schemas.microsoft.com/office/drawing/2014/main" xmlns="" id="{AEAC0993-D7E1-B186-8272-ACC48DF9401C}"/>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Four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types of handover in GSM:</a:t>
            </a:r>
          </a:p>
        </p:txBody>
      </p:sp>
      <p:sp>
        <p:nvSpPr>
          <p:cNvPr id="76" name="Cube 75">
            <a:extLst>
              <a:ext uri="{FF2B5EF4-FFF2-40B4-BE49-F238E27FC236}">
                <a16:creationId xmlns:a16="http://schemas.microsoft.com/office/drawing/2014/main" xmlns="" id="{D9B26579-8947-2DB5-1706-66A0E39FABAA}"/>
              </a:ext>
            </a:extLst>
          </p:cNvPr>
          <p:cNvSpPr/>
          <p:nvPr/>
        </p:nvSpPr>
        <p:spPr>
          <a:xfrm>
            <a:off x="6248400" y="2872815"/>
            <a:ext cx="838200" cy="8382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77" name="Cube 76">
            <a:extLst>
              <a:ext uri="{FF2B5EF4-FFF2-40B4-BE49-F238E27FC236}">
                <a16:creationId xmlns:a16="http://schemas.microsoft.com/office/drawing/2014/main" xmlns="" id="{DD772AF7-C3BF-C4C8-5F86-D2022E703FD9}"/>
              </a:ext>
            </a:extLst>
          </p:cNvPr>
          <p:cNvSpPr/>
          <p:nvPr/>
        </p:nvSpPr>
        <p:spPr>
          <a:xfrm>
            <a:off x="8528607" y="2650532"/>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12121"/>
                </a:solidFill>
                <a:effectLst/>
                <a:uLnTx/>
                <a:uFillTx/>
                <a:latin typeface="Roboto Condensed"/>
                <a:ea typeface="+mn-ea"/>
                <a:cs typeface="+mn-cs"/>
              </a:rPr>
              <a:t>GMSC</a:t>
            </a:r>
          </a:p>
        </p:txBody>
      </p:sp>
      <p:sp>
        <p:nvSpPr>
          <p:cNvPr id="78" name="Cube 77">
            <a:extLst>
              <a:ext uri="{FF2B5EF4-FFF2-40B4-BE49-F238E27FC236}">
                <a16:creationId xmlns:a16="http://schemas.microsoft.com/office/drawing/2014/main" xmlns="" id="{0A172C39-9436-4E2E-6C7D-2444ACD742FB}"/>
              </a:ext>
            </a:extLst>
          </p:cNvPr>
          <p:cNvSpPr/>
          <p:nvPr/>
        </p:nvSpPr>
        <p:spPr>
          <a:xfrm>
            <a:off x="8737345" y="1220284"/>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ISC</a:t>
            </a:r>
          </a:p>
        </p:txBody>
      </p:sp>
      <p:sp>
        <p:nvSpPr>
          <p:cNvPr id="79" name="Cube 78">
            <a:extLst>
              <a:ext uri="{FF2B5EF4-FFF2-40B4-BE49-F238E27FC236}">
                <a16:creationId xmlns:a16="http://schemas.microsoft.com/office/drawing/2014/main" xmlns="" id="{FC6274AA-AACD-C269-1570-BF443F9688E7}"/>
              </a:ext>
            </a:extLst>
          </p:cNvPr>
          <p:cNvSpPr/>
          <p:nvPr/>
        </p:nvSpPr>
        <p:spPr>
          <a:xfrm>
            <a:off x="6457950" y="1066800"/>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OMC</a:t>
            </a:r>
          </a:p>
        </p:txBody>
      </p:sp>
      <p:sp>
        <p:nvSpPr>
          <p:cNvPr id="80" name="Cube 79">
            <a:extLst>
              <a:ext uri="{FF2B5EF4-FFF2-40B4-BE49-F238E27FC236}">
                <a16:creationId xmlns:a16="http://schemas.microsoft.com/office/drawing/2014/main" xmlns="" id="{333CF2DD-CDBA-641F-DA8F-39E44734DD38}"/>
              </a:ext>
            </a:extLst>
          </p:cNvPr>
          <p:cNvSpPr/>
          <p:nvPr/>
        </p:nvSpPr>
        <p:spPr>
          <a:xfrm>
            <a:off x="4837877" y="3859826"/>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81" name="Cube 80">
            <a:extLst>
              <a:ext uri="{FF2B5EF4-FFF2-40B4-BE49-F238E27FC236}">
                <a16:creationId xmlns:a16="http://schemas.microsoft.com/office/drawing/2014/main" xmlns="" id="{E7F30B54-B543-7B02-6CFC-35CD8C14C1AA}"/>
              </a:ext>
            </a:extLst>
          </p:cNvPr>
          <p:cNvSpPr/>
          <p:nvPr/>
        </p:nvSpPr>
        <p:spPr>
          <a:xfrm>
            <a:off x="4372116" y="1861914"/>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82" name="Cube 81">
            <a:extLst>
              <a:ext uri="{FF2B5EF4-FFF2-40B4-BE49-F238E27FC236}">
                <a16:creationId xmlns:a16="http://schemas.microsoft.com/office/drawing/2014/main" xmlns="" id="{45CFF6C2-3AC0-B5DB-FEF8-15B20DA25A57}"/>
              </a:ext>
            </a:extLst>
          </p:cNvPr>
          <p:cNvSpPr/>
          <p:nvPr/>
        </p:nvSpPr>
        <p:spPr>
          <a:xfrm>
            <a:off x="2203418" y="2094248"/>
            <a:ext cx="556083"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83" name="Cube 82">
            <a:extLst>
              <a:ext uri="{FF2B5EF4-FFF2-40B4-BE49-F238E27FC236}">
                <a16:creationId xmlns:a16="http://schemas.microsoft.com/office/drawing/2014/main" xmlns="" id="{82BFF3A1-26A9-0FB2-4C56-4F46F616C299}"/>
              </a:ext>
            </a:extLst>
          </p:cNvPr>
          <p:cNvSpPr/>
          <p:nvPr/>
        </p:nvSpPr>
        <p:spPr>
          <a:xfrm>
            <a:off x="2406385" y="4054096"/>
            <a:ext cx="558793" cy="5587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84" name="Hexagon 83">
            <a:extLst>
              <a:ext uri="{FF2B5EF4-FFF2-40B4-BE49-F238E27FC236}">
                <a16:creationId xmlns:a16="http://schemas.microsoft.com/office/drawing/2014/main" xmlns="" id="{F31FEE5F-53CE-1D44-76E9-444CDE86791B}"/>
              </a:ext>
            </a:extLst>
          </p:cNvPr>
          <p:cNvSpPr/>
          <p:nvPr/>
        </p:nvSpPr>
        <p:spPr>
          <a:xfrm rot="1631668">
            <a:off x="2562323" y="4845104"/>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5" name="Hexagon 84">
            <a:extLst>
              <a:ext uri="{FF2B5EF4-FFF2-40B4-BE49-F238E27FC236}">
                <a16:creationId xmlns:a16="http://schemas.microsoft.com/office/drawing/2014/main" xmlns="" id="{2573F2D2-D836-FD31-E2DA-1AB3C3914783}"/>
              </a:ext>
            </a:extLst>
          </p:cNvPr>
          <p:cNvSpPr/>
          <p:nvPr/>
        </p:nvSpPr>
        <p:spPr>
          <a:xfrm rot="1631668">
            <a:off x="1908838" y="3841521"/>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6" name="Cube 85">
            <a:extLst>
              <a:ext uri="{FF2B5EF4-FFF2-40B4-BE49-F238E27FC236}">
                <a16:creationId xmlns:a16="http://schemas.microsoft.com/office/drawing/2014/main" xmlns="" id="{68C9E801-E083-68DA-DF76-CA66D5F57136}"/>
              </a:ext>
            </a:extLst>
          </p:cNvPr>
          <p:cNvSpPr/>
          <p:nvPr/>
        </p:nvSpPr>
        <p:spPr>
          <a:xfrm>
            <a:off x="2947308" y="5096099"/>
            <a:ext cx="557893" cy="5578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87" name="Hexagon 86">
            <a:extLst>
              <a:ext uri="{FF2B5EF4-FFF2-40B4-BE49-F238E27FC236}">
                <a16:creationId xmlns:a16="http://schemas.microsoft.com/office/drawing/2014/main" xmlns="" id="{F259DA3A-BCEB-D3CE-C445-CC786BCA6223}"/>
              </a:ext>
            </a:extLst>
          </p:cNvPr>
          <p:cNvSpPr/>
          <p:nvPr/>
        </p:nvSpPr>
        <p:spPr>
          <a:xfrm rot="1631668">
            <a:off x="2447034" y="2828649"/>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8" name="Hexagon 87">
            <a:extLst>
              <a:ext uri="{FF2B5EF4-FFF2-40B4-BE49-F238E27FC236}">
                <a16:creationId xmlns:a16="http://schemas.microsoft.com/office/drawing/2014/main" xmlns="" id="{FC5DBD96-6D48-B087-A3D6-961E02E688F9}"/>
              </a:ext>
            </a:extLst>
          </p:cNvPr>
          <p:cNvSpPr/>
          <p:nvPr/>
        </p:nvSpPr>
        <p:spPr>
          <a:xfrm rot="1631668">
            <a:off x="1789182" y="1832076"/>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grpSp>
        <p:nvGrpSpPr>
          <p:cNvPr id="89" name="Group 88">
            <a:extLst>
              <a:ext uri="{FF2B5EF4-FFF2-40B4-BE49-F238E27FC236}">
                <a16:creationId xmlns:a16="http://schemas.microsoft.com/office/drawing/2014/main" xmlns="" id="{9E7BD739-B00F-7157-81D5-D5E312B6DA54}"/>
              </a:ext>
            </a:extLst>
          </p:cNvPr>
          <p:cNvGrpSpPr/>
          <p:nvPr/>
        </p:nvGrpSpPr>
        <p:grpSpPr>
          <a:xfrm rot="13835909">
            <a:off x="3018097" y="4764380"/>
            <a:ext cx="395309" cy="284997"/>
            <a:chOff x="7305676" y="3613321"/>
            <a:chExt cx="562724" cy="527866"/>
          </a:xfrm>
        </p:grpSpPr>
        <p:sp>
          <p:nvSpPr>
            <p:cNvPr id="90" name="Half Frame 89">
              <a:extLst>
                <a:ext uri="{FF2B5EF4-FFF2-40B4-BE49-F238E27FC236}">
                  <a16:creationId xmlns:a16="http://schemas.microsoft.com/office/drawing/2014/main" xmlns="" id="{B4620F45-2E25-2C4B-29A2-33ACC6D1C0BE}"/>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91" name="Straight Connector 90">
              <a:extLst>
                <a:ext uri="{FF2B5EF4-FFF2-40B4-BE49-F238E27FC236}">
                  <a16:creationId xmlns:a16="http://schemas.microsoft.com/office/drawing/2014/main" xmlns="" id="{B341E42E-E41F-42AA-3022-60C54AADE62E}"/>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92" name="Picture 91">
            <a:extLst>
              <a:ext uri="{FF2B5EF4-FFF2-40B4-BE49-F238E27FC236}">
                <a16:creationId xmlns:a16="http://schemas.microsoft.com/office/drawing/2014/main" xmlns="" id="{7B31867B-55DF-897A-6E03-8EBF06633C77}"/>
              </a:ext>
            </a:extLst>
          </p:cNvPr>
          <p:cNvPicPr>
            <a:picLocks noChangeAspect="1"/>
          </p:cNvPicPr>
          <p:nvPr/>
        </p:nvPicPr>
        <p:blipFill>
          <a:blip r:embed="rId6"/>
          <a:stretch>
            <a:fillRect/>
          </a:stretch>
        </p:blipFill>
        <p:spPr>
          <a:xfrm>
            <a:off x="3216453" y="5663123"/>
            <a:ext cx="342900" cy="342900"/>
          </a:xfrm>
          <a:prstGeom prst="rect">
            <a:avLst/>
          </a:prstGeom>
        </p:spPr>
      </p:pic>
      <p:grpSp>
        <p:nvGrpSpPr>
          <p:cNvPr id="93" name="Group 92">
            <a:extLst>
              <a:ext uri="{FF2B5EF4-FFF2-40B4-BE49-F238E27FC236}">
                <a16:creationId xmlns:a16="http://schemas.microsoft.com/office/drawing/2014/main" xmlns="" id="{32151DF4-C120-BED2-3CD5-92892FEEA17D}"/>
              </a:ext>
            </a:extLst>
          </p:cNvPr>
          <p:cNvGrpSpPr/>
          <p:nvPr/>
        </p:nvGrpSpPr>
        <p:grpSpPr>
          <a:xfrm rot="13835909">
            <a:off x="2377233" y="3792134"/>
            <a:ext cx="395309" cy="284997"/>
            <a:chOff x="7305676" y="3613321"/>
            <a:chExt cx="562724" cy="527866"/>
          </a:xfrm>
        </p:grpSpPr>
        <p:sp>
          <p:nvSpPr>
            <p:cNvPr id="94" name="Half Frame 93">
              <a:extLst>
                <a:ext uri="{FF2B5EF4-FFF2-40B4-BE49-F238E27FC236}">
                  <a16:creationId xmlns:a16="http://schemas.microsoft.com/office/drawing/2014/main" xmlns="" id="{C4B26D11-E958-EBBB-425C-48D9A1289BFC}"/>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95" name="Straight Connector 94">
              <a:extLst>
                <a:ext uri="{FF2B5EF4-FFF2-40B4-BE49-F238E27FC236}">
                  <a16:creationId xmlns:a16="http://schemas.microsoft.com/office/drawing/2014/main" xmlns="" id="{268C3EF0-82A9-B19B-3FF0-5687B8F75BD6}"/>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96" name="Group 95">
            <a:extLst>
              <a:ext uri="{FF2B5EF4-FFF2-40B4-BE49-F238E27FC236}">
                <a16:creationId xmlns:a16="http://schemas.microsoft.com/office/drawing/2014/main" xmlns="" id="{FF808DD4-11EE-AE15-ED2D-BA44BEA7608D}"/>
              </a:ext>
            </a:extLst>
          </p:cNvPr>
          <p:cNvGrpSpPr/>
          <p:nvPr/>
        </p:nvGrpSpPr>
        <p:grpSpPr>
          <a:xfrm rot="13835909">
            <a:off x="2203186" y="1879040"/>
            <a:ext cx="395309" cy="284997"/>
            <a:chOff x="7305676" y="3613321"/>
            <a:chExt cx="562724" cy="527866"/>
          </a:xfrm>
        </p:grpSpPr>
        <p:sp>
          <p:nvSpPr>
            <p:cNvPr id="97" name="Half Frame 96">
              <a:extLst>
                <a:ext uri="{FF2B5EF4-FFF2-40B4-BE49-F238E27FC236}">
                  <a16:creationId xmlns:a16="http://schemas.microsoft.com/office/drawing/2014/main" xmlns="" id="{5F0214E2-3D77-570F-4C04-867C3AD3C341}"/>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98" name="Straight Connector 97">
              <a:extLst>
                <a:ext uri="{FF2B5EF4-FFF2-40B4-BE49-F238E27FC236}">
                  <a16:creationId xmlns:a16="http://schemas.microsoft.com/office/drawing/2014/main" xmlns="" id="{23FF9F9E-E1D3-6492-DF3F-DCF3F5228704}"/>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99" name="Picture 98">
            <a:extLst>
              <a:ext uri="{FF2B5EF4-FFF2-40B4-BE49-F238E27FC236}">
                <a16:creationId xmlns:a16="http://schemas.microsoft.com/office/drawing/2014/main" xmlns="" id="{EB922C3C-2B46-22E2-1A0B-9B8027E11881}"/>
              </a:ext>
            </a:extLst>
          </p:cNvPr>
          <p:cNvPicPr>
            <a:picLocks noChangeAspect="1"/>
          </p:cNvPicPr>
          <p:nvPr/>
        </p:nvPicPr>
        <p:blipFill>
          <a:blip r:embed="rId6"/>
          <a:stretch>
            <a:fillRect/>
          </a:stretch>
        </p:blipFill>
        <p:spPr>
          <a:xfrm>
            <a:off x="3566974" y="5320223"/>
            <a:ext cx="342900" cy="342900"/>
          </a:xfrm>
          <a:prstGeom prst="rect">
            <a:avLst/>
          </a:prstGeom>
        </p:spPr>
      </p:pic>
      <p:pic>
        <p:nvPicPr>
          <p:cNvPr id="100" name="Picture 99">
            <a:extLst>
              <a:ext uri="{FF2B5EF4-FFF2-40B4-BE49-F238E27FC236}">
                <a16:creationId xmlns:a16="http://schemas.microsoft.com/office/drawing/2014/main" xmlns="" id="{38D4D80E-B1EA-EC74-2EF5-C13761B93ABB}"/>
              </a:ext>
            </a:extLst>
          </p:cNvPr>
          <p:cNvPicPr>
            <a:picLocks noChangeAspect="1"/>
          </p:cNvPicPr>
          <p:nvPr/>
        </p:nvPicPr>
        <p:blipFill>
          <a:blip r:embed="rId6"/>
          <a:stretch>
            <a:fillRect/>
          </a:stretch>
        </p:blipFill>
        <p:spPr>
          <a:xfrm>
            <a:off x="2715976" y="2324683"/>
            <a:ext cx="342900" cy="342900"/>
          </a:xfrm>
          <a:prstGeom prst="rect">
            <a:avLst/>
          </a:prstGeom>
        </p:spPr>
      </p:pic>
      <p:pic>
        <p:nvPicPr>
          <p:cNvPr id="101" name="Picture 100">
            <a:extLst>
              <a:ext uri="{FF2B5EF4-FFF2-40B4-BE49-F238E27FC236}">
                <a16:creationId xmlns:a16="http://schemas.microsoft.com/office/drawing/2014/main" xmlns="" id="{143765FC-7048-4014-2BD5-01BCE7ED1671}"/>
              </a:ext>
            </a:extLst>
          </p:cNvPr>
          <p:cNvPicPr>
            <a:picLocks noChangeAspect="1"/>
          </p:cNvPicPr>
          <p:nvPr/>
        </p:nvPicPr>
        <p:blipFill>
          <a:blip r:embed="rId6"/>
          <a:stretch>
            <a:fillRect/>
          </a:stretch>
        </p:blipFill>
        <p:spPr>
          <a:xfrm>
            <a:off x="2057940" y="4342696"/>
            <a:ext cx="342900" cy="342900"/>
          </a:xfrm>
          <a:prstGeom prst="rect">
            <a:avLst/>
          </a:prstGeom>
        </p:spPr>
      </p:pic>
      <p:pic>
        <p:nvPicPr>
          <p:cNvPr id="102" name="Picture 101">
            <a:extLst>
              <a:ext uri="{FF2B5EF4-FFF2-40B4-BE49-F238E27FC236}">
                <a16:creationId xmlns:a16="http://schemas.microsoft.com/office/drawing/2014/main" xmlns="" id="{6BD24577-AD17-CF26-223B-B684A3C3E51E}"/>
              </a:ext>
            </a:extLst>
          </p:cNvPr>
          <p:cNvPicPr>
            <a:picLocks noChangeAspect="1"/>
          </p:cNvPicPr>
          <p:nvPr/>
        </p:nvPicPr>
        <p:blipFill>
          <a:blip r:embed="rId6"/>
          <a:stretch>
            <a:fillRect/>
          </a:stretch>
        </p:blipFill>
        <p:spPr>
          <a:xfrm>
            <a:off x="1900018" y="2412630"/>
            <a:ext cx="342900" cy="342900"/>
          </a:xfrm>
          <a:prstGeom prst="rect">
            <a:avLst/>
          </a:prstGeom>
        </p:spPr>
      </p:pic>
      <p:sp>
        <p:nvSpPr>
          <p:cNvPr id="103" name="Freeform 30">
            <a:extLst>
              <a:ext uri="{FF2B5EF4-FFF2-40B4-BE49-F238E27FC236}">
                <a16:creationId xmlns:a16="http://schemas.microsoft.com/office/drawing/2014/main" xmlns="" id="{26133536-5AD5-2939-BD22-068C025BE85B}"/>
              </a:ext>
            </a:extLst>
          </p:cNvPr>
          <p:cNvSpPr/>
          <p:nvPr/>
        </p:nvSpPr>
        <p:spPr>
          <a:xfrm>
            <a:off x="2445573" y="2021539"/>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04" name="Freeform 32">
            <a:extLst>
              <a:ext uri="{FF2B5EF4-FFF2-40B4-BE49-F238E27FC236}">
                <a16:creationId xmlns:a16="http://schemas.microsoft.com/office/drawing/2014/main" xmlns="" id="{39B4F8FD-8F51-A625-FDE2-77177CE62096}"/>
              </a:ext>
            </a:extLst>
          </p:cNvPr>
          <p:cNvSpPr/>
          <p:nvPr/>
        </p:nvSpPr>
        <p:spPr>
          <a:xfrm flipH="1">
            <a:off x="2057941" y="2021539"/>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05" name="Freeform 33">
            <a:extLst>
              <a:ext uri="{FF2B5EF4-FFF2-40B4-BE49-F238E27FC236}">
                <a16:creationId xmlns:a16="http://schemas.microsoft.com/office/drawing/2014/main" xmlns="" id="{365F9D2C-25AC-D756-4615-258AC6AA82DE}"/>
              </a:ext>
            </a:extLst>
          </p:cNvPr>
          <p:cNvSpPr/>
          <p:nvPr/>
        </p:nvSpPr>
        <p:spPr>
          <a:xfrm>
            <a:off x="3243018" y="4838966"/>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06" name="Freeform 34">
            <a:extLst>
              <a:ext uri="{FF2B5EF4-FFF2-40B4-BE49-F238E27FC236}">
                <a16:creationId xmlns:a16="http://schemas.microsoft.com/office/drawing/2014/main" xmlns="" id="{2B44FD7D-6215-5471-0AB9-FFDF456F8762}"/>
              </a:ext>
            </a:extLst>
          </p:cNvPr>
          <p:cNvSpPr/>
          <p:nvPr/>
        </p:nvSpPr>
        <p:spPr>
          <a:xfrm>
            <a:off x="3243018" y="4969865"/>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07" name="Straight Connector 106">
            <a:extLst>
              <a:ext uri="{FF2B5EF4-FFF2-40B4-BE49-F238E27FC236}">
                <a16:creationId xmlns:a16="http://schemas.microsoft.com/office/drawing/2014/main" xmlns="" id="{37A05032-A3C6-601D-A486-0967DEDB2133}"/>
              </a:ext>
            </a:extLst>
          </p:cNvPr>
          <p:cNvCxnSpPr>
            <a:cxnSpLocks/>
            <a:stCxn id="76" idx="2"/>
            <a:endCxn id="81" idx="5"/>
          </p:cNvCxnSpPr>
          <p:nvPr/>
        </p:nvCxnSpPr>
        <p:spPr>
          <a:xfrm flipH="1" flipV="1">
            <a:off x="5057916" y="2119090"/>
            <a:ext cx="1190484" cy="1277601"/>
          </a:xfrm>
          <a:prstGeom prst="line">
            <a:avLst/>
          </a:prstGeom>
          <a:noFill/>
          <a:ln w="12700" cap="flat" cmpd="sng" algn="ctr">
            <a:solidFill>
              <a:srgbClr val="212121"/>
            </a:solidFill>
            <a:prstDash val="solid"/>
            <a:miter lim="800000"/>
          </a:ln>
          <a:effectLst/>
        </p:spPr>
      </p:cxnSp>
      <p:cxnSp>
        <p:nvCxnSpPr>
          <p:cNvPr id="108" name="Straight Connector 107">
            <a:extLst>
              <a:ext uri="{FF2B5EF4-FFF2-40B4-BE49-F238E27FC236}">
                <a16:creationId xmlns:a16="http://schemas.microsoft.com/office/drawing/2014/main" xmlns="" id="{C8C106CC-3C18-EDA8-FDC2-A165AB709DAD}"/>
              </a:ext>
            </a:extLst>
          </p:cNvPr>
          <p:cNvCxnSpPr>
            <a:cxnSpLocks/>
            <a:stCxn id="76" idx="3"/>
            <a:endCxn id="80" idx="5"/>
          </p:cNvCxnSpPr>
          <p:nvPr/>
        </p:nvCxnSpPr>
        <p:spPr>
          <a:xfrm flipH="1">
            <a:off x="5523677" y="3711015"/>
            <a:ext cx="1039048" cy="405986"/>
          </a:xfrm>
          <a:prstGeom prst="line">
            <a:avLst/>
          </a:prstGeom>
          <a:noFill/>
          <a:ln w="12700" cap="flat" cmpd="sng" algn="ctr">
            <a:solidFill>
              <a:srgbClr val="212121"/>
            </a:solidFill>
            <a:prstDash val="solid"/>
            <a:miter lim="800000"/>
          </a:ln>
          <a:effectLst/>
        </p:spPr>
      </p:cxnSp>
      <p:cxnSp>
        <p:nvCxnSpPr>
          <p:cNvPr id="109" name="Straight Connector 108">
            <a:extLst>
              <a:ext uri="{FF2B5EF4-FFF2-40B4-BE49-F238E27FC236}">
                <a16:creationId xmlns:a16="http://schemas.microsoft.com/office/drawing/2014/main" xmlns="" id="{18CAFFA2-D246-3CE5-DD6B-315CDF5C43A1}"/>
              </a:ext>
            </a:extLst>
          </p:cNvPr>
          <p:cNvCxnSpPr>
            <a:cxnSpLocks/>
            <a:stCxn id="80" idx="2"/>
            <a:endCxn id="86" idx="5"/>
          </p:cNvCxnSpPr>
          <p:nvPr/>
        </p:nvCxnSpPr>
        <p:spPr>
          <a:xfrm flipH="1">
            <a:off x="3505201" y="4288452"/>
            <a:ext cx="1332677" cy="1016857"/>
          </a:xfrm>
          <a:prstGeom prst="line">
            <a:avLst/>
          </a:prstGeom>
          <a:noFill/>
          <a:ln w="12700" cap="flat" cmpd="sng" algn="ctr">
            <a:solidFill>
              <a:srgbClr val="212121"/>
            </a:solidFill>
            <a:prstDash val="solid"/>
            <a:miter lim="800000"/>
          </a:ln>
          <a:effectLst/>
        </p:spPr>
      </p:cxnSp>
      <p:cxnSp>
        <p:nvCxnSpPr>
          <p:cNvPr id="110" name="Straight Connector 109">
            <a:extLst>
              <a:ext uri="{FF2B5EF4-FFF2-40B4-BE49-F238E27FC236}">
                <a16:creationId xmlns:a16="http://schemas.microsoft.com/office/drawing/2014/main" xmlns="" id="{6730612F-18EE-47D5-4EB8-CD011065FB83}"/>
              </a:ext>
            </a:extLst>
          </p:cNvPr>
          <p:cNvCxnSpPr>
            <a:cxnSpLocks/>
            <a:stCxn id="80" idx="2"/>
            <a:endCxn id="83" idx="5"/>
          </p:cNvCxnSpPr>
          <p:nvPr/>
        </p:nvCxnSpPr>
        <p:spPr>
          <a:xfrm flipH="1" flipV="1">
            <a:off x="2965177" y="4263643"/>
            <a:ext cx="1872700" cy="24809"/>
          </a:xfrm>
          <a:prstGeom prst="line">
            <a:avLst/>
          </a:prstGeom>
          <a:noFill/>
          <a:ln w="12700" cap="flat" cmpd="sng" algn="ctr">
            <a:solidFill>
              <a:srgbClr val="212121"/>
            </a:solidFill>
            <a:prstDash val="solid"/>
            <a:miter lim="800000"/>
          </a:ln>
          <a:effectLst/>
        </p:spPr>
      </p:cxnSp>
      <p:cxnSp>
        <p:nvCxnSpPr>
          <p:cNvPr id="111" name="Straight Connector 110">
            <a:extLst>
              <a:ext uri="{FF2B5EF4-FFF2-40B4-BE49-F238E27FC236}">
                <a16:creationId xmlns:a16="http://schemas.microsoft.com/office/drawing/2014/main" xmlns="" id="{E3099551-A4DB-222C-9950-395B939F4835}"/>
              </a:ext>
            </a:extLst>
          </p:cNvPr>
          <p:cNvCxnSpPr>
            <a:cxnSpLocks/>
            <a:stCxn id="81" idx="2"/>
            <a:endCxn id="82" idx="5"/>
          </p:cNvCxnSpPr>
          <p:nvPr/>
        </p:nvCxnSpPr>
        <p:spPr>
          <a:xfrm flipH="1">
            <a:off x="2759500" y="2290540"/>
            <a:ext cx="1612616" cy="12239"/>
          </a:xfrm>
          <a:prstGeom prst="line">
            <a:avLst/>
          </a:prstGeom>
          <a:noFill/>
          <a:ln w="12700" cap="flat" cmpd="sng" algn="ctr">
            <a:solidFill>
              <a:srgbClr val="212121"/>
            </a:solidFill>
            <a:prstDash val="solid"/>
            <a:miter lim="800000"/>
          </a:ln>
          <a:effectLst/>
        </p:spPr>
      </p:cxnSp>
      <p:sp>
        <p:nvSpPr>
          <p:cNvPr id="112" name="Can 40">
            <a:extLst>
              <a:ext uri="{FF2B5EF4-FFF2-40B4-BE49-F238E27FC236}">
                <a16:creationId xmlns:a16="http://schemas.microsoft.com/office/drawing/2014/main" xmlns="" id="{62F07618-BC6E-F267-F864-55BC2426CA85}"/>
              </a:ext>
            </a:extLst>
          </p:cNvPr>
          <p:cNvSpPr/>
          <p:nvPr/>
        </p:nvSpPr>
        <p:spPr>
          <a:xfrm>
            <a:off x="6856355" y="4025936"/>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VLR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13" name="Can 41">
            <a:extLst>
              <a:ext uri="{FF2B5EF4-FFF2-40B4-BE49-F238E27FC236}">
                <a16:creationId xmlns:a16="http://schemas.microsoft.com/office/drawing/2014/main" xmlns="" id="{CEB3B393-E8E9-BEA0-1198-6A4FF6F0E366}"/>
              </a:ext>
            </a:extLst>
          </p:cNvPr>
          <p:cNvSpPr/>
          <p:nvPr/>
        </p:nvSpPr>
        <p:spPr>
          <a:xfrm>
            <a:off x="7647453" y="4577744"/>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HLR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14" name="Can 42">
            <a:extLst>
              <a:ext uri="{FF2B5EF4-FFF2-40B4-BE49-F238E27FC236}">
                <a16:creationId xmlns:a16="http://schemas.microsoft.com/office/drawing/2014/main" xmlns="" id="{25ED323F-C040-F3BE-794C-8F66B2C9ECCB}"/>
              </a:ext>
            </a:extLst>
          </p:cNvPr>
          <p:cNvSpPr/>
          <p:nvPr/>
        </p:nvSpPr>
        <p:spPr>
          <a:xfrm>
            <a:off x="8397119" y="5086992"/>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AUC</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15" name="Can 43">
            <a:extLst>
              <a:ext uri="{FF2B5EF4-FFF2-40B4-BE49-F238E27FC236}">
                <a16:creationId xmlns:a16="http://schemas.microsoft.com/office/drawing/2014/main" xmlns="" id="{B722BF9D-4DD7-0A49-BD61-F891BAD0B368}"/>
              </a:ext>
            </a:extLst>
          </p:cNvPr>
          <p:cNvSpPr/>
          <p:nvPr/>
        </p:nvSpPr>
        <p:spPr>
          <a:xfrm>
            <a:off x="9323711" y="5531641"/>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EIR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16" name="Straight Connector 115">
            <a:extLst>
              <a:ext uri="{FF2B5EF4-FFF2-40B4-BE49-F238E27FC236}">
                <a16:creationId xmlns:a16="http://schemas.microsoft.com/office/drawing/2014/main" xmlns="" id="{30717FE9-3FC3-329A-1606-55E7E5CB3DCA}"/>
              </a:ext>
            </a:extLst>
          </p:cNvPr>
          <p:cNvCxnSpPr>
            <a:cxnSpLocks/>
            <a:endCxn id="76" idx="4"/>
          </p:cNvCxnSpPr>
          <p:nvPr/>
        </p:nvCxnSpPr>
        <p:spPr>
          <a:xfrm flipH="1" flipV="1">
            <a:off x="6877050" y="3396690"/>
            <a:ext cx="3600450" cy="2222720"/>
          </a:xfrm>
          <a:prstGeom prst="line">
            <a:avLst/>
          </a:prstGeom>
          <a:noFill/>
          <a:ln w="12700" cap="flat" cmpd="sng" algn="ctr">
            <a:solidFill>
              <a:srgbClr val="212121"/>
            </a:solidFill>
            <a:prstDash val="solid"/>
            <a:miter lim="800000"/>
          </a:ln>
          <a:effectLst/>
        </p:spPr>
      </p:cxnSp>
      <p:cxnSp>
        <p:nvCxnSpPr>
          <p:cNvPr id="117" name="Straight Connector 116">
            <a:extLst>
              <a:ext uri="{FF2B5EF4-FFF2-40B4-BE49-F238E27FC236}">
                <a16:creationId xmlns:a16="http://schemas.microsoft.com/office/drawing/2014/main" xmlns="" id="{FC68AFC5-C9AC-8719-268D-18F3523826B6}"/>
              </a:ext>
            </a:extLst>
          </p:cNvPr>
          <p:cNvCxnSpPr>
            <a:cxnSpLocks/>
            <a:endCxn id="112" idx="4"/>
          </p:cNvCxnSpPr>
          <p:nvPr/>
        </p:nvCxnSpPr>
        <p:spPr>
          <a:xfrm flipH="1">
            <a:off x="7364613" y="4301840"/>
            <a:ext cx="980110" cy="0"/>
          </a:xfrm>
          <a:prstGeom prst="line">
            <a:avLst/>
          </a:prstGeom>
          <a:noFill/>
          <a:ln w="12700" cap="flat" cmpd="sng" algn="ctr">
            <a:solidFill>
              <a:srgbClr val="212121"/>
            </a:solidFill>
            <a:prstDash val="solid"/>
            <a:miter lim="800000"/>
          </a:ln>
          <a:effectLst/>
        </p:spPr>
      </p:cxnSp>
      <p:cxnSp>
        <p:nvCxnSpPr>
          <p:cNvPr id="118" name="Straight Connector 117">
            <a:extLst>
              <a:ext uri="{FF2B5EF4-FFF2-40B4-BE49-F238E27FC236}">
                <a16:creationId xmlns:a16="http://schemas.microsoft.com/office/drawing/2014/main" xmlns="" id="{FA311B25-C395-92AF-C59A-CE78C77853F7}"/>
              </a:ext>
            </a:extLst>
          </p:cNvPr>
          <p:cNvCxnSpPr>
            <a:cxnSpLocks/>
          </p:cNvCxnSpPr>
          <p:nvPr/>
        </p:nvCxnSpPr>
        <p:spPr>
          <a:xfrm flipH="1">
            <a:off x="8155712" y="4711097"/>
            <a:ext cx="835889" cy="0"/>
          </a:xfrm>
          <a:prstGeom prst="line">
            <a:avLst/>
          </a:prstGeom>
          <a:noFill/>
          <a:ln w="12700" cap="flat" cmpd="sng" algn="ctr">
            <a:solidFill>
              <a:srgbClr val="212121"/>
            </a:solidFill>
            <a:prstDash val="solid"/>
            <a:miter lim="800000"/>
          </a:ln>
          <a:effectLst/>
        </p:spPr>
      </p:cxnSp>
      <p:cxnSp>
        <p:nvCxnSpPr>
          <p:cNvPr id="119" name="Straight Connector 118">
            <a:extLst>
              <a:ext uri="{FF2B5EF4-FFF2-40B4-BE49-F238E27FC236}">
                <a16:creationId xmlns:a16="http://schemas.microsoft.com/office/drawing/2014/main" xmlns="" id="{79DCD9F7-85D2-E5D5-E3D2-68E5CCCC5CBD}"/>
              </a:ext>
            </a:extLst>
          </p:cNvPr>
          <p:cNvCxnSpPr>
            <a:cxnSpLocks/>
          </p:cNvCxnSpPr>
          <p:nvPr/>
        </p:nvCxnSpPr>
        <p:spPr>
          <a:xfrm flipH="1">
            <a:off x="8905377" y="5264040"/>
            <a:ext cx="980110" cy="0"/>
          </a:xfrm>
          <a:prstGeom prst="line">
            <a:avLst/>
          </a:prstGeom>
          <a:noFill/>
          <a:ln w="12700" cap="flat" cmpd="sng" algn="ctr">
            <a:solidFill>
              <a:srgbClr val="212121"/>
            </a:solidFill>
            <a:prstDash val="solid"/>
            <a:miter lim="800000"/>
          </a:ln>
          <a:effectLst/>
        </p:spPr>
      </p:cxnSp>
      <p:cxnSp>
        <p:nvCxnSpPr>
          <p:cNvPr id="120" name="Straight Connector 119">
            <a:extLst>
              <a:ext uri="{FF2B5EF4-FFF2-40B4-BE49-F238E27FC236}">
                <a16:creationId xmlns:a16="http://schemas.microsoft.com/office/drawing/2014/main" xmlns="" id="{13AD54D5-3864-D257-2334-F12987622FC6}"/>
              </a:ext>
            </a:extLst>
          </p:cNvPr>
          <p:cNvCxnSpPr>
            <a:cxnSpLocks/>
          </p:cNvCxnSpPr>
          <p:nvPr/>
        </p:nvCxnSpPr>
        <p:spPr>
          <a:xfrm flipH="1">
            <a:off x="9831970" y="5619411"/>
            <a:ext cx="645530" cy="14915"/>
          </a:xfrm>
          <a:prstGeom prst="line">
            <a:avLst/>
          </a:prstGeom>
          <a:noFill/>
          <a:ln w="12700" cap="flat" cmpd="sng" algn="ctr">
            <a:solidFill>
              <a:srgbClr val="212121"/>
            </a:solidFill>
            <a:prstDash val="solid"/>
            <a:miter lim="800000"/>
          </a:ln>
          <a:effectLst/>
        </p:spPr>
      </p:cxnSp>
      <p:cxnSp>
        <p:nvCxnSpPr>
          <p:cNvPr id="121" name="Straight Connector 120">
            <a:extLst>
              <a:ext uri="{FF2B5EF4-FFF2-40B4-BE49-F238E27FC236}">
                <a16:creationId xmlns:a16="http://schemas.microsoft.com/office/drawing/2014/main" xmlns="" id="{3443BD26-10D8-0418-AA18-E63245706A70}"/>
              </a:ext>
            </a:extLst>
          </p:cNvPr>
          <p:cNvCxnSpPr>
            <a:cxnSpLocks/>
            <a:stCxn id="76" idx="5"/>
            <a:endCxn id="78" idx="2"/>
          </p:cNvCxnSpPr>
          <p:nvPr/>
        </p:nvCxnSpPr>
        <p:spPr>
          <a:xfrm flipV="1">
            <a:off x="7086601" y="1744160"/>
            <a:ext cx="1650745" cy="1442981"/>
          </a:xfrm>
          <a:prstGeom prst="line">
            <a:avLst/>
          </a:prstGeom>
          <a:noFill/>
          <a:ln w="12700" cap="flat" cmpd="sng" algn="ctr">
            <a:solidFill>
              <a:srgbClr val="212121"/>
            </a:solidFill>
            <a:prstDash val="solid"/>
            <a:miter lim="800000"/>
          </a:ln>
          <a:effectLst/>
        </p:spPr>
      </p:cxnSp>
      <p:cxnSp>
        <p:nvCxnSpPr>
          <p:cNvPr id="122" name="Straight Connector 121">
            <a:extLst>
              <a:ext uri="{FF2B5EF4-FFF2-40B4-BE49-F238E27FC236}">
                <a16:creationId xmlns:a16="http://schemas.microsoft.com/office/drawing/2014/main" xmlns="" id="{0BC7F162-CD68-823B-3214-CD6946B9DA44}"/>
              </a:ext>
            </a:extLst>
          </p:cNvPr>
          <p:cNvCxnSpPr>
            <a:cxnSpLocks/>
            <a:stCxn id="76" idx="5"/>
            <a:endCxn id="77" idx="2"/>
          </p:cNvCxnSpPr>
          <p:nvPr/>
        </p:nvCxnSpPr>
        <p:spPr>
          <a:xfrm flipV="1">
            <a:off x="7086601" y="3174408"/>
            <a:ext cx="1442007" cy="12733"/>
          </a:xfrm>
          <a:prstGeom prst="line">
            <a:avLst/>
          </a:prstGeom>
          <a:noFill/>
          <a:ln w="12700" cap="flat" cmpd="sng" algn="ctr">
            <a:solidFill>
              <a:srgbClr val="212121"/>
            </a:solidFill>
            <a:prstDash val="solid"/>
            <a:miter lim="800000"/>
          </a:ln>
          <a:effectLst/>
        </p:spPr>
      </p:cxnSp>
      <p:cxnSp>
        <p:nvCxnSpPr>
          <p:cNvPr id="123" name="Straight Connector 122">
            <a:extLst>
              <a:ext uri="{FF2B5EF4-FFF2-40B4-BE49-F238E27FC236}">
                <a16:creationId xmlns:a16="http://schemas.microsoft.com/office/drawing/2014/main" xmlns="" id="{F6E6F025-1A85-BE31-2CA5-4751E30EE527}"/>
              </a:ext>
            </a:extLst>
          </p:cNvPr>
          <p:cNvCxnSpPr>
            <a:cxnSpLocks/>
            <a:stCxn id="76" idx="0"/>
            <a:endCxn id="79" idx="3"/>
          </p:cNvCxnSpPr>
          <p:nvPr/>
        </p:nvCxnSpPr>
        <p:spPr>
          <a:xfrm flipV="1">
            <a:off x="6772275" y="1905001"/>
            <a:ext cx="0" cy="967815"/>
          </a:xfrm>
          <a:prstGeom prst="line">
            <a:avLst/>
          </a:prstGeom>
          <a:noFill/>
          <a:ln w="3175" cap="flat" cmpd="sng" algn="ctr">
            <a:solidFill>
              <a:srgbClr val="212121"/>
            </a:solidFill>
            <a:prstDash val="solid"/>
            <a:miter lim="800000"/>
          </a:ln>
          <a:effectLst/>
        </p:spPr>
      </p:cxnSp>
      <p:cxnSp>
        <p:nvCxnSpPr>
          <p:cNvPr id="124" name="Straight Connector 123">
            <a:extLst>
              <a:ext uri="{FF2B5EF4-FFF2-40B4-BE49-F238E27FC236}">
                <a16:creationId xmlns:a16="http://schemas.microsoft.com/office/drawing/2014/main" xmlns="" id="{429FA551-B4C5-079D-F0A4-D789103DBD11}"/>
              </a:ext>
            </a:extLst>
          </p:cNvPr>
          <p:cNvCxnSpPr>
            <a:cxnSpLocks/>
            <a:stCxn id="78" idx="5"/>
          </p:cNvCxnSpPr>
          <p:nvPr/>
        </p:nvCxnSpPr>
        <p:spPr>
          <a:xfrm>
            <a:off x="9575545" y="1534609"/>
            <a:ext cx="211032" cy="0"/>
          </a:xfrm>
          <a:prstGeom prst="line">
            <a:avLst/>
          </a:prstGeom>
          <a:noFill/>
          <a:ln w="12700" cap="flat" cmpd="sng" algn="ctr">
            <a:solidFill>
              <a:srgbClr val="212121"/>
            </a:solidFill>
            <a:prstDash val="solid"/>
            <a:miter lim="800000"/>
          </a:ln>
          <a:effectLst/>
        </p:spPr>
      </p:cxnSp>
      <p:cxnSp>
        <p:nvCxnSpPr>
          <p:cNvPr id="125" name="Straight Connector 124">
            <a:extLst>
              <a:ext uri="{FF2B5EF4-FFF2-40B4-BE49-F238E27FC236}">
                <a16:creationId xmlns:a16="http://schemas.microsoft.com/office/drawing/2014/main" xmlns="" id="{F2CB0EC7-74EC-62BB-6EE0-3D75A571004B}"/>
              </a:ext>
            </a:extLst>
          </p:cNvPr>
          <p:cNvCxnSpPr>
            <a:cxnSpLocks/>
          </p:cNvCxnSpPr>
          <p:nvPr/>
        </p:nvCxnSpPr>
        <p:spPr>
          <a:xfrm flipH="1">
            <a:off x="9366807" y="3069632"/>
            <a:ext cx="211032" cy="0"/>
          </a:xfrm>
          <a:prstGeom prst="line">
            <a:avLst/>
          </a:prstGeom>
          <a:noFill/>
          <a:ln w="12700" cap="flat" cmpd="sng" algn="ctr">
            <a:solidFill>
              <a:srgbClr val="212121"/>
            </a:solidFill>
            <a:prstDash val="solid"/>
            <a:miter lim="800000"/>
          </a:ln>
          <a:effectLst/>
        </p:spPr>
      </p:cxnSp>
      <p:sp>
        <p:nvSpPr>
          <p:cNvPr id="126" name="TextBox 125">
            <a:extLst>
              <a:ext uri="{FF2B5EF4-FFF2-40B4-BE49-F238E27FC236}">
                <a16:creationId xmlns:a16="http://schemas.microsoft.com/office/drawing/2014/main" xmlns="" id="{03318C2F-E0A6-61B2-3C1E-20E03A23537D}"/>
              </a:ext>
            </a:extLst>
          </p:cNvPr>
          <p:cNvSpPr txBox="1"/>
          <p:nvPr/>
        </p:nvSpPr>
        <p:spPr>
          <a:xfrm>
            <a:off x="9578372" y="2720961"/>
            <a:ext cx="1114753" cy="738664"/>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PSTN</a:t>
            </a:r>
          </a:p>
          <a:p>
            <a:pPr>
              <a:buClrTx/>
              <a:buFontTx/>
              <a:buNone/>
            </a:pPr>
            <a:r>
              <a:rPr lang="en-US" sz="1400" b="1" kern="1200" dirty="0">
                <a:solidFill>
                  <a:srgbClr val="212121"/>
                </a:solidFill>
                <a:latin typeface="Roboto Condensed"/>
                <a:ea typeface="+mn-ea"/>
                <a:cs typeface="+mn-cs"/>
              </a:rPr>
              <a:t>ISDN</a:t>
            </a:r>
          </a:p>
          <a:p>
            <a:pPr>
              <a:buClrTx/>
              <a:buFontTx/>
              <a:buNone/>
            </a:pPr>
            <a:r>
              <a:rPr lang="en-US" sz="1400" b="1" kern="1200" dirty="0">
                <a:solidFill>
                  <a:srgbClr val="212121"/>
                </a:solidFill>
                <a:latin typeface="Roboto Condensed"/>
                <a:ea typeface="+mn-ea"/>
                <a:cs typeface="+mn-cs"/>
              </a:rPr>
              <a:t>PDN</a:t>
            </a:r>
          </a:p>
        </p:txBody>
      </p:sp>
      <p:sp>
        <p:nvSpPr>
          <p:cNvPr id="127" name="TextBox 126">
            <a:extLst>
              <a:ext uri="{FF2B5EF4-FFF2-40B4-BE49-F238E27FC236}">
                <a16:creationId xmlns:a16="http://schemas.microsoft.com/office/drawing/2014/main" xmlns="" id="{D0F7FC6D-5AE9-AFC6-C890-5C9A24C64847}"/>
              </a:ext>
            </a:extLst>
          </p:cNvPr>
          <p:cNvSpPr txBox="1"/>
          <p:nvPr/>
        </p:nvSpPr>
        <p:spPr>
          <a:xfrm>
            <a:off x="9750782" y="1269769"/>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PLMN &amp; INTERNET</a:t>
            </a:r>
          </a:p>
        </p:txBody>
      </p:sp>
      <p:cxnSp>
        <p:nvCxnSpPr>
          <p:cNvPr id="128" name="Straight Connector 127">
            <a:extLst>
              <a:ext uri="{FF2B5EF4-FFF2-40B4-BE49-F238E27FC236}">
                <a16:creationId xmlns:a16="http://schemas.microsoft.com/office/drawing/2014/main" xmlns="" id="{9FEE8542-7C69-13A9-98EB-90DF0C45BDE1}"/>
              </a:ext>
            </a:extLst>
          </p:cNvPr>
          <p:cNvCxnSpPr>
            <a:cxnSpLocks/>
            <a:stCxn id="79" idx="2"/>
            <a:endCxn id="80" idx="0"/>
          </p:cNvCxnSpPr>
          <p:nvPr/>
        </p:nvCxnSpPr>
        <p:spPr>
          <a:xfrm flipH="1">
            <a:off x="5266502" y="1590676"/>
            <a:ext cx="1191448" cy="2269151"/>
          </a:xfrm>
          <a:prstGeom prst="line">
            <a:avLst/>
          </a:prstGeom>
          <a:noFill/>
          <a:ln w="6350" cap="flat" cmpd="sng" algn="ctr">
            <a:solidFill>
              <a:srgbClr val="212121"/>
            </a:solidFill>
            <a:prstDash val="solid"/>
            <a:miter lim="800000"/>
          </a:ln>
          <a:effectLst/>
        </p:spPr>
      </p:cxnSp>
      <p:cxnSp>
        <p:nvCxnSpPr>
          <p:cNvPr id="129" name="Straight Connector 128">
            <a:extLst>
              <a:ext uri="{FF2B5EF4-FFF2-40B4-BE49-F238E27FC236}">
                <a16:creationId xmlns:a16="http://schemas.microsoft.com/office/drawing/2014/main" xmlns="" id="{555B826D-0DA0-2DAE-881E-61F157FB01DD}"/>
              </a:ext>
            </a:extLst>
          </p:cNvPr>
          <p:cNvCxnSpPr>
            <a:cxnSpLocks/>
            <a:stCxn id="79" idx="2"/>
            <a:endCxn id="81" idx="0"/>
          </p:cNvCxnSpPr>
          <p:nvPr/>
        </p:nvCxnSpPr>
        <p:spPr>
          <a:xfrm flipH="1">
            <a:off x="4800742" y="1590676"/>
            <a:ext cx="1657209" cy="271239"/>
          </a:xfrm>
          <a:prstGeom prst="line">
            <a:avLst/>
          </a:prstGeom>
          <a:noFill/>
          <a:ln w="6350" cap="flat" cmpd="sng" algn="ctr">
            <a:solidFill>
              <a:srgbClr val="212121"/>
            </a:solidFill>
            <a:prstDash val="solid"/>
            <a:miter lim="800000"/>
          </a:ln>
          <a:effectLst/>
        </p:spPr>
      </p:cxnSp>
      <p:cxnSp>
        <p:nvCxnSpPr>
          <p:cNvPr id="130" name="Straight Connector 129">
            <a:extLst>
              <a:ext uri="{FF2B5EF4-FFF2-40B4-BE49-F238E27FC236}">
                <a16:creationId xmlns:a16="http://schemas.microsoft.com/office/drawing/2014/main" xmlns="" id="{4F6A9779-DCF4-3D7E-1495-4B9E45830616}"/>
              </a:ext>
            </a:extLst>
          </p:cNvPr>
          <p:cNvCxnSpPr>
            <a:cxnSpLocks/>
            <a:endCxn id="78" idx="0"/>
          </p:cNvCxnSpPr>
          <p:nvPr/>
        </p:nvCxnSpPr>
        <p:spPr>
          <a:xfrm flipV="1">
            <a:off x="7275218" y="1220284"/>
            <a:ext cx="1986002" cy="38962"/>
          </a:xfrm>
          <a:prstGeom prst="line">
            <a:avLst/>
          </a:prstGeom>
          <a:noFill/>
          <a:ln w="6350" cap="flat" cmpd="sng" algn="ctr">
            <a:solidFill>
              <a:srgbClr val="212121"/>
            </a:solidFill>
            <a:prstDash val="solid"/>
            <a:miter lim="800000"/>
          </a:ln>
          <a:effectLst/>
        </p:spPr>
      </p:cxnSp>
      <p:cxnSp>
        <p:nvCxnSpPr>
          <p:cNvPr id="131" name="Straight Connector 130">
            <a:extLst>
              <a:ext uri="{FF2B5EF4-FFF2-40B4-BE49-F238E27FC236}">
                <a16:creationId xmlns:a16="http://schemas.microsoft.com/office/drawing/2014/main" xmlns="" id="{C20103F8-16A8-4A3E-5EBF-F92455CDF223}"/>
              </a:ext>
            </a:extLst>
          </p:cNvPr>
          <p:cNvCxnSpPr>
            <a:cxnSpLocks/>
            <a:endCxn id="77" idx="1"/>
          </p:cNvCxnSpPr>
          <p:nvPr/>
        </p:nvCxnSpPr>
        <p:spPr>
          <a:xfrm>
            <a:off x="7275218" y="1259246"/>
            <a:ext cx="1567714" cy="1600836"/>
          </a:xfrm>
          <a:prstGeom prst="line">
            <a:avLst/>
          </a:prstGeom>
          <a:noFill/>
          <a:ln w="6350" cap="flat" cmpd="sng" algn="ctr">
            <a:solidFill>
              <a:srgbClr val="212121"/>
            </a:solidFill>
            <a:prstDash val="solid"/>
            <a:miter lim="800000"/>
          </a:ln>
          <a:effectLst/>
        </p:spPr>
      </p:cxnSp>
      <p:cxnSp>
        <p:nvCxnSpPr>
          <p:cNvPr id="132" name="Straight Connector 131">
            <a:extLst>
              <a:ext uri="{FF2B5EF4-FFF2-40B4-BE49-F238E27FC236}">
                <a16:creationId xmlns:a16="http://schemas.microsoft.com/office/drawing/2014/main" xmlns="" id="{FDBEE66E-94B0-1202-9673-A48461C4390B}"/>
              </a:ext>
            </a:extLst>
          </p:cNvPr>
          <p:cNvCxnSpPr>
            <a:cxnSpLocks/>
            <a:stCxn id="78" idx="3"/>
            <a:endCxn id="77" idx="0"/>
          </p:cNvCxnSpPr>
          <p:nvPr/>
        </p:nvCxnSpPr>
        <p:spPr>
          <a:xfrm>
            <a:off x="9051670" y="2058484"/>
            <a:ext cx="812" cy="592048"/>
          </a:xfrm>
          <a:prstGeom prst="line">
            <a:avLst/>
          </a:prstGeom>
          <a:noFill/>
          <a:ln w="12700" cap="flat" cmpd="sng" algn="ctr">
            <a:solidFill>
              <a:srgbClr val="212121"/>
            </a:solidFill>
            <a:prstDash val="solid"/>
            <a:miter lim="800000"/>
          </a:ln>
          <a:effectLst/>
        </p:spPr>
      </p:cxnSp>
      <p:sp>
        <p:nvSpPr>
          <p:cNvPr id="133" name="Freeform 61">
            <a:extLst>
              <a:ext uri="{FF2B5EF4-FFF2-40B4-BE49-F238E27FC236}">
                <a16:creationId xmlns:a16="http://schemas.microsoft.com/office/drawing/2014/main" xmlns="" id="{E6655258-0CAB-5814-6F74-2EF9A08780FF}"/>
              </a:ext>
            </a:extLst>
          </p:cNvPr>
          <p:cNvSpPr/>
          <p:nvPr/>
        </p:nvSpPr>
        <p:spPr>
          <a:xfrm>
            <a:off x="7085351"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4" name="Freeform 62">
            <a:extLst>
              <a:ext uri="{FF2B5EF4-FFF2-40B4-BE49-F238E27FC236}">
                <a16:creationId xmlns:a16="http://schemas.microsoft.com/office/drawing/2014/main" xmlns="" id="{29FA1C48-1E35-8475-CC54-D972BA1E4713}"/>
              </a:ext>
            </a:extLst>
          </p:cNvPr>
          <p:cNvSpPr/>
          <p:nvPr/>
        </p:nvSpPr>
        <p:spPr>
          <a:xfrm>
            <a:off x="7175292"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5" name="Freeform 63">
            <a:extLst>
              <a:ext uri="{FF2B5EF4-FFF2-40B4-BE49-F238E27FC236}">
                <a16:creationId xmlns:a16="http://schemas.microsoft.com/office/drawing/2014/main" xmlns="" id="{E18CB8AD-A14E-750C-A975-92F96D7C55C5}"/>
              </a:ext>
            </a:extLst>
          </p:cNvPr>
          <p:cNvSpPr/>
          <p:nvPr/>
        </p:nvSpPr>
        <p:spPr>
          <a:xfrm>
            <a:off x="7275219" y="3463043"/>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6" name="Rectangle 135">
            <a:extLst>
              <a:ext uri="{FF2B5EF4-FFF2-40B4-BE49-F238E27FC236}">
                <a16:creationId xmlns:a16="http://schemas.microsoft.com/office/drawing/2014/main" xmlns="" id="{3D1296D1-0891-A91C-205A-28B07E69A519}"/>
              </a:ext>
            </a:extLst>
          </p:cNvPr>
          <p:cNvSpPr/>
          <p:nvPr/>
        </p:nvSpPr>
        <p:spPr>
          <a:xfrm>
            <a:off x="4117651" y="5823186"/>
            <a:ext cx="4410957" cy="954107"/>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1. Intra - Cell Handover</a:t>
            </a:r>
          </a:p>
        </p:txBody>
      </p:sp>
      <p:sp>
        <p:nvSpPr>
          <p:cNvPr id="137" name="Oval 136">
            <a:extLst>
              <a:ext uri="{FF2B5EF4-FFF2-40B4-BE49-F238E27FC236}">
                <a16:creationId xmlns:a16="http://schemas.microsoft.com/office/drawing/2014/main" xmlns="" id="{08119C0E-0694-38F5-FCFC-13F65518C1F9}"/>
              </a:ext>
            </a:extLst>
          </p:cNvPr>
          <p:cNvSpPr/>
          <p:nvPr/>
        </p:nvSpPr>
        <p:spPr>
          <a:xfrm>
            <a:off x="1620270" y="3395887"/>
            <a:ext cx="1945539" cy="1993551"/>
          </a:xfrm>
          <a:prstGeom prst="ellipse">
            <a:avLst/>
          </a:prstGeom>
          <a:solidFill>
            <a:srgbClr val="FFFF00">
              <a:alpha val="2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8" name="Rectangle 137">
            <a:extLst>
              <a:ext uri="{FF2B5EF4-FFF2-40B4-BE49-F238E27FC236}">
                <a16:creationId xmlns:a16="http://schemas.microsoft.com/office/drawing/2014/main" xmlns="" id="{EEEBA46A-BD47-BDCC-34D3-BA2D15E3A99E}"/>
              </a:ext>
            </a:extLst>
          </p:cNvPr>
          <p:cNvSpPr/>
          <p:nvPr/>
        </p:nvSpPr>
        <p:spPr>
          <a:xfrm>
            <a:off x="4114801" y="5823185"/>
            <a:ext cx="4410957" cy="52322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2. Inter-cell handover</a:t>
            </a:r>
          </a:p>
        </p:txBody>
      </p:sp>
      <p:sp>
        <p:nvSpPr>
          <p:cNvPr id="139" name="Oval 138">
            <a:extLst>
              <a:ext uri="{FF2B5EF4-FFF2-40B4-BE49-F238E27FC236}">
                <a16:creationId xmlns:a16="http://schemas.microsoft.com/office/drawing/2014/main" xmlns="" id="{3E39E317-D5AF-B056-C317-62EC3BDCA744}"/>
              </a:ext>
            </a:extLst>
          </p:cNvPr>
          <p:cNvSpPr/>
          <p:nvPr/>
        </p:nvSpPr>
        <p:spPr>
          <a:xfrm>
            <a:off x="1719856" y="3488733"/>
            <a:ext cx="2550194" cy="2899517"/>
          </a:xfrm>
          <a:prstGeom prst="ellipse">
            <a:avLst/>
          </a:prstGeom>
          <a:solidFill>
            <a:srgbClr val="FFFF00">
              <a:alpha val="2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40" name="Rectangle 139">
            <a:extLst>
              <a:ext uri="{FF2B5EF4-FFF2-40B4-BE49-F238E27FC236}">
                <a16:creationId xmlns:a16="http://schemas.microsoft.com/office/drawing/2014/main" xmlns="" id="{0C3E2090-C399-E2C3-F91C-B13D0C489D68}"/>
              </a:ext>
            </a:extLst>
          </p:cNvPr>
          <p:cNvSpPr/>
          <p:nvPr/>
        </p:nvSpPr>
        <p:spPr>
          <a:xfrm>
            <a:off x="4111205" y="5791200"/>
            <a:ext cx="4410957" cy="52322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3. Inter-BSC handover</a:t>
            </a:r>
          </a:p>
        </p:txBody>
      </p:sp>
      <p:sp>
        <p:nvSpPr>
          <p:cNvPr id="141" name="Oval 140">
            <a:extLst>
              <a:ext uri="{FF2B5EF4-FFF2-40B4-BE49-F238E27FC236}">
                <a16:creationId xmlns:a16="http://schemas.microsoft.com/office/drawing/2014/main" xmlns="" id="{20FF8D73-1535-12F4-2F8B-50BBFF62AB31}"/>
              </a:ext>
            </a:extLst>
          </p:cNvPr>
          <p:cNvSpPr/>
          <p:nvPr/>
        </p:nvSpPr>
        <p:spPr>
          <a:xfrm>
            <a:off x="1620270" y="1485901"/>
            <a:ext cx="2875531" cy="4902349"/>
          </a:xfrm>
          <a:prstGeom prst="ellipse">
            <a:avLst/>
          </a:prstGeom>
          <a:solidFill>
            <a:srgbClr val="FFFF00">
              <a:alpha val="2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42" name="Rectangle 141">
            <a:extLst>
              <a:ext uri="{FF2B5EF4-FFF2-40B4-BE49-F238E27FC236}">
                <a16:creationId xmlns:a16="http://schemas.microsoft.com/office/drawing/2014/main" xmlns="" id="{FDDDA826-8540-C619-D8E4-9020B5D0FEF1}"/>
              </a:ext>
            </a:extLst>
          </p:cNvPr>
          <p:cNvSpPr/>
          <p:nvPr/>
        </p:nvSpPr>
        <p:spPr>
          <a:xfrm>
            <a:off x="4117786" y="5797251"/>
            <a:ext cx="4410957" cy="52322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4. Inter-MSC handover</a:t>
            </a:r>
          </a:p>
        </p:txBody>
      </p:sp>
      <p:sp>
        <p:nvSpPr>
          <p:cNvPr id="143" name="Cube 142">
            <a:extLst>
              <a:ext uri="{FF2B5EF4-FFF2-40B4-BE49-F238E27FC236}">
                <a16:creationId xmlns:a16="http://schemas.microsoft.com/office/drawing/2014/main" xmlns="" id="{C6567D5A-1079-E7E2-D602-5E1BCF649C9E}"/>
              </a:ext>
            </a:extLst>
          </p:cNvPr>
          <p:cNvSpPr/>
          <p:nvPr/>
        </p:nvSpPr>
        <p:spPr>
          <a:xfrm>
            <a:off x="9885487" y="3535723"/>
            <a:ext cx="712658" cy="650285"/>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Tree>
    <p:extLst>
      <p:ext uri="{BB962C8B-B14F-4D97-AF65-F5344CB8AC3E}">
        <p14:creationId xmlns:p14="http://schemas.microsoft.com/office/powerpoint/2010/main" xmlns="" val="9845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3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0" presetClass="path" presetSubtype="0" accel="50000" decel="50000" fill="hold" nodeType="clickEffect">
                                  <p:stCondLst>
                                    <p:cond delay="0"/>
                                  </p:stCondLst>
                                  <p:childTnLst>
                                    <p:animMotion origin="layout" path="M 0.01129 0.01482 C 0.01736 0.04051 0.02344 0.0662 0.03733 0.06505 C 0.05105 0.06412 0.07986 0.01644 0.09393 0.00903 " pathEditMode="relative" ptsTypes="AAA">
                                      <p:cBhvr>
                                        <p:cTn id="130" dur="2000" fill="hold"/>
                                        <p:tgtEl>
                                          <p:spTgt spid="101"/>
                                        </p:tgtEl>
                                        <p:attrNameLst>
                                          <p:attrName>ppt_x</p:attrName>
                                          <p:attrName>ppt_y</p:attrName>
                                        </p:attrNameLst>
                                      </p:cBhvr>
                                    </p:animMotion>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37"/>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136"/>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1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0" presetClass="path" presetSubtype="0" accel="50000" decel="50000" fill="hold" nodeType="clickEffect">
                                  <p:stCondLst>
                                    <p:cond delay="0"/>
                                  </p:stCondLst>
                                  <p:childTnLst>
                                    <p:animMotion origin="layout" path="M 0.08091 0.0169 L 0.06059 0.15023 " pathEditMode="relative" ptsTypes="AA">
                                      <p:cBhvr>
                                        <p:cTn id="144" dur="2000" fill="hold"/>
                                        <p:tgtEl>
                                          <p:spTgt spid="101"/>
                                        </p:tgtEl>
                                        <p:attrNameLst>
                                          <p:attrName>ppt_x</p:attrName>
                                          <p:attrName>ppt_y</p:attrName>
                                        </p:attrNameLst>
                                      </p:cBhvr>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3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3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0.05764 0.15787 C 0.00677 0.11644 -0.04409 0.07523 -0.06128 0.01482 C -0.0783 -0.04583 -0.06076 -0.16296 -0.04531 -0.20556 C -0.02986 -0.24792 0.00087 -0.24421 0.03143 -0.24028 " pathEditMode="relative" ptsTypes="AAAA">
                                      <p:cBhvr>
                                        <p:cTn id="160" dur="2000" fill="hold"/>
                                        <p:tgtEl>
                                          <p:spTgt spid="101"/>
                                        </p:tgtEl>
                                        <p:attrNameLst>
                                          <p:attrName>ppt_x</p:attrName>
                                          <p:attrName>ppt_y</p:attrName>
                                        </p:attrNameLst>
                                      </p:cBhvr>
                                    </p:animMotion>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14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41"/>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4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0" presetClass="path" presetSubtype="0" accel="50000" decel="50000" fill="hold" nodeType="clickEffect">
                                  <p:stCondLst>
                                    <p:cond delay="0"/>
                                  </p:stCondLst>
                                  <p:childTnLst>
                                    <p:animMotion origin="layout" path="M 0.03138 -0.24027 C 0.1 -0.26481 0.16849 -0.28935 0.22292 -0.275 C 0.27734 -0.26041 0.27656 -0.17685 0.35781 -0.15324 C 0.43893 -0.12986 0.57448 -0.13194 0.71029 -0.13402 " pathEditMode="relative" rAng="0" ptsTypes="AAAA">
                                      <p:cBhvr>
                                        <p:cTn id="174" dur="2000" fill="hold"/>
                                        <p:tgtEl>
                                          <p:spTgt spid="101"/>
                                        </p:tgtEl>
                                        <p:attrNameLst>
                                          <p:attrName>ppt_x</p:attrName>
                                          <p:attrName>ppt_y</p:attrName>
                                        </p:attrNameLst>
                                      </p:cBhvr>
                                      <p:rCtr x="33945" y="3403"/>
                                    </p:animMotion>
                                  </p:childTnLst>
                                </p:cTn>
                              </p:par>
                              <p:par>
                                <p:cTn id="175" presetID="1" presetClass="entr" presetSubtype="0" fill="hold" grpId="0" nodeType="withEffect">
                                  <p:stCondLst>
                                    <p:cond delay="0"/>
                                  </p:stCondLst>
                                  <p:childTnLst>
                                    <p:set>
                                      <p:cBhvr>
                                        <p:cTn id="17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103" grpId="0" animBg="1"/>
      <p:bldP spid="104" grpId="0" animBg="1"/>
      <p:bldP spid="105" grpId="0" animBg="1"/>
      <p:bldP spid="106" grpId="0" animBg="1"/>
      <p:bldP spid="112" grpId="0" animBg="1"/>
      <p:bldP spid="113" grpId="0" animBg="1"/>
      <p:bldP spid="114" grpId="0" animBg="1"/>
      <p:bldP spid="115" grpId="0" animBg="1"/>
      <p:bldP spid="126" grpId="0"/>
      <p:bldP spid="127" grpId="0"/>
      <p:bldP spid="133" grpId="0" animBg="1"/>
      <p:bldP spid="134" grpId="0" animBg="1"/>
      <p:bldP spid="135" grpId="0"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 Types</a:t>
            </a:r>
          </a:p>
        </p:txBody>
      </p:sp>
      <p:pic>
        <p:nvPicPr>
          <p:cNvPr id="2" name="Picture 8" descr="GSM Handover - YouTube">
            <a:extLst>
              <a:ext uri="{FF2B5EF4-FFF2-40B4-BE49-F238E27FC236}">
                <a16:creationId xmlns:a16="http://schemas.microsoft.com/office/drawing/2014/main" xmlns="" id="{919DCF4E-E929-30E2-1E47-BE22680FA25D}"/>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931" t="11643" r="2701" b="11163"/>
          <a:stretch/>
        </p:blipFill>
        <p:spPr bwMode="auto">
          <a:xfrm>
            <a:off x="1588168" y="1058778"/>
            <a:ext cx="8053137" cy="50475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90265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Introduction to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B94C86DE-0814-B92A-E7AC-54C844920044}"/>
              </a:ext>
            </a:extLst>
          </p:cNvPr>
          <p:cNvSpPr txBox="1">
            <a:spLocks/>
          </p:cNvSpPr>
          <p:nvPr/>
        </p:nvSpPr>
        <p:spPr>
          <a:xfrm>
            <a:off x="131180" y="966270"/>
            <a:ext cx="11929641" cy="569361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is combination of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TDMA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(Time Division Multiple Access),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FDMA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(Frequency Division Multiple Access) and Frequency hopping.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makes use of narrowband Time Division Multiple Access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TDMA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technique for transmitting signals.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was developed using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digital technology</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has an ability to carry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64 kbps to 120 Mbps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data rates.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Presently GSM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more than one billion mobile subscribers in more </a:t>
            </a:r>
            <a:r>
              <a:rPr kumimoji="0" lang="en-IN" sz="2000" b="0" i="0" u="none" strike="noStrike" kern="1200" cap="none" spc="0" normalizeH="0" baseline="0" noProof="0">
                <a:ln>
                  <a:noFill/>
                </a:ln>
                <a:solidFill>
                  <a:srgbClr val="212121"/>
                </a:solidFill>
                <a:effectLst/>
                <a:uLnTx/>
                <a:uFillTx/>
                <a:latin typeface="Cambria" panose="02040503050406030204" pitchFamily="18" charset="0"/>
                <a:ea typeface="Cambria" panose="02040503050406030204" pitchFamily="18" charset="0"/>
              </a:rPr>
              <a:t>than 190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countries throughout the world.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Roaming</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the ability to use your GSM phone number in another GSM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owns a market share of more than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75%</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the world's digital cellular subscribers.</a:t>
            </a:r>
          </a:p>
        </p:txBody>
      </p:sp>
    </p:spTree>
    <p:extLst>
      <p:ext uri="{BB962C8B-B14F-4D97-AF65-F5344CB8AC3E}">
        <p14:creationId xmlns:p14="http://schemas.microsoft.com/office/powerpoint/2010/main" xmlns="" val="9578970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Network Aspect in GSM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5431447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FDB2558D-42E3-2A8C-D71F-1C553B96E2C4}"/>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sp>
        <p:nvSpPr>
          <p:cNvPr id="47" name="TextBox 46"/>
          <p:cNvSpPr txBox="1"/>
          <p:nvPr/>
        </p:nvSpPr>
        <p:spPr>
          <a:xfrm>
            <a:off x="363071" y="1116107"/>
            <a:ext cx="11645153" cy="4401205"/>
          </a:xfrm>
          <a:prstGeom prst="rect">
            <a:avLst/>
          </a:prstGeom>
          <a:noFill/>
        </p:spPr>
        <p:txBody>
          <a:bodyPr wrap="square" rtlCol="0">
            <a:spAutoFit/>
          </a:bodyPr>
          <a:lstStyle/>
          <a:p>
            <a:r>
              <a:rPr lang="en-US" sz="2000" dirty="0" smtClean="0">
                <a:latin typeface="+mn-lt"/>
                <a:cs typeface="Calibri" pitchFamily="34" charset="0"/>
              </a:rPr>
              <a:t>Transmission of voice and data over the radio link is only a part of the function of a cellular mobile network. A GSM mobile can seamlessly roam nationally and internationally. </a:t>
            </a:r>
          </a:p>
          <a:p>
            <a:endParaRPr lang="en-US" sz="2000" dirty="0" smtClean="0">
              <a:latin typeface="+mn-lt"/>
              <a:cs typeface="Calibri" pitchFamily="34" charset="0"/>
            </a:endParaRPr>
          </a:p>
          <a:p>
            <a:r>
              <a:rPr lang="en-US" sz="2000" dirty="0" smtClean="0">
                <a:latin typeface="+mn-lt"/>
                <a:cs typeface="Calibri" pitchFamily="34" charset="0"/>
              </a:rPr>
              <a:t>This requires that registration, authentication, call routing and location updating functions are standardized across GSM networks. The geographical area covered by a network is divided into cells of small radius. </a:t>
            </a:r>
          </a:p>
          <a:p>
            <a:r>
              <a:rPr lang="en-US" sz="2000" dirty="0" smtClean="0">
                <a:latin typeface="+mn-lt"/>
                <a:cs typeface="Calibri" pitchFamily="34" charset="0"/>
              </a:rPr>
              <a:t>When a call is in progress and the user is on the move, there will be a handover mechanism from one cell to another</a:t>
            </a:r>
            <a:r>
              <a:rPr lang="en-US" sz="2000" dirty="0" smtClean="0">
                <a:solidFill>
                  <a:srgbClr val="FF0000"/>
                </a:solidFill>
                <a:latin typeface="+mn-lt"/>
                <a:cs typeface="Calibri" pitchFamily="34" charset="0"/>
              </a:rPr>
              <a:t>. This is like a relay race where one athlete passes on the baton to another</a:t>
            </a:r>
            <a:r>
              <a:rPr lang="en-US" sz="2000" dirty="0" smtClean="0">
                <a:latin typeface="+mn-lt"/>
                <a:cs typeface="Calibri" pitchFamily="34" charset="0"/>
              </a:rPr>
              <a:t>. </a:t>
            </a:r>
          </a:p>
          <a:p>
            <a:endParaRPr lang="en-US" sz="2000" dirty="0" smtClean="0">
              <a:latin typeface="+mn-lt"/>
              <a:cs typeface="Calibri" pitchFamily="34" charset="0"/>
            </a:endParaRPr>
          </a:p>
          <a:p>
            <a:r>
              <a:rPr lang="en-US" sz="2000" dirty="0" smtClean="0">
                <a:latin typeface="+mn-lt"/>
                <a:cs typeface="Calibri" pitchFamily="34" charset="0"/>
              </a:rPr>
              <a:t>Though both roaming and handover functions are the basic characteristic of mobility, there is a difference between these functions.</a:t>
            </a:r>
          </a:p>
          <a:p>
            <a:endParaRPr lang="en-US" sz="2000" dirty="0" smtClean="0">
              <a:latin typeface="+mn-lt"/>
              <a:cs typeface="Calibri" pitchFamily="34" charset="0"/>
            </a:endParaRPr>
          </a:p>
          <a:p>
            <a:r>
              <a:rPr lang="en-US" sz="2000" dirty="0" smtClean="0">
                <a:latin typeface="+mn-lt"/>
                <a:cs typeface="Calibri" pitchFamily="34" charset="0"/>
              </a:rPr>
              <a:t> These functions are performed by the Network Subsystem, mainly using the </a:t>
            </a:r>
            <a:r>
              <a:rPr lang="en-US" sz="2000" b="1" dirty="0" smtClean="0">
                <a:latin typeface="+mn-lt"/>
                <a:cs typeface="Calibri" pitchFamily="34" charset="0"/>
              </a:rPr>
              <a:t>Mobile Application Part (MAP) built on top of the </a:t>
            </a:r>
            <a:r>
              <a:rPr lang="en-US" sz="2000" b="1" dirty="0" err="1" smtClean="0">
                <a:latin typeface="+mn-lt"/>
                <a:cs typeface="Calibri" pitchFamily="34" charset="0"/>
              </a:rPr>
              <a:t>Signalling</a:t>
            </a:r>
            <a:r>
              <a:rPr lang="en-US" sz="2000" b="1" dirty="0" smtClean="0">
                <a:latin typeface="+mn-lt"/>
                <a:cs typeface="Calibri" pitchFamily="34" charset="0"/>
              </a:rPr>
              <a:t> System # 7 (SS7)</a:t>
            </a:r>
            <a:endParaRPr lang="en-US" sz="2000" b="1" dirty="0">
              <a:latin typeface="+mn-lt"/>
              <a:cs typeface="Calibri" pitchFamily="34" charset="0"/>
            </a:endParaRPr>
          </a:p>
        </p:txBody>
      </p:sp>
    </p:spTree>
    <p:extLst>
      <p:ext uri="{BB962C8B-B14F-4D97-AF65-F5344CB8AC3E}">
        <p14:creationId xmlns:p14="http://schemas.microsoft.com/office/powerpoint/2010/main" xmlns="" val="33876632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FDB2558D-42E3-2A8C-D71F-1C553B96E2C4}"/>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33876632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FDB2558D-42E3-2A8C-D71F-1C553B96E2C4}"/>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architecture is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layered model</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that is designed to allow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communications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two different systems.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lower layers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assure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services of the upper-layer protocols.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Each layer passes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suitable notifications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ensure the transmitted data has been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formatted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transmitted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received accurately</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graphicFrame>
        <p:nvGraphicFramePr>
          <p:cNvPr id="25" name="Table 24">
            <a:extLst>
              <a:ext uri="{FF2B5EF4-FFF2-40B4-BE49-F238E27FC236}">
                <a16:creationId xmlns:a16="http://schemas.microsoft.com/office/drawing/2014/main" xmlns="" id="{D98E5872-D7B0-8A47-458F-6507EC495709}"/>
              </a:ext>
            </a:extLst>
          </p:cNvPr>
          <p:cNvGraphicFramePr>
            <a:graphicFrameLocks noGrp="1"/>
          </p:cNvGraphicFramePr>
          <p:nvPr>
            <p:extLst>
              <p:ext uri="{D42A27DB-BD31-4B8C-83A1-F6EECF244321}">
                <p14:modId xmlns:p14="http://schemas.microsoft.com/office/powerpoint/2010/main" xmlns="" val="3761287140"/>
              </p:ext>
            </p:extLst>
          </p:nvPr>
        </p:nvGraphicFramePr>
        <p:xfrm>
          <a:off x="15560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6" name="Straight Connector 25">
            <a:extLst>
              <a:ext uri="{FF2B5EF4-FFF2-40B4-BE49-F238E27FC236}">
                <a16:creationId xmlns:a16="http://schemas.microsoft.com/office/drawing/2014/main" xmlns="" id="{C3065879-085F-F490-B1A7-73C21C20684A}"/>
              </a:ext>
            </a:extLst>
          </p:cNvPr>
          <p:cNvCxnSpPr/>
          <p:nvPr/>
        </p:nvCxnSpPr>
        <p:spPr>
          <a:xfrm>
            <a:off x="1556084" y="4413237"/>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xmlns="" id="{0BFA711B-4AB4-B252-C332-66DA3F0EC54E}"/>
              </a:ext>
            </a:extLst>
          </p:cNvPr>
          <p:cNvCxnSpPr/>
          <p:nvPr/>
        </p:nvCxnSpPr>
        <p:spPr>
          <a:xfrm>
            <a:off x="1556084" y="4870437"/>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xmlns="" id="{DB464B4C-213D-6E4E-7C9C-75BA79324883}"/>
              </a:ext>
            </a:extLst>
          </p:cNvPr>
          <p:cNvGraphicFramePr>
            <a:graphicFrameLocks noGrp="1"/>
          </p:cNvGraphicFramePr>
          <p:nvPr>
            <p:extLst>
              <p:ext uri="{D42A27DB-BD31-4B8C-83A1-F6EECF244321}">
                <p14:modId xmlns:p14="http://schemas.microsoft.com/office/powerpoint/2010/main" xmlns="" val="727955587"/>
              </p:ext>
            </p:extLst>
          </p:nvPr>
        </p:nvGraphicFramePr>
        <p:xfrm>
          <a:off x="33848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29" name="Table 28">
            <a:extLst>
              <a:ext uri="{FF2B5EF4-FFF2-40B4-BE49-F238E27FC236}">
                <a16:creationId xmlns:a16="http://schemas.microsoft.com/office/drawing/2014/main" xmlns="" id="{2E294CBC-3C95-1CE0-09B6-B0DA60B8B21E}"/>
              </a:ext>
            </a:extLst>
          </p:cNvPr>
          <p:cNvGraphicFramePr>
            <a:graphicFrameLocks noGrp="1"/>
          </p:cNvGraphicFramePr>
          <p:nvPr>
            <p:extLst>
              <p:ext uri="{D42A27DB-BD31-4B8C-83A1-F6EECF244321}">
                <p14:modId xmlns:p14="http://schemas.microsoft.com/office/powerpoint/2010/main" xmlns="" val="4054377354"/>
              </p:ext>
            </p:extLst>
          </p:nvPr>
        </p:nvGraphicFramePr>
        <p:xfrm>
          <a:off x="74996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0" name="Straight Connector 29">
            <a:extLst>
              <a:ext uri="{FF2B5EF4-FFF2-40B4-BE49-F238E27FC236}">
                <a16:creationId xmlns:a16="http://schemas.microsoft.com/office/drawing/2014/main" xmlns="" id="{12685877-735A-AD81-B9C1-05B059E7CC4D}"/>
              </a:ext>
            </a:extLst>
          </p:cNvPr>
          <p:cNvCxnSpPr/>
          <p:nvPr/>
        </p:nvCxnSpPr>
        <p:spPr>
          <a:xfrm>
            <a:off x="7499684" y="4413237"/>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xmlns="" id="{00E2D708-149B-C9AA-4018-811F58EC31C4}"/>
              </a:ext>
            </a:extLst>
          </p:cNvPr>
          <p:cNvCxnSpPr/>
          <p:nvPr/>
        </p:nvCxnSpPr>
        <p:spPr>
          <a:xfrm>
            <a:off x="7499684" y="4870437"/>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xmlns="" id="{DD455D7B-BB96-B4A2-3450-2E1A39819018}"/>
              </a:ext>
            </a:extLst>
          </p:cNvPr>
          <p:cNvGraphicFramePr>
            <a:graphicFrameLocks noGrp="1"/>
          </p:cNvGraphicFramePr>
          <p:nvPr>
            <p:extLst>
              <p:ext uri="{D42A27DB-BD31-4B8C-83A1-F6EECF244321}">
                <p14:modId xmlns:p14="http://schemas.microsoft.com/office/powerpoint/2010/main" xmlns="" val="3802123162"/>
              </p:ext>
            </p:extLst>
          </p:nvPr>
        </p:nvGraphicFramePr>
        <p:xfrm>
          <a:off x="54422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3" name="Straight Connector 32">
            <a:extLst>
              <a:ext uri="{FF2B5EF4-FFF2-40B4-BE49-F238E27FC236}">
                <a16:creationId xmlns:a16="http://schemas.microsoft.com/office/drawing/2014/main" xmlns="" id="{30E26548-1C68-945E-532A-EA20FA13EB74}"/>
              </a:ext>
            </a:extLst>
          </p:cNvPr>
          <p:cNvCxnSpPr>
            <a:cxnSpLocks/>
            <a:endCxn id="41" idx="2"/>
          </p:cNvCxnSpPr>
          <p:nvPr/>
        </p:nvCxnSpPr>
        <p:spPr>
          <a:xfrm flipV="1">
            <a:off x="3003884" y="3895892"/>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xmlns="" id="{FF473390-EC75-241C-A979-7DA4A3C21DBF}"/>
              </a:ext>
            </a:extLst>
          </p:cNvPr>
          <p:cNvCxnSpPr>
            <a:cxnSpLocks/>
            <a:endCxn id="42" idx="2"/>
          </p:cNvCxnSpPr>
          <p:nvPr/>
        </p:nvCxnSpPr>
        <p:spPr>
          <a:xfrm flipV="1">
            <a:off x="6966284" y="389589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92A41E4F-DF44-B910-6D5F-463657E65869}"/>
              </a:ext>
            </a:extLst>
          </p:cNvPr>
          <p:cNvCxnSpPr>
            <a:cxnSpLocks/>
          </p:cNvCxnSpPr>
          <p:nvPr/>
        </p:nvCxnSpPr>
        <p:spPr>
          <a:xfrm flipV="1">
            <a:off x="4985084" y="4870437"/>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xmlns="" id="{86F31A35-971D-F52D-4B26-F18AA418ED44}"/>
              </a:ext>
            </a:extLst>
          </p:cNvPr>
          <p:cNvSpPr txBox="1"/>
          <p:nvPr/>
        </p:nvSpPr>
        <p:spPr>
          <a:xfrm>
            <a:off x="1403684" y="620355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xmlns="" id="{31EE982A-18E7-20F8-86AD-47A9D3802849}"/>
              </a:ext>
            </a:extLst>
          </p:cNvPr>
          <p:cNvSpPr txBox="1"/>
          <p:nvPr/>
        </p:nvSpPr>
        <p:spPr>
          <a:xfrm>
            <a:off x="31562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xmlns="" id="{23AE5246-0E4C-DA92-CD7B-31F6987825E4}"/>
              </a:ext>
            </a:extLst>
          </p:cNvPr>
          <p:cNvSpPr txBox="1"/>
          <p:nvPr/>
        </p:nvSpPr>
        <p:spPr>
          <a:xfrm>
            <a:off x="52136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xmlns="" id="{2A8F9DA6-5BAC-05A7-7237-703667C5F680}"/>
              </a:ext>
            </a:extLst>
          </p:cNvPr>
          <p:cNvSpPr txBox="1"/>
          <p:nvPr/>
        </p:nvSpPr>
        <p:spPr>
          <a:xfrm>
            <a:off x="72710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xmlns="" id="{F6A86BB9-7DA7-C846-CCA2-CE2563064978}"/>
              </a:ext>
            </a:extLst>
          </p:cNvPr>
          <p:cNvSpPr txBox="1"/>
          <p:nvPr/>
        </p:nvSpPr>
        <p:spPr>
          <a:xfrm>
            <a:off x="4199498" y="454868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xmlns="" id="{8CD26584-8000-6989-0FC4-9CCDC2249271}"/>
              </a:ext>
            </a:extLst>
          </p:cNvPr>
          <p:cNvSpPr txBox="1"/>
          <p:nvPr/>
        </p:nvSpPr>
        <p:spPr>
          <a:xfrm>
            <a:off x="22037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xmlns="" id="{78C199B9-5F80-E5EB-598F-2BF43C2B019A}"/>
              </a:ext>
            </a:extLst>
          </p:cNvPr>
          <p:cNvSpPr txBox="1"/>
          <p:nvPr/>
        </p:nvSpPr>
        <p:spPr>
          <a:xfrm>
            <a:off x="61661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xmlns="" id="{EDEC5FA6-F1FD-AF47-737C-B3DC99D4C9B2}"/>
              </a:ext>
            </a:extLst>
          </p:cNvPr>
          <p:cNvSpPr txBox="1"/>
          <p:nvPr/>
        </p:nvSpPr>
        <p:spPr>
          <a:xfrm>
            <a:off x="679783" y="442489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xmlns="" id="{4257805D-0E6A-A252-14DC-27685011505F}"/>
              </a:ext>
            </a:extLst>
          </p:cNvPr>
          <p:cNvSpPr txBox="1"/>
          <p:nvPr/>
        </p:nvSpPr>
        <p:spPr>
          <a:xfrm>
            <a:off x="687496" y="544628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xmlns="" id="{BCDB96B8-A6DB-3553-B10E-E5F0DA799182}"/>
              </a:ext>
            </a:extLst>
          </p:cNvPr>
          <p:cNvSpPr txBox="1"/>
          <p:nvPr/>
        </p:nvSpPr>
        <p:spPr>
          <a:xfrm>
            <a:off x="679783" y="580958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33876632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5" name="Content Placeholder 24">
            <a:extLst>
              <a:ext uri="{FF2B5EF4-FFF2-40B4-BE49-F238E27FC236}">
                <a16:creationId xmlns:a16="http://schemas.microsoft.com/office/drawing/2014/main" xmlns="" id="{CF745737-EEBE-DF34-CB95-DA0B0679F08A}"/>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signalling protocol is categorized into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three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general layers: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1</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physical layer: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uses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channel structures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over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air interface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2</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data-link layer: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Across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Um interface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data-link layer is a modified version of the Link access protocol for the D channel (LAP-D) protocol used in ISDN, called Link access protocol on the Dm channel (LAP-Dm). Across the A interface, the Message Transfer Part (MTP), Layer 2 of SS7 is used.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26" name="Table 25">
            <a:extLst>
              <a:ext uri="{FF2B5EF4-FFF2-40B4-BE49-F238E27FC236}">
                <a16:creationId xmlns:a16="http://schemas.microsoft.com/office/drawing/2014/main" xmlns="" id="{E61CE180-345D-72F2-98EA-101C895ED6BC}"/>
              </a:ext>
            </a:extLst>
          </p:cNvPr>
          <p:cNvGraphicFramePr>
            <a:graphicFrameLocks noGrp="1"/>
          </p:cNvGraphicFramePr>
          <p:nvPr/>
        </p:nvGraphicFramePr>
        <p:xfrm>
          <a:off x="15560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7" name="Straight Connector 26">
            <a:extLst>
              <a:ext uri="{FF2B5EF4-FFF2-40B4-BE49-F238E27FC236}">
                <a16:creationId xmlns:a16="http://schemas.microsoft.com/office/drawing/2014/main" xmlns="" id="{49FF1186-1D9A-E932-9B36-D8329ED5AE32}"/>
              </a:ext>
            </a:extLst>
          </p:cNvPr>
          <p:cNvCxnSpPr/>
          <p:nvPr/>
        </p:nvCxnSpPr>
        <p:spPr>
          <a:xfrm>
            <a:off x="1556084" y="4413237"/>
            <a:ext cx="1143000" cy="0"/>
          </a:xfrm>
          <a:prstGeom prst="line">
            <a:avLst/>
          </a:prstGeom>
          <a:noFill/>
          <a:ln w="9525" cap="flat" cmpd="sng" algn="ctr">
            <a:solidFill>
              <a:srgbClr val="909090"/>
            </a:solidFill>
            <a:prstDash val="dash"/>
            <a:miter lim="800000"/>
          </a:ln>
          <a:effectLst/>
        </p:spPr>
      </p:cxnSp>
      <p:cxnSp>
        <p:nvCxnSpPr>
          <p:cNvPr id="28" name="Straight Connector 27">
            <a:extLst>
              <a:ext uri="{FF2B5EF4-FFF2-40B4-BE49-F238E27FC236}">
                <a16:creationId xmlns:a16="http://schemas.microsoft.com/office/drawing/2014/main" xmlns="" id="{DD89292A-3D36-E8DD-6752-DB13F0C78611}"/>
              </a:ext>
            </a:extLst>
          </p:cNvPr>
          <p:cNvCxnSpPr/>
          <p:nvPr/>
        </p:nvCxnSpPr>
        <p:spPr>
          <a:xfrm>
            <a:off x="1556084" y="4870437"/>
            <a:ext cx="1143000" cy="0"/>
          </a:xfrm>
          <a:prstGeom prst="line">
            <a:avLst/>
          </a:prstGeom>
          <a:noFill/>
          <a:ln w="9525" cap="flat" cmpd="sng" algn="ctr">
            <a:solidFill>
              <a:srgbClr val="909090"/>
            </a:solidFill>
            <a:prstDash val="dash"/>
            <a:miter lim="800000"/>
          </a:ln>
          <a:effectLst/>
        </p:spPr>
      </p:cxnSp>
      <p:graphicFrame>
        <p:nvGraphicFramePr>
          <p:cNvPr id="29" name="Table 28">
            <a:extLst>
              <a:ext uri="{FF2B5EF4-FFF2-40B4-BE49-F238E27FC236}">
                <a16:creationId xmlns:a16="http://schemas.microsoft.com/office/drawing/2014/main" xmlns="" id="{BFF64B43-BFA5-C20A-9708-D2A711D84E5C}"/>
              </a:ext>
            </a:extLst>
          </p:cNvPr>
          <p:cNvGraphicFramePr>
            <a:graphicFrameLocks noGrp="1"/>
          </p:cNvGraphicFramePr>
          <p:nvPr/>
        </p:nvGraphicFramePr>
        <p:xfrm>
          <a:off x="33848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30" name="Table 29">
            <a:extLst>
              <a:ext uri="{FF2B5EF4-FFF2-40B4-BE49-F238E27FC236}">
                <a16:creationId xmlns:a16="http://schemas.microsoft.com/office/drawing/2014/main" xmlns="" id="{DE0CD929-5A26-CC37-D110-BFF2689273A2}"/>
              </a:ext>
            </a:extLst>
          </p:cNvPr>
          <p:cNvGraphicFramePr>
            <a:graphicFrameLocks noGrp="1"/>
          </p:cNvGraphicFramePr>
          <p:nvPr/>
        </p:nvGraphicFramePr>
        <p:xfrm>
          <a:off x="74996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1" name="Straight Connector 30">
            <a:extLst>
              <a:ext uri="{FF2B5EF4-FFF2-40B4-BE49-F238E27FC236}">
                <a16:creationId xmlns:a16="http://schemas.microsoft.com/office/drawing/2014/main" xmlns="" id="{727FC44E-8B2A-C4E7-FA9A-5F745502F5E9}"/>
              </a:ext>
            </a:extLst>
          </p:cNvPr>
          <p:cNvCxnSpPr/>
          <p:nvPr/>
        </p:nvCxnSpPr>
        <p:spPr>
          <a:xfrm>
            <a:off x="7499684" y="4413237"/>
            <a:ext cx="1143000" cy="0"/>
          </a:xfrm>
          <a:prstGeom prst="line">
            <a:avLst/>
          </a:prstGeom>
          <a:noFill/>
          <a:ln w="9525" cap="flat" cmpd="sng" algn="ctr">
            <a:solidFill>
              <a:srgbClr val="909090"/>
            </a:solidFill>
            <a:prstDash val="dash"/>
            <a:miter lim="800000"/>
          </a:ln>
          <a:effectLst/>
        </p:spPr>
      </p:cxnSp>
      <p:cxnSp>
        <p:nvCxnSpPr>
          <p:cNvPr id="32" name="Straight Connector 31">
            <a:extLst>
              <a:ext uri="{FF2B5EF4-FFF2-40B4-BE49-F238E27FC236}">
                <a16:creationId xmlns:a16="http://schemas.microsoft.com/office/drawing/2014/main" xmlns="" id="{1CF017B8-5E09-71E6-9BCC-D1A24F3084CA}"/>
              </a:ext>
            </a:extLst>
          </p:cNvPr>
          <p:cNvCxnSpPr/>
          <p:nvPr/>
        </p:nvCxnSpPr>
        <p:spPr>
          <a:xfrm>
            <a:off x="7499684" y="4870437"/>
            <a:ext cx="1143000" cy="0"/>
          </a:xfrm>
          <a:prstGeom prst="line">
            <a:avLst/>
          </a:prstGeom>
          <a:noFill/>
          <a:ln w="9525" cap="flat" cmpd="sng" algn="ctr">
            <a:solidFill>
              <a:srgbClr val="909090"/>
            </a:solidFill>
            <a:prstDash val="dash"/>
            <a:miter lim="800000"/>
          </a:ln>
          <a:effectLst/>
        </p:spPr>
      </p:cxnSp>
      <p:graphicFrame>
        <p:nvGraphicFramePr>
          <p:cNvPr id="33" name="Table 32">
            <a:extLst>
              <a:ext uri="{FF2B5EF4-FFF2-40B4-BE49-F238E27FC236}">
                <a16:creationId xmlns:a16="http://schemas.microsoft.com/office/drawing/2014/main" xmlns="" id="{232E6959-8664-4F59-4CC2-3D122DD49CCD}"/>
              </a:ext>
            </a:extLst>
          </p:cNvPr>
          <p:cNvGraphicFramePr>
            <a:graphicFrameLocks noGrp="1"/>
          </p:cNvGraphicFramePr>
          <p:nvPr/>
        </p:nvGraphicFramePr>
        <p:xfrm>
          <a:off x="54422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4" name="Straight Connector 33">
            <a:extLst>
              <a:ext uri="{FF2B5EF4-FFF2-40B4-BE49-F238E27FC236}">
                <a16:creationId xmlns:a16="http://schemas.microsoft.com/office/drawing/2014/main" xmlns="" id="{02A36C92-7377-813D-A0F6-684F635D4378}"/>
              </a:ext>
            </a:extLst>
          </p:cNvPr>
          <p:cNvCxnSpPr>
            <a:cxnSpLocks/>
            <a:endCxn id="42" idx="2"/>
          </p:cNvCxnSpPr>
          <p:nvPr/>
        </p:nvCxnSpPr>
        <p:spPr>
          <a:xfrm flipV="1">
            <a:off x="3003884" y="389589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809B8616-5C49-1074-84F4-146D0F6B1575}"/>
              </a:ext>
            </a:extLst>
          </p:cNvPr>
          <p:cNvCxnSpPr>
            <a:cxnSpLocks/>
            <a:endCxn id="43" idx="2"/>
          </p:cNvCxnSpPr>
          <p:nvPr/>
        </p:nvCxnSpPr>
        <p:spPr>
          <a:xfrm flipV="1">
            <a:off x="6966284" y="3895892"/>
            <a:ext cx="0" cy="2248346"/>
          </a:xfrm>
          <a:prstGeom prst="line">
            <a:avLst/>
          </a:prstGeom>
          <a:noFill/>
          <a:ln w="6350" cap="flat" cmpd="sng" algn="ctr">
            <a:solidFill>
              <a:srgbClr val="909090"/>
            </a:solidFill>
            <a:prstDash val="dash"/>
            <a:miter lim="800000"/>
          </a:ln>
          <a:effectLst/>
        </p:spPr>
      </p:cxnSp>
      <p:cxnSp>
        <p:nvCxnSpPr>
          <p:cNvPr id="36" name="Straight Connector 35">
            <a:extLst>
              <a:ext uri="{FF2B5EF4-FFF2-40B4-BE49-F238E27FC236}">
                <a16:creationId xmlns:a16="http://schemas.microsoft.com/office/drawing/2014/main" xmlns="" id="{347C20EE-98A8-DF1D-BE82-473BEE421DE4}"/>
              </a:ext>
            </a:extLst>
          </p:cNvPr>
          <p:cNvCxnSpPr>
            <a:cxnSpLocks/>
          </p:cNvCxnSpPr>
          <p:nvPr/>
        </p:nvCxnSpPr>
        <p:spPr>
          <a:xfrm flipV="1">
            <a:off x="4985084" y="4870437"/>
            <a:ext cx="0" cy="1273800"/>
          </a:xfrm>
          <a:prstGeom prst="line">
            <a:avLst/>
          </a:prstGeom>
          <a:noFill/>
          <a:ln w="6350" cap="flat" cmpd="sng" algn="ctr">
            <a:solidFill>
              <a:srgbClr val="909090"/>
            </a:solidFill>
            <a:prstDash val="dash"/>
            <a:miter lim="800000"/>
          </a:ln>
          <a:effectLst/>
        </p:spPr>
      </p:cxnSp>
      <p:sp>
        <p:nvSpPr>
          <p:cNvPr id="37" name="TextBox 36">
            <a:extLst>
              <a:ext uri="{FF2B5EF4-FFF2-40B4-BE49-F238E27FC236}">
                <a16:creationId xmlns:a16="http://schemas.microsoft.com/office/drawing/2014/main" xmlns="" id="{58021E84-D8FC-0ACF-F02D-78BC7CEBCEF1}"/>
              </a:ext>
            </a:extLst>
          </p:cNvPr>
          <p:cNvSpPr txBox="1"/>
          <p:nvPr/>
        </p:nvSpPr>
        <p:spPr>
          <a:xfrm>
            <a:off x="1403684" y="620355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8" name="TextBox 37">
            <a:extLst>
              <a:ext uri="{FF2B5EF4-FFF2-40B4-BE49-F238E27FC236}">
                <a16:creationId xmlns:a16="http://schemas.microsoft.com/office/drawing/2014/main" xmlns="" id="{7B5CF27C-250C-6237-6A18-AAA7BBBA2FE4}"/>
              </a:ext>
            </a:extLst>
          </p:cNvPr>
          <p:cNvSpPr txBox="1"/>
          <p:nvPr/>
        </p:nvSpPr>
        <p:spPr>
          <a:xfrm>
            <a:off x="31562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9" name="TextBox 38">
            <a:extLst>
              <a:ext uri="{FF2B5EF4-FFF2-40B4-BE49-F238E27FC236}">
                <a16:creationId xmlns:a16="http://schemas.microsoft.com/office/drawing/2014/main" xmlns="" id="{F8B9A4EB-1FB2-80AA-66FC-29E976D61B8F}"/>
              </a:ext>
            </a:extLst>
          </p:cNvPr>
          <p:cNvSpPr txBox="1"/>
          <p:nvPr/>
        </p:nvSpPr>
        <p:spPr>
          <a:xfrm>
            <a:off x="52136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40" name="TextBox 39">
            <a:extLst>
              <a:ext uri="{FF2B5EF4-FFF2-40B4-BE49-F238E27FC236}">
                <a16:creationId xmlns:a16="http://schemas.microsoft.com/office/drawing/2014/main" xmlns="" id="{425A2AA9-E7BD-E34B-E656-22C10B939A3B}"/>
              </a:ext>
            </a:extLst>
          </p:cNvPr>
          <p:cNvSpPr txBox="1"/>
          <p:nvPr/>
        </p:nvSpPr>
        <p:spPr>
          <a:xfrm>
            <a:off x="72710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1" name="TextBox 40">
            <a:extLst>
              <a:ext uri="{FF2B5EF4-FFF2-40B4-BE49-F238E27FC236}">
                <a16:creationId xmlns:a16="http://schemas.microsoft.com/office/drawing/2014/main" xmlns="" id="{CC639E2F-B867-D25D-251B-CBC60A641728}"/>
              </a:ext>
            </a:extLst>
          </p:cNvPr>
          <p:cNvSpPr txBox="1"/>
          <p:nvPr/>
        </p:nvSpPr>
        <p:spPr>
          <a:xfrm>
            <a:off x="4199498" y="454868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2" name="TextBox 41">
            <a:extLst>
              <a:ext uri="{FF2B5EF4-FFF2-40B4-BE49-F238E27FC236}">
                <a16:creationId xmlns:a16="http://schemas.microsoft.com/office/drawing/2014/main" xmlns="" id="{15FA0568-2892-9F33-4A6E-35076469B691}"/>
              </a:ext>
            </a:extLst>
          </p:cNvPr>
          <p:cNvSpPr txBox="1"/>
          <p:nvPr/>
        </p:nvSpPr>
        <p:spPr>
          <a:xfrm>
            <a:off x="22037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3" name="TextBox 42">
            <a:extLst>
              <a:ext uri="{FF2B5EF4-FFF2-40B4-BE49-F238E27FC236}">
                <a16:creationId xmlns:a16="http://schemas.microsoft.com/office/drawing/2014/main" xmlns="" id="{65DAA1A1-57AB-B032-E9B2-87600EBFDA6E}"/>
              </a:ext>
            </a:extLst>
          </p:cNvPr>
          <p:cNvSpPr txBox="1"/>
          <p:nvPr/>
        </p:nvSpPr>
        <p:spPr>
          <a:xfrm>
            <a:off x="61661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4" name="TextBox 43">
            <a:extLst>
              <a:ext uri="{FF2B5EF4-FFF2-40B4-BE49-F238E27FC236}">
                <a16:creationId xmlns:a16="http://schemas.microsoft.com/office/drawing/2014/main" xmlns="" id="{D6A6F5BF-58FE-62B4-E23E-AB847DDC93F5}"/>
              </a:ext>
            </a:extLst>
          </p:cNvPr>
          <p:cNvSpPr txBox="1"/>
          <p:nvPr/>
        </p:nvSpPr>
        <p:spPr>
          <a:xfrm>
            <a:off x="679783" y="442489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5" name="TextBox 44">
            <a:extLst>
              <a:ext uri="{FF2B5EF4-FFF2-40B4-BE49-F238E27FC236}">
                <a16:creationId xmlns:a16="http://schemas.microsoft.com/office/drawing/2014/main" xmlns="" id="{56DE70D5-1905-16A0-4E3D-089BE87CB198}"/>
              </a:ext>
            </a:extLst>
          </p:cNvPr>
          <p:cNvSpPr txBox="1"/>
          <p:nvPr/>
        </p:nvSpPr>
        <p:spPr>
          <a:xfrm>
            <a:off x="687496" y="544628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6" name="TextBox 45">
            <a:extLst>
              <a:ext uri="{FF2B5EF4-FFF2-40B4-BE49-F238E27FC236}">
                <a16:creationId xmlns:a16="http://schemas.microsoft.com/office/drawing/2014/main" xmlns="" id="{66F79E91-E3C5-A124-5727-27C6BBBBCDD6}"/>
              </a:ext>
            </a:extLst>
          </p:cNvPr>
          <p:cNvSpPr txBox="1"/>
          <p:nvPr/>
        </p:nvSpPr>
        <p:spPr>
          <a:xfrm>
            <a:off x="679783" y="580958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6596486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570FB4C5-E733-96BA-EDED-213E1FE59889}"/>
              </a:ext>
            </a:extLst>
          </p:cNvPr>
          <p:cNvSpPr txBox="1">
            <a:spLocks/>
          </p:cNvSpPr>
          <p:nvPr/>
        </p:nvSpPr>
        <p:spPr>
          <a:xfrm>
            <a:off x="131180" y="93456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GSM signalling protocol is categorized into three general layers: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3</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 GSM signalling protocol’s third layer is divided into three sublayers: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 Resource Management (RR):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controls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set-up</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maintenance</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termination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radio</a:t>
            </a:r>
            <a:r>
              <a:rPr kumimoji="0" lang="en-US" sz="20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channels, including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handovers</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 Management (MM):</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manages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updating</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registration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procedures as well as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security</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 Management (CM): </a:t>
            </a:r>
            <a:r>
              <a:rPr kumimoji="0" lang="en-US"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handles general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control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manages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Supplementary Services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Short Message Service(SMS)</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graphicFrame>
        <p:nvGraphicFramePr>
          <p:cNvPr id="25" name="Table 24">
            <a:extLst>
              <a:ext uri="{FF2B5EF4-FFF2-40B4-BE49-F238E27FC236}">
                <a16:creationId xmlns:a16="http://schemas.microsoft.com/office/drawing/2014/main" xmlns="" id="{3CF6D519-A758-002B-EFE8-956236970FE7}"/>
              </a:ext>
            </a:extLst>
          </p:cNvPr>
          <p:cNvGraphicFramePr>
            <a:graphicFrameLocks noGrp="1"/>
          </p:cNvGraphicFramePr>
          <p:nvPr/>
        </p:nvGraphicFramePr>
        <p:xfrm>
          <a:off x="15560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6" name="Straight Connector 25">
            <a:extLst>
              <a:ext uri="{FF2B5EF4-FFF2-40B4-BE49-F238E27FC236}">
                <a16:creationId xmlns:a16="http://schemas.microsoft.com/office/drawing/2014/main" xmlns="" id="{1DB04A68-14B3-A6BC-CEFA-D870B4CA98E8}"/>
              </a:ext>
            </a:extLst>
          </p:cNvPr>
          <p:cNvCxnSpPr/>
          <p:nvPr/>
        </p:nvCxnSpPr>
        <p:spPr>
          <a:xfrm>
            <a:off x="1556084" y="4413237"/>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xmlns="" id="{2E117451-55D2-A2BB-7CD5-D62F4F6817D5}"/>
              </a:ext>
            </a:extLst>
          </p:cNvPr>
          <p:cNvCxnSpPr/>
          <p:nvPr/>
        </p:nvCxnSpPr>
        <p:spPr>
          <a:xfrm>
            <a:off x="1556084" y="4870437"/>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xmlns="" id="{3C0299BF-7CA1-3E7D-7744-0390A69173E2}"/>
              </a:ext>
            </a:extLst>
          </p:cNvPr>
          <p:cNvGraphicFramePr>
            <a:graphicFrameLocks noGrp="1"/>
          </p:cNvGraphicFramePr>
          <p:nvPr/>
        </p:nvGraphicFramePr>
        <p:xfrm>
          <a:off x="33848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29" name="Table 28">
            <a:extLst>
              <a:ext uri="{FF2B5EF4-FFF2-40B4-BE49-F238E27FC236}">
                <a16:creationId xmlns:a16="http://schemas.microsoft.com/office/drawing/2014/main" xmlns="" id="{8AB81F84-562B-3403-14DB-974452F164E2}"/>
              </a:ext>
            </a:extLst>
          </p:cNvPr>
          <p:cNvGraphicFramePr>
            <a:graphicFrameLocks noGrp="1"/>
          </p:cNvGraphicFramePr>
          <p:nvPr/>
        </p:nvGraphicFramePr>
        <p:xfrm>
          <a:off x="74996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0" name="Straight Connector 29">
            <a:extLst>
              <a:ext uri="{FF2B5EF4-FFF2-40B4-BE49-F238E27FC236}">
                <a16:creationId xmlns:a16="http://schemas.microsoft.com/office/drawing/2014/main" xmlns="" id="{8CBDB647-AA78-BCFA-EF7F-C1EA23378522}"/>
              </a:ext>
            </a:extLst>
          </p:cNvPr>
          <p:cNvCxnSpPr/>
          <p:nvPr/>
        </p:nvCxnSpPr>
        <p:spPr>
          <a:xfrm>
            <a:off x="7499684" y="4413237"/>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xmlns="" id="{76012540-1067-1F2E-DA71-778BD12CB373}"/>
              </a:ext>
            </a:extLst>
          </p:cNvPr>
          <p:cNvCxnSpPr/>
          <p:nvPr/>
        </p:nvCxnSpPr>
        <p:spPr>
          <a:xfrm>
            <a:off x="7499684" y="4870437"/>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xmlns="" id="{10ECAAAA-6F86-D04D-2334-460D28BCCB10}"/>
              </a:ext>
            </a:extLst>
          </p:cNvPr>
          <p:cNvGraphicFramePr>
            <a:graphicFrameLocks noGrp="1"/>
          </p:cNvGraphicFramePr>
          <p:nvPr/>
        </p:nvGraphicFramePr>
        <p:xfrm>
          <a:off x="54422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3" name="Straight Connector 32">
            <a:extLst>
              <a:ext uri="{FF2B5EF4-FFF2-40B4-BE49-F238E27FC236}">
                <a16:creationId xmlns:a16="http://schemas.microsoft.com/office/drawing/2014/main" xmlns="" id="{D42E0AF0-B361-DAAE-ACC3-307B6CF3BBE5}"/>
              </a:ext>
            </a:extLst>
          </p:cNvPr>
          <p:cNvCxnSpPr>
            <a:cxnSpLocks/>
            <a:endCxn id="41" idx="2"/>
          </p:cNvCxnSpPr>
          <p:nvPr/>
        </p:nvCxnSpPr>
        <p:spPr>
          <a:xfrm flipV="1">
            <a:off x="3003884" y="3895892"/>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xmlns="" id="{7366F3E7-228D-34DF-C04B-95F761807829}"/>
              </a:ext>
            </a:extLst>
          </p:cNvPr>
          <p:cNvCxnSpPr>
            <a:cxnSpLocks/>
            <a:endCxn id="42" idx="2"/>
          </p:cNvCxnSpPr>
          <p:nvPr/>
        </p:nvCxnSpPr>
        <p:spPr>
          <a:xfrm flipV="1">
            <a:off x="6966284" y="389589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A76230FF-833E-57A9-69FD-33C968C60C03}"/>
              </a:ext>
            </a:extLst>
          </p:cNvPr>
          <p:cNvCxnSpPr>
            <a:cxnSpLocks/>
          </p:cNvCxnSpPr>
          <p:nvPr/>
        </p:nvCxnSpPr>
        <p:spPr>
          <a:xfrm flipV="1">
            <a:off x="4985084" y="4870437"/>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xmlns="" id="{B5330AF3-E415-43E0-2F33-C67E47F30A55}"/>
              </a:ext>
            </a:extLst>
          </p:cNvPr>
          <p:cNvSpPr txBox="1"/>
          <p:nvPr/>
        </p:nvSpPr>
        <p:spPr>
          <a:xfrm>
            <a:off x="1403684" y="620355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xmlns="" id="{70C260CB-9D5B-F76D-24C5-B76B5D57D277}"/>
              </a:ext>
            </a:extLst>
          </p:cNvPr>
          <p:cNvSpPr txBox="1"/>
          <p:nvPr/>
        </p:nvSpPr>
        <p:spPr>
          <a:xfrm>
            <a:off x="31562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xmlns="" id="{B4BDF191-1661-6BF0-249B-73770E872618}"/>
              </a:ext>
            </a:extLst>
          </p:cNvPr>
          <p:cNvSpPr txBox="1"/>
          <p:nvPr/>
        </p:nvSpPr>
        <p:spPr>
          <a:xfrm>
            <a:off x="52136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xmlns="" id="{58DE1151-428D-B7B6-1FD8-83BE18CC6377}"/>
              </a:ext>
            </a:extLst>
          </p:cNvPr>
          <p:cNvSpPr txBox="1"/>
          <p:nvPr/>
        </p:nvSpPr>
        <p:spPr>
          <a:xfrm>
            <a:off x="72710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xmlns="" id="{F8F4D5EF-EA11-E586-4328-5B27BB637A32}"/>
              </a:ext>
            </a:extLst>
          </p:cNvPr>
          <p:cNvSpPr txBox="1"/>
          <p:nvPr/>
        </p:nvSpPr>
        <p:spPr>
          <a:xfrm>
            <a:off x="4199498" y="454868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xmlns="" id="{B5F7BE76-233E-4E11-EE5B-687F92B33EED}"/>
              </a:ext>
            </a:extLst>
          </p:cNvPr>
          <p:cNvSpPr txBox="1"/>
          <p:nvPr/>
        </p:nvSpPr>
        <p:spPr>
          <a:xfrm>
            <a:off x="22037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xmlns="" id="{E8734911-4AC9-762D-AA2A-6B3AC5C2E578}"/>
              </a:ext>
            </a:extLst>
          </p:cNvPr>
          <p:cNvSpPr txBox="1"/>
          <p:nvPr/>
        </p:nvSpPr>
        <p:spPr>
          <a:xfrm>
            <a:off x="61661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xmlns="" id="{4052C9C5-0C91-09D8-38F8-6BE8836D110E}"/>
              </a:ext>
            </a:extLst>
          </p:cNvPr>
          <p:cNvSpPr txBox="1"/>
          <p:nvPr/>
        </p:nvSpPr>
        <p:spPr>
          <a:xfrm>
            <a:off x="679783" y="442489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xmlns="" id="{4EB97DCD-DFB6-34BE-3CB4-D1D9E0E1FC98}"/>
              </a:ext>
            </a:extLst>
          </p:cNvPr>
          <p:cNvSpPr txBox="1"/>
          <p:nvPr/>
        </p:nvSpPr>
        <p:spPr>
          <a:xfrm>
            <a:off x="687496" y="544628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xmlns="" id="{DA574BB5-172C-3D6F-F643-E21773CFDD40}"/>
              </a:ext>
            </a:extLst>
          </p:cNvPr>
          <p:cNvSpPr txBox="1"/>
          <p:nvPr/>
        </p:nvSpPr>
        <p:spPr>
          <a:xfrm>
            <a:off x="679783" y="580958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32850330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5" name="Content Placeholder 24">
            <a:extLst>
              <a:ext uri="{FF2B5EF4-FFF2-40B4-BE49-F238E27FC236}">
                <a16:creationId xmlns:a16="http://schemas.microsoft.com/office/drawing/2014/main" xmlns="" id="{3843A434-5A45-5D59-2214-140BE19DCF8F}"/>
              </a:ext>
            </a:extLst>
          </p:cNvPr>
          <p:cNvSpPr txBox="1">
            <a:spLocks/>
          </p:cNvSpPr>
          <p:nvPr/>
        </p:nvSpPr>
        <p:spPr>
          <a:xfrm>
            <a:off x="142240" y="908862"/>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to BTS Protocols</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RR layer :</a:t>
            </a: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Manages a link, both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fixed</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Manages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RR-session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time when a mobile is in a dedicated mode, and the radio channels including the allocation of dedicated channels.</a:t>
            </a:r>
            <a:endPar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MM layer: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Stacked above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RR layer</a:t>
            </a:r>
            <a:endParaRPr kumimoji="0" lang="en-US" sz="22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p:txBody>
      </p:sp>
      <p:graphicFrame>
        <p:nvGraphicFramePr>
          <p:cNvPr id="26" name="Table 25">
            <a:extLst>
              <a:ext uri="{FF2B5EF4-FFF2-40B4-BE49-F238E27FC236}">
                <a16:creationId xmlns:a16="http://schemas.microsoft.com/office/drawing/2014/main" xmlns="" id="{79672CEB-B364-1850-AC3E-C91CB023AD44}"/>
              </a:ext>
            </a:extLst>
          </p:cNvPr>
          <p:cNvGraphicFramePr>
            <a:graphicFrameLocks noGrp="1"/>
          </p:cNvGraphicFramePr>
          <p:nvPr>
            <p:extLst>
              <p:ext uri="{D42A27DB-BD31-4B8C-83A1-F6EECF244321}">
                <p14:modId xmlns:p14="http://schemas.microsoft.com/office/powerpoint/2010/main" xmlns="" val="161484001"/>
              </p:ext>
            </p:extLst>
          </p:nvPr>
        </p:nvGraphicFramePr>
        <p:xfrm>
          <a:off x="48768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7" name="Straight Connector 26">
            <a:extLst>
              <a:ext uri="{FF2B5EF4-FFF2-40B4-BE49-F238E27FC236}">
                <a16:creationId xmlns:a16="http://schemas.microsoft.com/office/drawing/2014/main" xmlns="" id="{E6CD8603-A31B-1A39-F81E-093CF5FA1BB8}"/>
              </a:ext>
            </a:extLst>
          </p:cNvPr>
          <p:cNvCxnSpPr/>
          <p:nvPr/>
        </p:nvCxnSpPr>
        <p:spPr>
          <a:xfrm>
            <a:off x="4876800" y="4325133"/>
            <a:ext cx="1143000" cy="0"/>
          </a:xfrm>
          <a:prstGeom prst="line">
            <a:avLst/>
          </a:prstGeom>
          <a:noFill/>
          <a:ln w="9525" cap="flat" cmpd="sng" algn="ctr">
            <a:solidFill>
              <a:srgbClr val="909090"/>
            </a:solidFill>
            <a:prstDash val="dash"/>
            <a:miter lim="800000"/>
          </a:ln>
          <a:effectLst/>
        </p:spPr>
      </p:cxnSp>
      <p:cxnSp>
        <p:nvCxnSpPr>
          <p:cNvPr id="28" name="Straight Connector 27">
            <a:extLst>
              <a:ext uri="{FF2B5EF4-FFF2-40B4-BE49-F238E27FC236}">
                <a16:creationId xmlns:a16="http://schemas.microsoft.com/office/drawing/2014/main" xmlns="" id="{107B939C-CD18-B1F0-005E-F996B54DA1CA}"/>
              </a:ext>
            </a:extLst>
          </p:cNvPr>
          <p:cNvCxnSpPr/>
          <p:nvPr/>
        </p:nvCxnSpPr>
        <p:spPr>
          <a:xfrm>
            <a:off x="4876800" y="4782333"/>
            <a:ext cx="1143000" cy="0"/>
          </a:xfrm>
          <a:prstGeom prst="line">
            <a:avLst/>
          </a:prstGeom>
          <a:noFill/>
          <a:ln w="9525" cap="flat" cmpd="sng" algn="ctr">
            <a:solidFill>
              <a:srgbClr val="909090"/>
            </a:solidFill>
            <a:prstDash val="dash"/>
            <a:miter lim="800000"/>
          </a:ln>
          <a:effectLst/>
        </p:spPr>
      </p:cxnSp>
      <p:graphicFrame>
        <p:nvGraphicFramePr>
          <p:cNvPr id="29" name="Table 28">
            <a:extLst>
              <a:ext uri="{FF2B5EF4-FFF2-40B4-BE49-F238E27FC236}">
                <a16:creationId xmlns:a16="http://schemas.microsoft.com/office/drawing/2014/main" xmlns="" id="{583B11B5-A49C-D203-15D2-154937BA5408}"/>
              </a:ext>
            </a:extLst>
          </p:cNvPr>
          <p:cNvGraphicFramePr>
            <a:graphicFrameLocks noGrp="1"/>
          </p:cNvGraphicFramePr>
          <p:nvPr>
            <p:extLst>
              <p:ext uri="{D42A27DB-BD31-4B8C-83A1-F6EECF244321}">
                <p14:modId xmlns:p14="http://schemas.microsoft.com/office/powerpoint/2010/main" xmlns="" val="4168777009"/>
              </p:ext>
            </p:extLst>
          </p:nvPr>
        </p:nvGraphicFramePr>
        <p:xfrm>
          <a:off x="67056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30" name="Table 29">
            <a:extLst>
              <a:ext uri="{FF2B5EF4-FFF2-40B4-BE49-F238E27FC236}">
                <a16:creationId xmlns:a16="http://schemas.microsoft.com/office/drawing/2014/main" xmlns="" id="{41D60DFD-E4DF-EAB1-CBE1-4E5A786D77AD}"/>
              </a:ext>
            </a:extLst>
          </p:cNvPr>
          <p:cNvGraphicFramePr>
            <a:graphicFrameLocks noGrp="1"/>
          </p:cNvGraphicFramePr>
          <p:nvPr>
            <p:extLst>
              <p:ext uri="{D42A27DB-BD31-4B8C-83A1-F6EECF244321}">
                <p14:modId xmlns:p14="http://schemas.microsoft.com/office/powerpoint/2010/main" xmlns="" val="1384141241"/>
              </p:ext>
            </p:extLst>
          </p:nvPr>
        </p:nvGraphicFramePr>
        <p:xfrm>
          <a:off x="108204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1" name="Straight Connector 30">
            <a:extLst>
              <a:ext uri="{FF2B5EF4-FFF2-40B4-BE49-F238E27FC236}">
                <a16:creationId xmlns:a16="http://schemas.microsoft.com/office/drawing/2014/main" xmlns="" id="{4342CB64-81C6-509A-B117-78DF852CD606}"/>
              </a:ext>
            </a:extLst>
          </p:cNvPr>
          <p:cNvCxnSpPr/>
          <p:nvPr/>
        </p:nvCxnSpPr>
        <p:spPr>
          <a:xfrm>
            <a:off x="10820400" y="4325133"/>
            <a:ext cx="1143000" cy="0"/>
          </a:xfrm>
          <a:prstGeom prst="line">
            <a:avLst/>
          </a:prstGeom>
          <a:noFill/>
          <a:ln w="9525" cap="flat" cmpd="sng" algn="ctr">
            <a:solidFill>
              <a:srgbClr val="909090"/>
            </a:solidFill>
            <a:prstDash val="dash"/>
            <a:miter lim="800000"/>
          </a:ln>
          <a:effectLst/>
        </p:spPr>
      </p:cxnSp>
      <p:cxnSp>
        <p:nvCxnSpPr>
          <p:cNvPr id="32" name="Straight Connector 31">
            <a:extLst>
              <a:ext uri="{FF2B5EF4-FFF2-40B4-BE49-F238E27FC236}">
                <a16:creationId xmlns:a16="http://schemas.microsoft.com/office/drawing/2014/main" xmlns="" id="{972A2D33-F5CC-EE52-0B50-B4E4E1518178}"/>
              </a:ext>
            </a:extLst>
          </p:cNvPr>
          <p:cNvCxnSpPr/>
          <p:nvPr/>
        </p:nvCxnSpPr>
        <p:spPr>
          <a:xfrm>
            <a:off x="10820400" y="4782333"/>
            <a:ext cx="1143000" cy="0"/>
          </a:xfrm>
          <a:prstGeom prst="line">
            <a:avLst/>
          </a:prstGeom>
          <a:noFill/>
          <a:ln w="9525" cap="flat" cmpd="sng" algn="ctr">
            <a:solidFill>
              <a:srgbClr val="909090"/>
            </a:solidFill>
            <a:prstDash val="dash"/>
            <a:miter lim="800000"/>
          </a:ln>
          <a:effectLst/>
        </p:spPr>
      </p:cxnSp>
      <p:graphicFrame>
        <p:nvGraphicFramePr>
          <p:cNvPr id="33" name="Table 32">
            <a:extLst>
              <a:ext uri="{FF2B5EF4-FFF2-40B4-BE49-F238E27FC236}">
                <a16:creationId xmlns:a16="http://schemas.microsoft.com/office/drawing/2014/main" xmlns="" id="{9BFB71D9-ADCC-1EF3-7C7D-6248A6A9B0CF}"/>
              </a:ext>
            </a:extLst>
          </p:cNvPr>
          <p:cNvGraphicFramePr>
            <a:graphicFrameLocks noGrp="1"/>
          </p:cNvGraphicFramePr>
          <p:nvPr>
            <p:extLst>
              <p:ext uri="{D42A27DB-BD31-4B8C-83A1-F6EECF244321}">
                <p14:modId xmlns:p14="http://schemas.microsoft.com/office/powerpoint/2010/main" xmlns="" val="1324143930"/>
              </p:ext>
            </p:extLst>
          </p:nvPr>
        </p:nvGraphicFramePr>
        <p:xfrm>
          <a:off x="87630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4" name="Straight Connector 33">
            <a:extLst>
              <a:ext uri="{FF2B5EF4-FFF2-40B4-BE49-F238E27FC236}">
                <a16:creationId xmlns:a16="http://schemas.microsoft.com/office/drawing/2014/main" xmlns="" id="{C300832A-4B31-932B-E90D-7A6A7AC73D29}"/>
              </a:ext>
            </a:extLst>
          </p:cNvPr>
          <p:cNvCxnSpPr>
            <a:cxnSpLocks/>
            <a:endCxn id="42" idx="2"/>
          </p:cNvCxnSpPr>
          <p:nvPr/>
        </p:nvCxnSpPr>
        <p:spPr>
          <a:xfrm flipV="1">
            <a:off x="6362700" y="4016588"/>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DFF0651E-E9B3-F17F-25F4-ADF44CEF8549}"/>
              </a:ext>
            </a:extLst>
          </p:cNvPr>
          <p:cNvCxnSpPr>
            <a:cxnSpLocks/>
            <a:endCxn id="43" idx="2"/>
          </p:cNvCxnSpPr>
          <p:nvPr/>
        </p:nvCxnSpPr>
        <p:spPr>
          <a:xfrm flipV="1">
            <a:off x="10287000" y="3807788"/>
            <a:ext cx="0" cy="2248346"/>
          </a:xfrm>
          <a:prstGeom prst="line">
            <a:avLst/>
          </a:prstGeom>
          <a:noFill/>
          <a:ln w="6350" cap="flat" cmpd="sng" algn="ctr">
            <a:solidFill>
              <a:srgbClr val="909090"/>
            </a:solidFill>
            <a:prstDash val="dash"/>
            <a:miter lim="800000"/>
          </a:ln>
          <a:effectLst/>
        </p:spPr>
      </p:cxnSp>
      <p:cxnSp>
        <p:nvCxnSpPr>
          <p:cNvPr id="36" name="Straight Connector 35">
            <a:extLst>
              <a:ext uri="{FF2B5EF4-FFF2-40B4-BE49-F238E27FC236}">
                <a16:creationId xmlns:a16="http://schemas.microsoft.com/office/drawing/2014/main" xmlns="" id="{7A9672C3-F71F-8B9C-9CAB-2230CEE7324E}"/>
              </a:ext>
            </a:extLst>
          </p:cNvPr>
          <p:cNvCxnSpPr>
            <a:cxnSpLocks/>
          </p:cNvCxnSpPr>
          <p:nvPr/>
        </p:nvCxnSpPr>
        <p:spPr>
          <a:xfrm flipV="1">
            <a:off x="8305800" y="4782333"/>
            <a:ext cx="0" cy="1273800"/>
          </a:xfrm>
          <a:prstGeom prst="line">
            <a:avLst/>
          </a:prstGeom>
          <a:noFill/>
          <a:ln w="6350" cap="flat" cmpd="sng" algn="ctr">
            <a:solidFill>
              <a:srgbClr val="909090"/>
            </a:solidFill>
            <a:prstDash val="dash"/>
            <a:miter lim="800000"/>
          </a:ln>
          <a:effectLst/>
        </p:spPr>
      </p:cxnSp>
      <p:sp>
        <p:nvSpPr>
          <p:cNvPr id="37" name="TextBox 36">
            <a:extLst>
              <a:ext uri="{FF2B5EF4-FFF2-40B4-BE49-F238E27FC236}">
                <a16:creationId xmlns:a16="http://schemas.microsoft.com/office/drawing/2014/main" xmlns="" id="{EBD8AD84-8188-CC5F-790C-3E8B7E3220C8}"/>
              </a:ext>
            </a:extLst>
          </p:cNvPr>
          <p:cNvSpPr txBox="1"/>
          <p:nvPr/>
        </p:nvSpPr>
        <p:spPr>
          <a:xfrm>
            <a:off x="4724400" y="6115455"/>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8" name="TextBox 37">
            <a:extLst>
              <a:ext uri="{FF2B5EF4-FFF2-40B4-BE49-F238E27FC236}">
                <a16:creationId xmlns:a16="http://schemas.microsoft.com/office/drawing/2014/main" xmlns="" id="{890256BE-30D8-67FD-F8D8-71E7DAF2330E}"/>
              </a:ext>
            </a:extLst>
          </p:cNvPr>
          <p:cNvSpPr txBox="1"/>
          <p:nvPr/>
        </p:nvSpPr>
        <p:spPr>
          <a:xfrm>
            <a:off x="64770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9" name="TextBox 38">
            <a:extLst>
              <a:ext uri="{FF2B5EF4-FFF2-40B4-BE49-F238E27FC236}">
                <a16:creationId xmlns:a16="http://schemas.microsoft.com/office/drawing/2014/main" xmlns="" id="{1E3D0E69-3FC9-1A97-03DA-CB1FCE6B7638}"/>
              </a:ext>
            </a:extLst>
          </p:cNvPr>
          <p:cNvSpPr txBox="1"/>
          <p:nvPr/>
        </p:nvSpPr>
        <p:spPr>
          <a:xfrm>
            <a:off x="85344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40" name="TextBox 39">
            <a:extLst>
              <a:ext uri="{FF2B5EF4-FFF2-40B4-BE49-F238E27FC236}">
                <a16:creationId xmlns:a16="http://schemas.microsoft.com/office/drawing/2014/main" xmlns="" id="{9E9E190E-0831-58D6-281C-6792C0FF52C1}"/>
              </a:ext>
            </a:extLst>
          </p:cNvPr>
          <p:cNvSpPr txBox="1"/>
          <p:nvPr/>
        </p:nvSpPr>
        <p:spPr>
          <a:xfrm>
            <a:off x="105918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1" name="TextBox 40">
            <a:extLst>
              <a:ext uri="{FF2B5EF4-FFF2-40B4-BE49-F238E27FC236}">
                <a16:creationId xmlns:a16="http://schemas.microsoft.com/office/drawing/2014/main" xmlns="" id="{B68B370A-F65C-4087-CCAD-541012DC2076}"/>
              </a:ext>
            </a:extLst>
          </p:cNvPr>
          <p:cNvSpPr txBox="1"/>
          <p:nvPr/>
        </p:nvSpPr>
        <p:spPr>
          <a:xfrm>
            <a:off x="7520214" y="4460583"/>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2" name="TextBox 41">
            <a:extLst>
              <a:ext uri="{FF2B5EF4-FFF2-40B4-BE49-F238E27FC236}">
                <a16:creationId xmlns:a16="http://schemas.microsoft.com/office/drawing/2014/main" xmlns="" id="{90FD5156-1731-2D76-8621-3456D615D8FF}"/>
              </a:ext>
            </a:extLst>
          </p:cNvPr>
          <p:cNvSpPr txBox="1"/>
          <p:nvPr/>
        </p:nvSpPr>
        <p:spPr>
          <a:xfrm>
            <a:off x="5562600" y="3678034"/>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3" name="TextBox 42">
            <a:extLst>
              <a:ext uri="{FF2B5EF4-FFF2-40B4-BE49-F238E27FC236}">
                <a16:creationId xmlns:a16="http://schemas.microsoft.com/office/drawing/2014/main" xmlns="" id="{EEBC6405-79F5-B559-9612-11CBAB8F04EC}"/>
              </a:ext>
            </a:extLst>
          </p:cNvPr>
          <p:cNvSpPr txBox="1"/>
          <p:nvPr/>
        </p:nvSpPr>
        <p:spPr>
          <a:xfrm>
            <a:off x="9486900" y="3469234"/>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4" name="TextBox 43">
            <a:extLst>
              <a:ext uri="{FF2B5EF4-FFF2-40B4-BE49-F238E27FC236}">
                <a16:creationId xmlns:a16="http://schemas.microsoft.com/office/drawing/2014/main" xmlns="" id="{15A15703-2FBA-C837-489D-D10FC28471E8}"/>
              </a:ext>
            </a:extLst>
          </p:cNvPr>
          <p:cNvSpPr txBox="1"/>
          <p:nvPr/>
        </p:nvSpPr>
        <p:spPr>
          <a:xfrm>
            <a:off x="4000499" y="4336789"/>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5" name="TextBox 44">
            <a:extLst>
              <a:ext uri="{FF2B5EF4-FFF2-40B4-BE49-F238E27FC236}">
                <a16:creationId xmlns:a16="http://schemas.microsoft.com/office/drawing/2014/main" xmlns="" id="{5F956D30-5911-14C1-000F-678476CE616A}"/>
              </a:ext>
            </a:extLst>
          </p:cNvPr>
          <p:cNvSpPr txBox="1"/>
          <p:nvPr/>
        </p:nvSpPr>
        <p:spPr>
          <a:xfrm>
            <a:off x="4008212" y="5358179"/>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6" name="TextBox 45">
            <a:extLst>
              <a:ext uri="{FF2B5EF4-FFF2-40B4-BE49-F238E27FC236}">
                <a16:creationId xmlns:a16="http://schemas.microsoft.com/office/drawing/2014/main" xmlns="" id="{A5A15D97-DDE4-A603-609D-385E6C8DB4A0}"/>
              </a:ext>
            </a:extLst>
          </p:cNvPr>
          <p:cNvSpPr txBox="1"/>
          <p:nvPr/>
        </p:nvSpPr>
        <p:spPr>
          <a:xfrm>
            <a:off x="4000499" y="5721480"/>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
        <p:nvSpPr>
          <p:cNvPr id="47" name="Rectangle 46">
            <a:extLst>
              <a:ext uri="{FF2B5EF4-FFF2-40B4-BE49-F238E27FC236}">
                <a16:creationId xmlns:a16="http://schemas.microsoft.com/office/drawing/2014/main" xmlns="" id="{394EA647-2C6B-2971-993A-333EBEDE7C10}"/>
              </a:ext>
            </a:extLst>
          </p:cNvPr>
          <p:cNvSpPr/>
          <p:nvPr/>
        </p:nvSpPr>
        <p:spPr>
          <a:xfrm>
            <a:off x="86433" y="3552060"/>
            <a:ext cx="4018208" cy="3004156"/>
          </a:xfrm>
          <a:prstGeom prst="rect">
            <a:avLst/>
          </a:prstGeom>
        </p:spPr>
        <p:txBody>
          <a:bodyPr wrap="square">
            <a:spAutoFit/>
          </a:bodyPr>
          <a:lstStyle/>
          <a:p>
            <a:pPr marL="1001712" lvl="1" indent="-457200" algn="just">
              <a:lnSpc>
                <a:spcPct val="119000"/>
              </a:lnSpc>
              <a:spcBef>
                <a:spcPts val="500"/>
              </a:spcBef>
              <a:buClr>
                <a:srgbClr val="5430AA"/>
              </a:buClr>
              <a:buFont typeface="Wingdings 3" panose="05040102010807070707" pitchFamily="18" charset="2"/>
              <a:buChar char=""/>
            </a:pPr>
            <a:r>
              <a:rPr lang="en-IN" sz="2200" kern="1200" dirty="0">
                <a:solidFill>
                  <a:srgbClr val="212121"/>
                </a:solidFill>
                <a:latin typeface="Cambria" panose="02040503050406030204" pitchFamily="18" charset="0"/>
                <a:ea typeface="Cambria" panose="02040503050406030204" pitchFamily="18" charset="0"/>
                <a:cs typeface="+mn-cs"/>
              </a:rPr>
              <a:t>Handles the functions that arise from the </a:t>
            </a:r>
            <a:r>
              <a:rPr lang="en-IN" sz="2200" kern="1200" dirty="0">
                <a:solidFill>
                  <a:srgbClr val="5430AA"/>
                </a:solidFill>
                <a:latin typeface="Cambria" panose="02040503050406030204" pitchFamily="18" charset="0"/>
                <a:ea typeface="Cambria" panose="02040503050406030204" pitchFamily="18" charset="0"/>
                <a:cs typeface="+mn-cs"/>
              </a:rPr>
              <a:t>mobility</a:t>
            </a:r>
            <a:r>
              <a:rPr lang="en-IN" sz="2200" kern="1200" dirty="0">
                <a:solidFill>
                  <a:srgbClr val="212121"/>
                </a:solidFill>
                <a:latin typeface="Cambria" panose="02040503050406030204" pitchFamily="18" charset="0"/>
                <a:ea typeface="Cambria" panose="02040503050406030204" pitchFamily="18" charset="0"/>
                <a:cs typeface="+mn-cs"/>
              </a:rPr>
              <a:t> of the subscriber</a:t>
            </a:r>
          </a:p>
          <a:p>
            <a:pPr marL="1001712" lvl="1" indent="-457200" algn="just">
              <a:lnSpc>
                <a:spcPct val="119000"/>
              </a:lnSpc>
              <a:spcBef>
                <a:spcPts val="500"/>
              </a:spcBef>
              <a:buClr>
                <a:srgbClr val="5430AA"/>
              </a:buClr>
              <a:buFont typeface="Wingdings 3" panose="05040102010807070707" pitchFamily="18" charset="2"/>
              <a:buChar char=""/>
            </a:pPr>
            <a:r>
              <a:rPr lang="en-IN" sz="2200" kern="1200" dirty="0">
                <a:solidFill>
                  <a:srgbClr val="5430AA"/>
                </a:solidFill>
                <a:latin typeface="Cambria" panose="02040503050406030204" pitchFamily="18" charset="0"/>
                <a:ea typeface="Cambria" panose="02040503050406030204" pitchFamily="18" charset="0"/>
                <a:cs typeface="+mn-cs"/>
              </a:rPr>
              <a:t>Authentication</a:t>
            </a:r>
            <a:r>
              <a:rPr lang="en-IN" sz="2200" kern="1200" dirty="0">
                <a:solidFill>
                  <a:srgbClr val="212121"/>
                </a:solidFill>
                <a:latin typeface="Cambria" panose="02040503050406030204" pitchFamily="18" charset="0"/>
                <a:ea typeface="Cambria" panose="02040503050406030204" pitchFamily="18" charset="0"/>
                <a:cs typeface="+mn-cs"/>
              </a:rPr>
              <a:t> and </a:t>
            </a:r>
            <a:r>
              <a:rPr lang="en-IN" sz="2200" kern="1200" dirty="0">
                <a:solidFill>
                  <a:srgbClr val="5430AA"/>
                </a:solidFill>
                <a:latin typeface="Cambria" panose="02040503050406030204" pitchFamily="18" charset="0"/>
                <a:ea typeface="Cambria" panose="02040503050406030204" pitchFamily="18" charset="0"/>
                <a:cs typeface="+mn-cs"/>
              </a:rPr>
              <a:t>security</a:t>
            </a:r>
            <a:r>
              <a:rPr lang="en-IN" sz="2200" kern="1200" dirty="0">
                <a:solidFill>
                  <a:srgbClr val="212121"/>
                </a:solidFill>
                <a:latin typeface="Cambria" panose="02040503050406030204" pitchFamily="18" charset="0"/>
                <a:ea typeface="Cambria" panose="02040503050406030204" pitchFamily="18" charset="0"/>
                <a:cs typeface="+mn-cs"/>
              </a:rPr>
              <a:t> aspects</a:t>
            </a:r>
          </a:p>
          <a:p>
            <a:pPr marL="1001712" lvl="1" indent="-457200" algn="just">
              <a:lnSpc>
                <a:spcPct val="119000"/>
              </a:lnSpc>
              <a:spcBef>
                <a:spcPts val="500"/>
              </a:spcBef>
              <a:buClr>
                <a:srgbClr val="5430AA"/>
              </a:buClr>
              <a:buFont typeface="Wingdings 3" panose="05040102010807070707" pitchFamily="18" charset="2"/>
              <a:buChar char=""/>
            </a:pPr>
            <a:r>
              <a:rPr lang="en-IN" sz="2200" kern="1200" dirty="0">
                <a:solidFill>
                  <a:srgbClr val="5430AA"/>
                </a:solidFill>
                <a:latin typeface="Cambria" panose="02040503050406030204" pitchFamily="18" charset="0"/>
                <a:ea typeface="Cambria" panose="02040503050406030204" pitchFamily="18" charset="0"/>
                <a:cs typeface="+mn-cs"/>
              </a:rPr>
              <a:t>Location</a:t>
            </a:r>
            <a:r>
              <a:rPr lang="en-IN" sz="2200" kern="1200" dirty="0">
                <a:solidFill>
                  <a:srgbClr val="212121"/>
                </a:solidFill>
                <a:latin typeface="Cambria" panose="02040503050406030204" pitchFamily="18" charset="0"/>
                <a:ea typeface="Cambria" panose="02040503050406030204" pitchFamily="18" charset="0"/>
                <a:cs typeface="+mn-cs"/>
              </a:rPr>
              <a:t> management </a:t>
            </a:r>
            <a:endParaRPr lang="en-IN" sz="2200" b="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9230202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5" name="Content Placeholder 24">
            <a:extLst>
              <a:ext uri="{FF2B5EF4-FFF2-40B4-BE49-F238E27FC236}">
                <a16:creationId xmlns:a16="http://schemas.microsoft.com/office/drawing/2014/main" xmlns="" id="{EE3AF788-B1ED-5494-8165-31E2DA9C313F}"/>
              </a:ext>
            </a:extLst>
          </p:cNvPr>
          <p:cNvSpPr txBox="1">
            <a:spLocks/>
          </p:cNvSpPr>
          <p:nvPr/>
        </p:nvSpPr>
        <p:spPr>
          <a:xfrm>
            <a:off x="142240" y="898702"/>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Protocols</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startAt="3"/>
              <a:tabLst/>
              <a:defRPr/>
            </a:pP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CM Layer: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Call Management(CM) is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topmost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of the GSM protocol stack</a:t>
            </a:r>
            <a:endPar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Responsible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for Call Control, Supplementary Service Management,</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Short Message Service Management.</a:t>
            </a: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Handles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establishment</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selection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the type of service (including alternating between services during a call),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release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startAt="3"/>
              <a:tabLst/>
              <a:defRPr/>
            </a:pPr>
            <a:r>
              <a:rPr kumimoji="0" lang="en-US" sz="2200" b="1" i="0" u="none" strike="noStrike" kern="1200" cap="none" spc="0" normalizeH="0" baseline="0" noProof="0" dirty="0" err="1">
                <a:ln>
                  <a:noFill/>
                </a:ln>
                <a:solidFill>
                  <a:srgbClr val="212121"/>
                </a:solidFill>
                <a:effectLst/>
                <a:uLnTx/>
                <a:uFillTx/>
                <a:latin typeface="Cambria" panose="02040503050406030204" pitchFamily="18" charset="0"/>
                <a:ea typeface="Cambria" panose="02040503050406030204" pitchFamily="18" charset="0"/>
              </a:rPr>
              <a:t>LAPDm</a:t>
            </a: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Link Access Protocol</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on Channel D</a:t>
            </a:r>
            <a:endPar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6" name="Table 25">
            <a:extLst>
              <a:ext uri="{FF2B5EF4-FFF2-40B4-BE49-F238E27FC236}">
                <a16:creationId xmlns:a16="http://schemas.microsoft.com/office/drawing/2014/main" xmlns="" id="{602EE0D5-213A-282A-F7A3-E49E05981DAA}"/>
              </a:ext>
            </a:extLst>
          </p:cNvPr>
          <p:cNvGraphicFramePr>
            <a:graphicFrameLocks noGrp="1"/>
          </p:cNvGraphicFramePr>
          <p:nvPr/>
        </p:nvGraphicFramePr>
        <p:xfrm>
          <a:off x="48768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7" name="Straight Connector 26">
            <a:extLst>
              <a:ext uri="{FF2B5EF4-FFF2-40B4-BE49-F238E27FC236}">
                <a16:creationId xmlns:a16="http://schemas.microsoft.com/office/drawing/2014/main" xmlns="" id="{69E47259-698D-AD02-7CDA-7E0FAEE3F44A}"/>
              </a:ext>
            </a:extLst>
          </p:cNvPr>
          <p:cNvCxnSpPr/>
          <p:nvPr/>
        </p:nvCxnSpPr>
        <p:spPr>
          <a:xfrm>
            <a:off x="4876800" y="4325133"/>
            <a:ext cx="1143000" cy="0"/>
          </a:xfrm>
          <a:prstGeom prst="line">
            <a:avLst/>
          </a:prstGeom>
          <a:noFill/>
          <a:ln w="9525" cap="flat" cmpd="sng" algn="ctr">
            <a:solidFill>
              <a:srgbClr val="909090"/>
            </a:solidFill>
            <a:prstDash val="dash"/>
            <a:miter lim="800000"/>
          </a:ln>
          <a:effectLst/>
        </p:spPr>
      </p:cxnSp>
      <p:cxnSp>
        <p:nvCxnSpPr>
          <p:cNvPr id="28" name="Straight Connector 27">
            <a:extLst>
              <a:ext uri="{FF2B5EF4-FFF2-40B4-BE49-F238E27FC236}">
                <a16:creationId xmlns:a16="http://schemas.microsoft.com/office/drawing/2014/main" xmlns="" id="{F14B3ACE-419B-E2F1-FB13-240E57750C26}"/>
              </a:ext>
            </a:extLst>
          </p:cNvPr>
          <p:cNvCxnSpPr/>
          <p:nvPr/>
        </p:nvCxnSpPr>
        <p:spPr>
          <a:xfrm>
            <a:off x="4876800" y="4782333"/>
            <a:ext cx="1143000" cy="0"/>
          </a:xfrm>
          <a:prstGeom prst="line">
            <a:avLst/>
          </a:prstGeom>
          <a:noFill/>
          <a:ln w="9525" cap="flat" cmpd="sng" algn="ctr">
            <a:solidFill>
              <a:srgbClr val="909090"/>
            </a:solidFill>
            <a:prstDash val="dash"/>
            <a:miter lim="800000"/>
          </a:ln>
          <a:effectLst/>
        </p:spPr>
      </p:cxnSp>
      <p:graphicFrame>
        <p:nvGraphicFramePr>
          <p:cNvPr id="29" name="Table 28">
            <a:extLst>
              <a:ext uri="{FF2B5EF4-FFF2-40B4-BE49-F238E27FC236}">
                <a16:creationId xmlns:a16="http://schemas.microsoft.com/office/drawing/2014/main" xmlns="" id="{50003C42-B3EC-D295-0E20-7BE3C40F5314}"/>
              </a:ext>
            </a:extLst>
          </p:cNvPr>
          <p:cNvGraphicFramePr>
            <a:graphicFrameLocks noGrp="1"/>
          </p:cNvGraphicFramePr>
          <p:nvPr/>
        </p:nvGraphicFramePr>
        <p:xfrm>
          <a:off x="67056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30" name="Table 29">
            <a:extLst>
              <a:ext uri="{FF2B5EF4-FFF2-40B4-BE49-F238E27FC236}">
                <a16:creationId xmlns:a16="http://schemas.microsoft.com/office/drawing/2014/main" xmlns="" id="{91F7B18C-2C8D-2B84-79A8-02BD6C0E7D15}"/>
              </a:ext>
            </a:extLst>
          </p:cNvPr>
          <p:cNvGraphicFramePr>
            <a:graphicFrameLocks noGrp="1"/>
          </p:cNvGraphicFramePr>
          <p:nvPr/>
        </p:nvGraphicFramePr>
        <p:xfrm>
          <a:off x="108204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1" name="Straight Connector 30">
            <a:extLst>
              <a:ext uri="{FF2B5EF4-FFF2-40B4-BE49-F238E27FC236}">
                <a16:creationId xmlns:a16="http://schemas.microsoft.com/office/drawing/2014/main" xmlns="" id="{B1721875-7CB5-C574-C561-E78DEF23053E}"/>
              </a:ext>
            </a:extLst>
          </p:cNvPr>
          <p:cNvCxnSpPr/>
          <p:nvPr/>
        </p:nvCxnSpPr>
        <p:spPr>
          <a:xfrm>
            <a:off x="10820400" y="4325133"/>
            <a:ext cx="1143000" cy="0"/>
          </a:xfrm>
          <a:prstGeom prst="line">
            <a:avLst/>
          </a:prstGeom>
          <a:noFill/>
          <a:ln w="9525" cap="flat" cmpd="sng" algn="ctr">
            <a:solidFill>
              <a:srgbClr val="909090"/>
            </a:solidFill>
            <a:prstDash val="dash"/>
            <a:miter lim="800000"/>
          </a:ln>
          <a:effectLst/>
        </p:spPr>
      </p:cxnSp>
      <p:cxnSp>
        <p:nvCxnSpPr>
          <p:cNvPr id="32" name="Straight Connector 31">
            <a:extLst>
              <a:ext uri="{FF2B5EF4-FFF2-40B4-BE49-F238E27FC236}">
                <a16:creationId xmlns:a16="http://schemas.microsoft.com/office/drawing/2014/main" xmlns="" id="{F2584BFB-E565-1AFC-0234-5D92DC9E2D33}"/>
              </a:ext>
            </a:extLst>
          </p:cNvPr>
          <p:cNvCxnSpPr/>
          <p:nvPr/>
        </p:nvCxnSpPr>
        <p:spPr>
          <a:xfrm>
            <a:off x="10820400" y="4782333"/>
            <a:ext cx="1143000" cy="0"/>
          </a:xfrm>
          <a:prstGeom prst="line">
            <a:avLst/>
          </a:prstGeom>
          <a:noFill/>
          <a:ln w="9525" cap="flat" cmpd="sng" algn="ctr">
            <a:solidFill>
              <a:srgbClr val="909090"/>
            </a:solidFill>
            <a:prstDash val="dash"/>
            <a:miter lim="800000"/>
          </a:ln>
          <a:effectLst/>
        </p:spPr>
      </p:cxnSp>
      <p:graphicFrame>
        <p:nvGraphicFramePr>
          <p:cNvPr id="33" name="Table 32">
            <a:extLst>
              <a:ext uri="{FF2B5EF4-FFF2-40B4-BE49-F238E27FC236}">
                <a16:creationId xmlns:a16="http://schemas.microsoft.com/office/drawing/2014/main" xmlns="" id="{A4D4B918-2D7A-5EF9-64D7-A367B62B2C6A}"/>
              </a:ext>
            </a:extLst>
          </p:cNvPr>
          <p:cNvGraphicFramePr>
            <a:graphicFrameLocks noGrp="1"/>
          </p:cNvGraphicFramePr>
          <p:nvPr/>
        </p:nvGraphicFramePr>
        <p:xfrm>
          <a:off x="87630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4" name="Straight Connector 33">
            <a:extLst>
              <a:ext uri="{FF2B5EF4-FFF2-40B4-BE49-F238E27FC236}">
                <a16:creationId xmlns:a16="http://schemas.microsoft.com/office/drawing/2014/main" xmlns="" id="{437C79E7-746D-E779-D777-FBEF6FE7016D}"/>
              </a:ext>
            </a:extLst>
          </p:cNvPr>
          <p:cNvCxnSpPr>
            <a:cxnSpLocks/>
            <a:endCxn id="42" idx="2"/>
          </p:cNvCxnSpPr>
          <p:nvPr/>
        </p:nvCxnSpPr>
        <p:spPr>
          <a:xfrm flipV="1">
            <a:off x="6374267" y="4182943"/>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B0C677D9-DB74-7BE7-D11D-6EC4CD9FEA77}"/>
              </a:ext>
            </a:extLst>
          </p:cNvPr>
          <p:cNvCxnSpPr>
            <a:cxnSpLocks/>
            <a:endCxn id="43" idx="2"/>
          </p:cNvCxnSpPr>
          <p:nvPr/>
        </p:nvCxnSpPr>
        <p:spPr>
          <a:xfrm flipV="1">
            <a:off x="10287000" y="3807788"/>
            <a:ext cx="0" cy="2248346"/>
          </a:xfrm>
          <a:prstGeom prst="line">
            <a:avLst/>
          </a:prstGeom>
          <a:noFill/>
          <a:ln w="6350" cap="flat" cmpd="sng" algn="ctr">
            <a:solidFill>
              <a:srgbClr val="909090"/>
            </a:solidFill>
            <a:prstDash val="dash"/>
            <a:miter lim="800000"/>
          </a:ln>
          <a:effectLst/>
        </p:spPr>
      </p:cxnSp>
      <p:cxnSp>
        <p:nvCxnSpPr>
          <p:cNvPr id="36" name="Straight Connector 35">
            <a:extLst>
              <a:ext uri="{FF2B5EF4-FFF2-40B4-BE49-F238E27FC236}">
                <a16:creationId xmlns:a16="http://schemas.microsoft.com/office/drawing/2014/main" xmlns="" id="{8087DB9A-5766-95C3-0F9E-3134335349AB}"/>
              </a:ext>
            </a:extLst>
          </p:cNvPr>
          <p:cNvCxnSpPr>
            <a:cxnSpLocks/>
          </p:cNvCxnSpPr>
          <p:nvPr/>
        </p:nvCxnSpPr>
        <p:spPr>
          <a:xfrm flipV="1">
            <a:off x="8305800" y="4782333"/>
            <a:ext cx="0" cy="1273800"/>
          </a:xfrm>
          <a:prstGeom prst="line">
            <a:avLst/>
          </a:prstGeom>
          <a:noFill/>
          <a:ln w="6350" cap="flat" cmpd="sng" algn="ctr">
            <a:solidFill>
              <a:srgbClr val="909090"/>
            </a:solidFill>
            <a:prstDash val="dash"/>
            <a:miter lim="800000"/>
          </a:ln>
          <a:effectLst/>
        </p:spPr>
      </p:cxnSp>
      <p:sp>
        <p:nvSpPr>
          <p:cNvPr id="37" name="TextBox 36">
            <a:extLst>
              <a:ext uri="{FF2B5EF4-FFF2-40B4-BE49-F238E27FC236}">
                <a16:creationId xmlns:a16="http://schemas.microsoft.com/office/drawing/2014/main" xmlns="" id="{8F56FCAB-697B-403C-26C3-9629E3434B30}"/>
              </a:ext>
            </a:extLst>
          </p:cNvPr>
          <p:cNvSpPr txBox="1"/>
          <p:nvPr/>
        </p:nvSpPr>
        <p:spPr>
          <a:xfrm>
            <a:off x="4724400" y="6115455"/>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8" name="TextBox 37">
            <a:extLst>
              <a:ext uri="{FF2B5EF4-FFF2-40B4-BE49-F238E27FC236}">
                <a16:creationId xmlns:a16="http://schemas.microsoft.com/office/drawing/2014/main" xmlns="" id="{4573DCB3-1A85-288B-4AC7-607D67400E5B}"/>
              </a:ext>
            </a:extLst>
          </p:cNvPr>
          <p:cNvSpPr txBox="1"/>
          <p:nvPr/>
        </p:nvSpPr>
        <p:spPr>
          <a:xfrm>
            <a:off x="64770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9" name="TextBox 38">
            <a:extLst>
              <a:ext uri="{FF2B5EF4-FFF2-40B4-BE49-F238E27FC236}">
                <a16:creationId xmlns:a16="http://schemas.microsoft.com/office/drawing/2014/main" xmlns="" id="{6EE85973-3520-8ACC-8570-84496A96AD3A}"/>
              </a:ext>
            </a:extLst>
          </p:cNvPr>
          <p:cNvSpPr txBox="1"/>
          <p:nvPr/>
        </p:nvSpPr>
        <p:spPr>
          <a:xfrm>
            <a:off x="85344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40" name="TextBox 39">
            <a:extLst>
              <a:ext uri="{FF2B5EF4-FFF2-40B4-BE49-F238E27FC236}">
                <a16:creationId xmlns:a16="http://schemas.microsoft.com/office/drawing/2014/main" xmlns="" id="{296B43E6-A089-2819-20B0-0F7EEFE9C07F}"/>
              </a:ext>
            </a:extLst>
          </p:cNvPr>
          <p:cNvSpPr txBox="1"/>
          <p:nvPr/>
        </p:nvSpPr>
        <p:spPr>
          <a:xfrm>
            <a:off x="105918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1" name="TextBox 40">
            <a:extLst>
              <a:ext uri="{FF2B5EF4-FFF2-40B4-BE49-F238E27FC236}">
                <a16:creationId xmlns:a16="http://schemas.microsoft.com/office/drawing/2014/main" xmlns="" id="{9A4645E3-2C7B-2D8F-82D0-E2CD164EF8DC}"/>
              </a:ext>
            </a:extLst>
          </p:cNvPr>
          <p:cNvSpPr txBox="1"/>
          <p:nvPr/>
        </p:nvSpPr>
        <p:spPr>
          <a:xfrm>
            <a:off x="7520214" y="4460583"/>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2" name="TextBox 41">
            <a:extLst>
              <a:ext uri="{FF2B5EF4-FFF2-40B4-BE49-F238E27FC236}">
                <a16:creationId xmlns:a16="http://schemas.microsoft.com/office/drawing/2014/main" xmlns="" id="{EEF9EE34-85F3-63BA-4C3F-5141C4E396BD}"/>
              </a:ext>
            </a:extLst>
          </p:cNvPr>
          <p:cNvSpPr txBox="1"/>
          <p:nvPr/>
        </p:nvSpPr>
        <p:spPr>
          <a:xfrm>
            <a:off x="5574167" y="3844389"/>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3" name="TextBox 42">
            <a:extLst>
              <a:ext uri="{FF2B5EF4-FFF2-40B4-BE49-F238E27FC236}">
                <a16:creationId xmlns:a16="http://schemas.microsoft.com/office/drawing/2014/main" xmlns="" id="{DC38161E-3565-2677-9803-23CC1F89C407}"/>
              </a:ext>
            </a:extLst>
          </p:cNvPr>
          <p:cNvSpPr txBox="1"/>
          <p:nvPr/>
        </p:nvSpPr>
        <p:spPr>
          <a:xfrm>
            <a:off x="9486900" y="3469234"/>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4" name="TextBox 43">
            <a:extLst>
              <a:ext uri="{FF2B5EF4-FFF2-40B4-BE49-F238E27FC236}">
                <a16:creationId xmlns:a16="http://schemas.microsoft.com/office/drawing/2014/main" xmlns="" id="{EA44D55B-57B5-586C-0611-24CA61867424}"/>
              </a:ext>
            </a:extLst>
          </p:cNvPr>
          <p:cNvSpPr txBox="1"/>
          <p:nvPr/>
        </p:nvSpPr>
        <p:spPr>
          <a:xfrm>
            <a:off x="4000499" y="4336789"/>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5" name="TextBox 44">
            <a:extLst>
              <a:ext uri="{FF2B5EF4-FFF2-40B4-BE49-F238E27FC236}">
                <a16:creationId xmlns:a16="http://schemas.microsoft.com/office/drawing/2014/main" xmlns="" id="{0FA68193-59C5-DE4F-D199-D5711514061D}"/>
              </a:ext>
            </a:extLst>
          </p:cNvPr>
          <p:cNvSpPr txBox="1"/>
          <p:nvPr/>
        </p:nvSpPr>
        <p:spPr>
          <a:xfrm>
            <a:off x="4008212" y="5358179"/>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6" name="TextBox 45">
            <a:extLst>
              <a:ext uri="{FF2B5EF4-FFF2-40B4-BE49-F238E27FC236}">
                <a16:creationId xmlns:a16="http://schemas.microsoft.com/office/drawing/2014/main" xmlns="" id="{ADF7F350-5D05-292D-C583-15960E06D8BD}"/>
              </a:ext>
            </a:extLst>
          </p:cNvPr>
          <p:cNvSpPr txBox="1"/>
          <p:nvPr/>
        </p:nvSpPr>
        <p:spPr>
          <a:xfrm>
            <a:off x="4000499" y="5721480"/>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
        <p:nvSpPr>
          <p:cNvPr id="47" name="Rectangle 46">
            <a:extLst>
              <a:ext uri="{FF2B5EF4-FFF2-40B4-BE49-F238E27FC236}">
                <a16:creationId xmlns:a16="http://schemas.microsoft.com/office/drawing/2014/main" xmlns="" id="{89E08515-917A-2B83-5A42-F81CBC4D3B01}"/>
              </a:ext>
            </a:extLst>
          </p:cNvPr>
          <p:cNvSpPr/>
          <p:nvPr/>
        </p:nvSpPr>
        <p:spPr>
          <a:xfrm>
            <a:off x="143326" y="3876024"/>
            <a:ext cx="3933374" cy="2796856"/>
          </a:xfrm>
          <a:prstGeom prst="rect">
            <a:avLst/>
          </a:prstGeom>
        </p:spPr>
        <p:txBody>
          <a:bodyPr wrap="square">
            <a:spAutoFit/>
          </a:bodyPr>
          <a:lstStyle/>
          <a:p>
            <a:pPr marL="1001712" lvl="1" indent="-457200" algn="just">
              <a:lnSpc>
                <a:spcPct val="119000"/>
              </a:lnSpc>
              <a:spcBef>
                <a:spcPts val="500"/>
              </a:spcBef>
              <a:buClr>
                <a:srgbClr val="5430AA"/>
              </a:buClr>
              <a:buFont typeface="Wingdings 3" panose="05040102010807070707" pitchFamily="18" charset="2"/>
              <a:buChar char=""/>
            </a:pPr>
            <a:r>
              <a:rPr lang="en-IN" sz="2100" kern="1200" dirty="0" err="1">
                <a:solidFill>
                  <a:srgbClr val="212121"/>
                </a:solidFill>
                <a:latin typeface="Cambria" panose="02040503050406030204" pitchFamily="18" charset="0"/>
                <a:ea typeface="Cambria" panose="02040503050406030204" pitchFamily="18" charset="0"/>
                <a:cs typeface="+mn-cs"/>
              </a:rPr>
              <a:t>LAPDm</a:t>
            </a:r>
            <a:r>
              <a:rPr lang="en-IN" sz="2100" kern="1200" dirty="0">
                <a:solidFill>
                  <a:srgbClr val="212121"/>
                </a:solidFill>
                <a:latin typeface="Cambria" panose="02040503050406030204" pitchFamily="18" charset="0"/>
                <a:ea typeface="Cambria" panose="02040503050406030204" pitchFamily="18" charset="0"/>
                <a:cs typeface="+mn-cs"/>
              </a:rPr>
              <a:t> is a </a:t>
            </a:r>
            <a:r>
              <a:rPr lang="en-IN" sz="2100" kern="1200" dirty="0">
                <a:solidFill>
                  <a:srgbClr val="5A5A5A"/>
                </a:solidFill>
                <a:latin typeface="Cambria" panose="02040503050406030204" pitchFamily="18" charset="0"/>
                <a:ea typeface="Cambria" panose="02040503050406030204" pitchFamily="18" charset="0"/>
                <a:cs typeface="+mn-cs"/>
              </a:rPr>
              <a:t>data link </a:t>
            </a:r>
            <a:r>
              <a:rPr lang="en-IN" sz="2100" kern="1200" dirty="0">
                <a:solidFill>
                  <a:srgbClr val="5430AA"/>
                </a:solidFill>
                <a:latin typeface="Cambria" panose="02040503050406030204" pitchFamily="18" charset="0"/>
                <a:ea typeface="Cambria" panose="02040503050406030204" pitchFamily="18" charset="0"/>
                <a:cs typeface="+mn-cs"/>
              </a:rPr>
              <a:t>layer</a:t>
            </a:r>
            <a:r>
              <a:rPr lang="en-IN" sz="2100" kern="1200" dirty="0">
                <a:solidFill>
                  <a:srgbClr val="212121"/>
                </a:solidFill>
                <a:latin typeface="Cambria" panose="02040503050406030204" pitchFamily="18" charset="0"/>
                <a:ea typeface="Cambria" panose="02040503050406030204" pitchFamily="18" charset="0"/>
                <a:cs typeface="+mn-cs"/>
              </a:rPr>
              <a:t> </a:t>
            </a:r>
            <a:r>
              <a:rPr lang="en-IN" sz="2100" b="1" kern="1200" dirty="0">
                <a:solidFill>
                  <a:srgbClr val="212121"/>
                </a:solidFill>
                <a:latin typeface="Cambria" panose="02040503050406030204" pitchFamily="18" charset="0"/>
                <a:ea typeface="Cambria" panose="02040503050406030204" pitchFamily="18" charset="0"/>
                <a:cs typeface="+mn-cs"/>
              </a:rPr>
              <a:t>protocol</a:t>
            </a:r>
            <a:r>
              <a:rPr lang="en-IN" sz="2100" kern="1200" dirty="0">
                <a:solidFill>
                  <a:srgbClr val="212121"/>
                </a:solidFill>
                <a:latin typeface="Cambria" panose="02040503050406030204" pitchFamily="18" charset="0"/>
                <a:ea typeface="Cambria" panose="02040503050406030204" pitchFamily="18" charset="0"/>
                <a:cs typeface="+mn-cs"/>
              </a:rPr>
              <a:t> used in GSM cellular networks.</a:t>
            </a:r>
          </a:p>
          <a:p>
            <a:pPr marL="1001712" lvl="1" indent="-457200" algn="just">
              <a:lnSpc>
                <a:spcPct val="119000"/>
              </a:lnSpc>
              <a:spcBef>
                <a:spcPts val="500"/>
              </a:spcBef>
              <a:buClr>
                <a:srgbClr val="5430AA"/>
              </a:buClr>
              <a:buFont typeface="Wingdings 3" panose="05040102010807070707" pitchFamily="18" charset="2"/>
              <a:buChar char=""/>
            </a:pPr>
            <a:r>
              <a:rPr lang="en-US" sz="2100" kern="1200" dirty="0">
                <a:solidFill>
                  <a:srgbClr val="212121"/>
                </a:solidFill>
                <a:latin typeface="Cambria" panose="02040503050406030204" pitchFamily="18" charset="0"/>
                <a:ea typeface="Cambria" panose="02040503050406030204" pitchFamily="18" charset="0"/>
                <a:cs typeface="+mn-cs"/>
              </a:rPr>
              <a:t>It is used in the </a:t>
            </a:r>
            <a:r>
              <a:rPr lang="en-US" sz="2100" kern="1200" dirty="0">
                <a:solidFill>
                  <a:srgbClr val="0070C0"/>
                </a:solidFill>
                <a:latin typeface="Cambria" panose="02040503050406030204" pitchFamily="18" charset="0"/>
                <a:ea typeface="Cambria" panose="02040503050406030204" pitchFamily="18" charset="0"/>
                <a:cs typeface="+mn-cs"/>
              </a:rPr>
              <a:t>radio link</a:t>
            </a:r>
            <a:r>
              <a:rPr lang="en-US" sz="2100" kern="1200" dirty="0">
                <a:solidFill>
                  <a:srgbClr val="212121"/>
                </a:solidFill>
                <a:latin typeface="Cambria" panose="02040503050406030204" pitchFamily="18" charset="0"/>
                <a:ea typeface="Cambria" panose="02040503050406030204" pitchFamily="18" charset="0"/>
                <a:cs typeface="+mn-cs"/>
              </a:rPr>
              <a:t> between the cellular network and the subscriber handset.</a:t>
            </a:r>
            <a:endParaRPr lang="en-IN" sz="2100"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xmlns="" val="1662720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4B8B22C5-B069-9E06-5F12-6FF5A559109D}"/>
              </a:ext>
            </a:extLst>
          </p:cNvPr>
          <p:cNvSpPr txBox="1">
            <a:spLocks/>
          </p:cNvSpPr>
          <p:nvPr/>
        </p:nvSpPr>
        <p:spPr>
          <a:xfrm>
            <a:off x="172720" y="919022"/>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Um interface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Um</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interface is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air interface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GSM mobile telephone standard.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the interface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between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mobile station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Base transceiver station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known as Um because it is the mobile analog to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 interface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ISDN.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Um</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can also support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packet-oriented communication.</a:t>
            </a:r>
            <a:endPar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xmlns="" id="{3C0981C7-665B-E5B3-9B81-3F31A33FD17F}"/>
              </a:ext>
            </a:extLst>
          </p:cNvPr>
          <p:cNvGraphicFramePr>
            <a:graphicFrameLocks noGrp="1"/>
          </p:cNvGraphicFramePr>
          <p:nvPr>
            <p:extLst>
              <p:ext uri="{D42A27DB-BD31-4B8C-83A1-F6EECF244321}">
                <p14:modId xmlns:p14="http://schemas.microsoft.com/office/powerpoint/2010/main" xmlns="" val="3955620517"/>
              </p:ext>
            </p:extLst>
          </p:nvPr>
        </p:nvGraphicFramePr>
        <p:xfrm>
          <a:off x="4614441" y="3847311"/>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6" name="Straight Connector 25">
            <a:extLst>
              <a:ext uri="{FF2B5EF4-FFF2-40B4-BE49-F238E27FC236}">
                <a16:creationId xmlns:a16="http://schemas.microsoft.com/office/drawing/2014/main" xmlns="" id="{3D05004C-A2B6-2AE7-C631-068F895F7924}"/>
              </a:ext>
            </a:extLst>
          </p:cNvPr>
          <p:cNvCxnSpPr/>
          <p:nvPr/>
        </p:nvCxnSpPr>
        <p:spPr>
          <a:xfrm>
            <a:off x="4614441" y="4228311"/>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xmlns="" id="{8031BA9B-C546-FC46-7BF9-9411035222CC}"/>
              </a:ext>
            </a:extLst>
          </p:cNvPr>
          <p:cNvCxnSpPr/>
          <p:nvPr/>
        </p:nvCxnSpPr>
        <p:spPr>
          <a:xfrm>
            <a:off x="4614441" y="4685511"/>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xmlns="" id="{A7EC59D8-F4F4-E456-A970-1ED439A697F2}"/>
              </a:ext>
            </a:extLst>
          </p:cNvPr>
          <p:cNvGraphicFramePr>
            <a:graphicFrameLocks noGrp="1"/>
          </p:cNvGraphicFramePr>
          <p:nvPr>
            <p:extLst>
              <p:ext uri="{D42A27DB-BD31-4B8C-83A1-F6EECF244321}">
                <p14:modId xmlns:p14="http://schemas.microsoft.com/office/powerpoint/2010/main" xmlns="" val="154967683"/>
              </p:ext>
            </p:extLst>
          </p:nvPr>
        </p:nvGraphicFramePr>
        <p:xfrm>
          <a:off x="6443241" y="4879311"/>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29" name="Table 28">
            <a:extLst>
              <a:ext uri="{FF2B5EF4-FFF2-40B4-BE49-F238E27FC236}">
                <a16:creationId xmlns:a16="http://schemas.microsoft.com/office/drawing/2014/main" xmlns="" id="{FC771363-D5F2-76D5-18AA-654748DE5E1D}"/>
              </a:ext>
            </a:extLst>
          </p:cNvPr>
          <p:cNvGraphicFramePr>
            <a:graphicFrameLocks noGrp="1"/>
          </p:cNvGraphicFramePr>
          <p:nvPr>
            <p:extLst>
              <p:ext uri="{D42A27DB-BD31-4B8C-83A1-F6EECF244321}">
                <p14:modId xmlns:p14="http://schemas.microsoft.com/office/powerpoint/2010/main" xmlns="" val="307638209"/>
              </p:ext>
            </p:extLst>
          </p:nvPr>
        </p:nvGraphicFramePr>
        <p:xfrm>
          <a:off x="10558041" y="3847311"/>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0" name="Straight Connector 29">
            <a:extLst>
              <a:ext uri="{FF2B5EF4-FFF2-40B4-BE49-F238E27FC236}">
                <a16:creationId xmlns:a16="http://schemas.microsoft.com/office/drawing/2014/main" xmlns="" id="{54BED911-3026-26BB-90F7-CA6B94249ECB}"/>
              </a:ext>
            </a:extLst>
          </p:cNvPr>
          <p:cNvCxnSpPr/>
          <p:nvPr/>
        </p:nvCxnSpPr>
        <p:spPr>
          <a:xfrm>
            <a:off x="10558041" y="4228311"/>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xmlns="" id="{F06EBFBE-A463-FCFD-2707-ED837074CDE2}"/>
              </a:ext>
            </a:extLst>
          </p:cNvPr>
          <p:cNvCxnSpPr/>
          <p:nvPr/>
        </p:nvCxnSpPr>
        <p:spPr>
          <a:xfrm>
            <a:off x="10558041" y="4685511"/>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xmlns="" id="{3A8EA91B-E055-500B-8099-5881928344C9}"/>
              </a:ext>
            </a:extLst>
          </p:cNvPr>
          <p:cNvGraphicFramePr>
            <a:graphicFrameLocks noGrp="1"/>
          </p:cNvGraphicFramePr>
          <p:nvPr>
            <p:extLst>
              <p:ext uri="{D42A27DB-BD31-4B8C-83A1-F6EECF244321}">
                <p14:modId xmlns:p14="http://schemas.microsoft.com/office/powerpoint/2010/main" xmlns="" val="2387323562"/>
              </p:ext>
            </p:extLst>
          </p:nvPr>
        </p:nvGraphicFramePr>
        <p:xfrm>
          <a:off x="8500641" y="4879311"/>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3" name="Straight Connector 32">
            <a:extLst>
              <a:ext uri="{FF2B5EF4-FFF2-40B4-BE49-F238E27FC236}">
                <a16:creationId xmlns:a16="http://schemas.microsoft.com/office/drawing/2014/main" xmlns="" id="{A0052850-1C16-8430-D099-25DCBDC2AA94}"/>
              </a:ext>
            </a:extLst>
          </p:cNvPr>
          <p:cNvCxnSpPr>
            <a:cxnSpLocks/>
            <a:endCxn id="41" idx="2"/>
          </p:cNvCxnSpPr>
          <p:nvPr/>
        </p:nvCxnSpPr>
        <p:spPr>
          <a:xfrm flipV="1">
            <a:off x="6062241" y="3710966"/>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xmlns="" id="{CC7947D2-C950-A125-0C1C-BB5EDC214098}"/>
              </a:ext>
            </a:extLst>
          </p:cNvPr>
          <p:cNvCxnSpPr>
            <a:cxnSpLocks/>
            <a:endCxn id="42" idx="2"/>
          </p:cNvCxnSpPr>
          <p:nvPr/>
        </p:nvCxnSpPr>
        <p:spPr>
          <a:xfrm flipV="1">
            <a:off x="10024641" y="3710966"/>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19227F33-64D2-BDC0-33AC-4823CF40694C}"/>
              </a:ext>
            </a:extLst>
          </p:cNvPr>
          <p:cNvCxnSpPr>
            <a:cxnSpLocks/>
          </p:cNvCxnSpPr>
          <p:nvPr/>
        </p:nvCxnSpPr>
        <p:spPr>
          <a:xfrm flipV="1">
            <a:off x="8043441" y="4685511"/>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xmlns="" id="{A3E67E27-BABD-7109-4702-B715936F45C4}"/>
              </a:ext>
            </a:extLst>
          </p:cNvPr>
          <p:cNvSpPr txBox="1"/>
          <p:nvPr/>
        </p:nvSpPr>
        <p:spPr>
          <a:xfrm>
            <a:off x="4462041" y="6018633"/>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xmlns="" id="{0523E11E-6F96-8A73-2135-478266CD3B63}"/>
              </a:ext>
            </a:extLst>
          </p:cNvPr>
          <p:cNvSpPr txBox="1"/>
          <p:nvPr/>
        </p:nvSpPr>
        <p:spPr>
          <a:xfrm>
            <a:off x="6214641" y="601863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xmlns="" id="{98B539B7-A0B3-8FE5-7A88-9F604E1C4419}"/>
              </a:ext>
            </a:extLst>
          </p:cNvPr>
          <p:cNvSpPr txBox="1"/>
          <p:nvPr/>
        </p:nvSpPr>
        <p:spPr>
          <a:xfrm>
            <a:off x="8272041" y="601863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xmlns="" id="{FBD91C78-4A77-BB6D-8023-D371A33F032B}"/>
              </a:ext>
            </a:extLst>
          </p:cNvPr>
          <p:cNvSpPr txBox="1"/>
          <p:nvPr/>
        </p:nvSpPr>
        <p:spPr>
          <a:xfrm>
            <a:off x="10329441" y="601863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xmlns="" id="{16301B90-B9FC-FDC5-6688-CC4E7A64C186}"/>
              </a:ext>
            </a:extLst>
          </p:cNvPr>
          <p:cNvSpPr txBox="1"/>
          <p:nvPr/>
        </p:nvSpPr>
        <p:spPr>
          <a:xfrm>
            <a:off x="7257855" y="4363761"/>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xmlns="" id="{1583318D-0055-ED8F-E7DF-320CC686E3F6}"/>
              </a:ext>
            </a:extLst>
          </p:cNvPr>
          <p:cNvSpPr txBox="1"/>
          <p:nvPr/>
        </p:nvSpPr>
        <p:spPr>
          <a:xfrm>
            <a:off x="5262141" y="3372412"/>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xmlns="" id="{3A463E80-ACDB-517E-1C79-DBADFD7BA8A5}"/>
              </a:ext>
            </a:extLst>
          </p:cNvPr>
          <p:cNvSpPr txBox="1"/>
          <p:nvPr/>
        </p:nvSpPr>
        <p:spPr>
          <a:xfrm>
            <a:off x="9224541" y="3372412"/>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xmlns="" id="{B265A35E-CADA-A25E-D95E-A91194080238}"/>
              </a:ext>
            </a:extLst>
          </p:cNvPr>
          <p:cNvSpPr txBox="1"/>
          <p:nvPr/>
        </p:nvSpPr>
        <p:spPr>
          <a:xfrm>
            <a:off x="3738140" y="4239967"/>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xmlns="" id="{FD22568D-1DE0-399A-635C-FDA4028AB991}"/>
              </a:ext>
            </a:extLst>
          </p:cNvPr>
          <p:cNvSpPr txBox="1"/>
          <p:nvPr/>
        </p:nvSpPr>
        <p:spPr>
          <a:xfrm>
            <a:off x="3745853" y="5261357"/>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xmlns="" id="{BDBFE486-4D9D-8DAE-B018-1909D296C78E}"/>
              </a:ext>
            </a:extLst>
          </p:cNvPr>
          <p:cNvSpPr txBox="1"/>
          <p:nvPr/>
        </p:nvSpPr>
        <p:spPr>
          <a:xfrm>
            <a:off x="3738140" y="5624658"/>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42432249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C18B0AA1-AD3D-1AA6-F565-42B40D2C7FBB}"/>
              </a:ext>
            </a:extLst>
          </p:cNvPr>
          <p:cNvSpPr txBox="1">
            <a:spLocks/>
          </p:cNvSpPr>
          <p:nvPr/>
        </p:nvSpPr>
        <p:spPr>
          <a:xfrm>
            <a:off x="141340" y="9142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BSC Protocols: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Uses a different set of protocols after receiving the data from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1" i="0" u="none" strike="noStrike" kern="1200" cap="none" spc="0" normalizeH="0" baseline="0" noProof="0" dirty="0" err="1">
                <a:ln>
                  <a:noFill/>
                </a:ln>
                <a:solidFill>
                  <a:srgbClr val="212121"/>
                </a:solidFill>
                <a:effectLst/>
                <a:uLnTx/>
                <a:uFillTx/>
                <a:latin typeface="Cambria" panose="02040503050406030204" pitchFamily="18" charset="0"/>
                <a:ea typeface="Cambria" panose="02040503050406030204" pitchFamily="18" charset="0"/>
              </a:rPr>
              <a:t>Abis</a:t>
            </a: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interface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between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control of the radio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equipment</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radio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frequency</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allocation in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BSSMAP: </a:t>
            </a:r>
            <a:r>
              <a:rPr kumimoji="0" lang="fr-FR"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Base Station System Management Application Part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Designed for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signalling</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over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 interface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both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connectionless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connection-oriented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services provided by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SCCP</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message transfer between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endParaRPr kumimoji="0" lang="fr-FR"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xmlns="" id="{85049787-AE03-AE37-EA15-12E7D7B9D884}"/>
              </a:ext>
            </a:extLst>
          </p:cNvPr>
          <p:cNvGraphicFramePr>
            <a:graphicFrameLocks noGrp="1"/>
          </p:cNvGraphicFramePr>
          <p:nvPr>
            <p:extLst>
              <p:ext uri="{D42A27DB-BD31-4B8C-83A1-F6EECF244321}">
                <p14:modId xmlns:p14="http://schemas.microsoft.com/office/powerpoint/2010/main" xmlns="" val="3596048199"/>
              </p:ext>
            </p:extLst>
          </p:nvPr>
        </p:nvGraphicFramePr>
        <p:xfrm>
          <a:off x="4614441" y="405585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6" name="Straight Connector 25">
            <a:extLst>
              <a:ext uri="{FF2B5EF4-FFF2-40B4-BE49-F238E27FC236}">
                <a16:creationId xmlns:a16="http://schemas.microsoft.com/office/drawing/2014/main" xmlns="" id="{F762ED02-FA1B-0271-5DC9-063D8D6CAAE1}"/>
              </a:ext>
            </a:extLst>
          </p:cNvPr>
          <p:cNvCxnSpPr/>
          <p:nvPr/>
        </p:nvCxnSpPr>
        <p:spPr>
          <a:xfrm>
            <a:off x="4614441" y="4436857"/>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xmlns="" id="{26F6CC65-D756-C1B9-CE93-827909271FF1}"/>
              </a:ext>
            </a:extLst>
          </p:cNvPr>
          <p:cNvCxnSpPr/>
          <p:nvPr/>
        </p:nvCxnSpPr>
        <p:spPr>
          <a:xfrm>
            <a:off x="4614441" y="4894057"/>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xmlns="" id="{C794004F-0CAD-EF6A-219F-34A317B9B04F}"/>
              </a:ext>
            </a:extLst>
          </p:cNvPr>
          <p:cNvGraphicFramePr>
            <a:graphicFrameLocks noGrp="1"/>
          </p:cNvGraphicFramePr>
          <p:nvPr>
            <p:extLst>
              <p:ext uri="{D42A27DB-BD31-4B8C-83A1-F6EECF244321}">
                <p14:modId xmlns:p14="http://schemas.microsoft.com/office/powerpoint/2010/main" xmlns="" val="2920428750"/>
              </p:ext>
            </p:extLst>
          </p:nvPr>
        </p:nvGraphicFramePr>
        <p:xfrm>
          <a:off x="6443241" y="508785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29" name="Table 28">
            <a:extLst>
              <a:ext uri="{FF2B5EF4-FFF2-40B4-BE49-F238E27FC236}">
                <a16:creationId xmlns:a16="http://schemas.microsoft.com/office/drawing/2014/main" xmlns="" id="{D7C37879-A90B-5602-D335-EC67F7611372}"/>
              </a:ext>
            </a:extLst>
          </p:cNvPr>
          <p:cNvGraphicFramePr>
            <a:graphicFrameLocks noGrp="1"/>
          </p:cNvGraphicFramePr>
          <p:nvPr>
            <p:extLst>
              <p:ext uri="{D42A27DB-BD31-4B8C-83A1-F6EECF244321}">
                <p14:modId xmlns:p14="http://schemas.microsoft.com/office/powerpoint/2010/main" xmlns="" val="868704113"/>
              </p:ext>
            </p:extLst>
          </p:nvPr>
        </p:nvGraphicFramePr>
        <p:xfrm>
          <a:off x="10558041" y="4055857"/>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0" name="Straight Connector 29">
            <a:extLst>
              <a:ext uri="{FF2B5EF4-FFF2-40B4-BE49-F238E27FC236}">
                <a16:creationId xmlns:a16="http://schemas.microsoft.com/office/drawing/2014/main" xmlns="" id="{CDEB9601-19EA-FEB7-63B0-74C3CD7359C2}"/>
              </a:ext>
            </a:extLst>
          </p:cNvPr>
          <p:cNvCxnSpPr/>
          <p:nvPr/>
        </p:nvCxnSpPr>
        <p:spPr>
          <a:xfrm>
            <a:off x="10558041" y="4436857"/>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xmlns="" id="{463DEEAA-20F5-8CBD-43AE-F646B4792D63}"/>
              </a:ext>
            </a:extLst>
          </p:cNvPr>
          <p:cNvCxnSpPr/>
          <p:nvPr/>
        </p:nvCxnSpPr>
        <p:spPr>
          <a:xfrm>
            <a:off x="10558041" y="4894057"/>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xmlns="" id="{1049E2C0-5FAF-4F09-FA24-3A15E9FEFE20}"/>
              </a:ext>
            </a:extLst>
          </p:cNvPr>
          <p:cNvGraphicFramePr>
            <a:graphicFrameLocks noGrp="1"/>
          </p:cNvGraphicFramePr>
          <p:nvPr>
            <p:extLst>
              <p:ext uri="{D42A27DB-BD31-4B8C-83A1-F6EECF244321}">
                <p14:modId xmlns:p14="http://schemas.microsoft.com/office/powerpoint/2010/main" xmlns="" val="3646175872"/>
              </p:ext>
            </p:extLst>
          </p:nvPr>
        </p:nvGraphicFramePr>
        <p:xfrm>
          <a:off x="8500641" y="5087857"/>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3" name="Straight Connector 32">
            <a:extLst>
              <a:ext uri="{FF2B5EF4-FFF2-40B4-BE49-F238E27FC236}">
                <a16:creationId xmlns:a16="http://schemas.microsoft.com/office/drawing/2014/main" xmlns="" id="{47F91B9D-8ED4-7C4A-C530-6A09405A58C0}"/>
              </a:ext>
            </a:extLst>
          </p:cNvPr>
          <p:cNvCxnSpPr>
            <a:cxnSpLocks/>
            <a:endCxn id="41" idx="2"/>
          </p:cNvCxnSpPr>
          <p:nvPr/>
        </p:nvCxnSpPr>
        <p:spPr>
          <a:xfrm flipV="1">
            <a:off x="6062241" y="3919512"/>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xmlns="" id="{1E330325-AD42-8030-9674-0DB54CEBAE38}"/>
              </a:ext>
            </a:extLst>
          </p:cNvPr>
          <p:cNvCxnSpPr>
            <a:cxnSpLocks/>
            <a:endCxn id="42" idx="2"/>
          </p:cNvCxnSpPr>
          <p:nvPr/>
        </p:nvCxnSpPr>
        <p:spPr>
          <a:xfrm flipV="1">
            <a:off x="10024641" y="391951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A4922D39-B07D-88AD-BFA2-EB5CE01B4003}"/>
              </a:ext>
            </a:extLst>
          </p:cNvPr>
          <p:cNvCxnSpPr>
            <a:cxnSpLocks/>
          </p:cNvCxnSpPr>
          <p:nvPr/>
        </p:nvCxnSpPr>
        <p:spPr>
          <a:xfrm flipV="1">
            <a:off x="8043441" y="4894057"/>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xmlns="" id="{A8649E6D-47E2-72FB-F2C2-4B09DC5E4D94}"/>
              </a:ext>
            </a:extLst>
          </p:cNvPr>
          <p:cNvSpPr txBox="1"/>
          <p:nvPr/>
        </p:nvSpPr>
        <p:spPr>
          <a:xfrm>
            <a:off x="4462041" y="622717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xmlns="" id="{6711D910-AAD2-791E-A0B4-AB337C407ADA}"/>
              </a:ext>
            </a:extLst>
          </p:cNvPr>
          <p:cNvSpPr txBox="1"/>
          <p:nvPr/>
        </p:nvSpPr>
        <p:spPr>
          <a:xfrm>
            <a:off x="6214641" y="622717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xmlns="" id="{43EAD768-5359-781B-645C-8BCDB5E45B58}"/>
              </a:ext>
            </a:extLst>
          </p:cNvPr>
          <p:cNvSpPr txBox="1"/>
          <p:nvPr/>
        </p:nvSpPr>
        <p:spPr>
          <a:xfrm>
            <a:off x="8272041" y="622717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xmlns="" id="{7C96B776-DBEA-EBFB-9C0D-4631C43CB8BF}"/>
              </a:ext>
            </a:extLst>
          </p:cNvPr>
          <p:cNvSpPr txBox="1"/>
          <p:nvPr/>
        </p:nvSpPr>
        <p:spPr>
          <a:xfrm>
            <a:off x="10329441" y="622717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xmlns="" id="{313C1416-BFD9-D468-C365-CB3C977B7789}"/>
              </a:ext>
            </a:extLst>
          </p:cNvPr>
          <p:cNvSpPr txBox="1"/>
          <p:nvPr/>
        </p:nvSpPr>
        <p:spPr>
          <a:xfrm>
            <a:off x="7257855" y="457230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xmlns="" id="{04E89278-116D-2383-6163-CB67D7003E53}"/>
              </a:ext>
            </a:extLst>
          </p:cNvPr>
          <p:cNvSpPr txBox="1"/>
          <p:nvPr/>
        </p:nvSpPr>
        <p:spPr>
          <a:xfrm>
            <a:off x="5262141" y="358095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xmlns="" id="{8066F9A5-986E-8B80-02F9-31AF65EDAAE0}"/>
              </a:ext>
            </a:extLst>
          </p:cNvPr>
          <p:cNvSpPr txBox="1"/>
          <p:nvPr/>
        </p:nvSpPr>
        <p:spPr>
          <a:xfrm>
            <a:off x="9224541" y="358095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xmlns="" id="{EC1A57C8-092A-8F53-CC13-A7AC0C72B5CB}"/>
              </a:ext>
            </a:extLst>
          </p:cNvPr>
          <p:cNvSpPr txBox="1"/>
          <p:nvPr/>
        </p:nvSpPr>
        <p:spPr>
          <a:xfrm>
            <a:off x="3738140" y="444851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xmlns="" id="{D6C402D1-488B-D7E1-79E4-316D0BAECE16}"/>
              </a:ext>
            </a:extLst>
          </p:cNvPr>
          <p:cNvSpPr txBox="1"/>
          <p:nvPr/>
        </p:nvSpPr>
        <p:spPr>
          <a:xfrm>
            <a:off x="3745853" y="546990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xmlns="" id="{0B6FDA50-5B72-D5CD-019C-DDF123589E31}"/>
              </a:ext>
            </a:extLst>
          </p:cNvPr>
          <p:cNvSpPr txBox="1"/>
          <p:nvPr/>
        </p:nvSpPr>
        <p:spPr>
          <a:xfrm>
            <a:off x="3738140" y="583320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373848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Introduction to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2" name="Content Placeholder 2">
            <a:extLst>
              <a:ext uri="{FF2B5EF4-FFF2-40B4-BE49-F238E27FC236}">
                <a16:creationId xmlns:a16="http://schemas.microsoft.com/office/drawing/2014/main" xmlns="" id="{6C9497E0-E633-CFDC-B461-27C6827733AB}"/>
              </a:ext>
            </a:extLst>
          </p:cNvPr>
          <p:cNvSpPr txBox="1">
            <a:spLocks/>
          </p:cNvSpPr>
          <p:nvPr/>
        </p:nvSpPr>
        <p:spPr>
          <a:xfrm>
            <a:off x="131181" y="966270"/>
            <a:ext cx="7909582"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GSM, geographical area is divided into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hexagonal cells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whose size depends upon power of transmitter and load on transmitter (number of end user).</a:t>
            </a:r>
          </a:p>
          <a:p>
            <a:pPr marL="0" marR="0" lvl="0" indent="0" algn="just" defTabSz="914400" rtl="0" eaLnBrk="1" fontAlgn="auto" latinLnBrk="0" hangingPunct="1">
              <a:lnSpc>
                <a:spcPct val="90000"/>
              </a:lnSpc>
              <a:spcBef>
                <a:spcPts val="1000"/>
              </a:spcBef>
              <a:spcAft>
                <a:spcPts val="0"/>
              </a:spcAft>
              <a:buClr>
                <a:srgbClr val="5430AA"/>
              </a:buClr>
              <a:buSzTx/>
              <a:buNone/>
              <a:tabLst/>
              <a:defRPr/>
            </a:pP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the centre of cell, there is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base station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consisting of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transceiver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(combination of transmitter and receiver) and an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antenna</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3" name="Picture 2" descr="1. A cluster of cells in a cellular network | Download Scientific ...">
            <a:extLst>
              <a:ext uri="{FF2B5EF4-FFF2-40B4-BE49-F238E27FC236}">
                <a16:creationId xmlns:a16="http://schemas.microsoft.com/office/drawing/2014/main" xmlns="" id="{337A25FE-2CDF-BE96-8DFB-91DF5F46E8FA}"/>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166284" y="1127761"/>
            <a:ext cx="3888880" cy="39197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926204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2C0C2E10-5424-8BFD-EDE7-0C3FA52567FF}"/>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BSC Protocols: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Uses a different set of protocols after receiving the data from  BTS.</a:t>
            </a:r>
            <a:endPar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SCCP: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Signalling Connection Control Part (SSCP) is a network layer protocol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Provides extended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routing</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flow control</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segmentation, connection-orientation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error correction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facilities in </a:t>
            </a:r>
            <a:r>
              <a:rPr kumimoji="0" lang="en-IN" sz="2000" b="0" i="0" u="none" strike="noStrike" kern="1200" cap="none" spc="0" normalizeH="0" baseline="0" noProof="0" dirty="0" err="1">
                <a:ln>
                  <a:noFill/>
                </a:ln>
                <a:solidFill>
                  <a:srgbClr val="212121"/>
                </a:solidFill>
                <a:effectLst/>
                <a:uLnTx/>
                <a:uFillTx/>
                <a:latin typeface="Cambria" panose="02040503050406030204" pitchFamily="18" charset="0"/>
                <a:ea typeface="Cambria" panose="02040503050406030204" pitchFamily="18" charset="0"/>
              </a:rPr>
              <a:t>Signaling</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System 7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telecommunications networks.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SCCP relies on the services of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MTP</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basic routing and error detection.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MTP</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Message Transfer Part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Part of the Signalling System 7 (SS7) used for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communication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Public Switched Telephone Networks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PSTN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MTP is responsible for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unduplicated</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in-sequence transport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SS7 messages between communication partners.</a:t>
            </a:r>
            <a:endParaRPr kumimoji="0" lang="fr-FR"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xmlns="" id="{9F073796-F5BC-B05B-E010-3AA3B1A6E0F8}"/>
              </a:ext>
            </a:extLst>
          </p:cNvPr>
          <p:cNvGraphicFramePr>
            <a:graphicFrameLocks noGrp="1"/>
          </p:cNvGraphicFramePr>
          <p:nvPr>
            <p:extLst>
              <p:ext uri="{D42A27DB-BD31-4B8C-83A1-F6EECF244321}">
                <p14:modId xmlns:p14="http://schemas.microsoft.com/office/powerpoint/2010/main" xmlns="" val="1690597108"/>
              </p:ext>
            </p:extLst>
          </p:nvPr>
        </p:nvGraphicFramePr>
        <p:xfrm>
          <a:off x="46144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6" name="Straight Connector 25">
            <a:extLst>
              <a:ext uri="{FF2B5EF4-FFF2-40B4-BE49-F238E27FC236}">
                <a16:creationId xmlns:a16="http://schemas.microsoft.com/office/drawing/2014/main" xmlns="" id="{A68FD27C-8FD8-107A-C47E-354F95B86045}"/>
              </a:ext>
            </a:extLst>
          </p:cNvPr>
          <p:cNvCxnSpPr/>
          <p:nvPr/>
        </p:nvCxnSpPr>
        <p:spPr>
          <a:xfrm>
            <a:off x="4614441" y="4549151"/>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xmlns="" id="{9BE0BFAE-2F0B-C61A-C8D3-90937B310CE4}"/>
              </a:ext>
            </a:extLst>
          </p:cNvPr>
          <p:cNvCxnSpPr/>
          <p:nvPr/>
        </p:nvCxnSpPr>
        <p:spPr>
          <a:xfrm>
            <a:off x="4614441" y="5006351"/>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xmlns="" id="{127378C7-5334-C021-6C7F-92D102063C5E}"/>
              </a:ext>
            </a:extLst>
          </p:cNvPr>
          <p:cNvGraphicFramePr>
            <a:graphicFrameLocks noGrp="1"/>
          </p:cNvGraphicFramePr>
          <p:nvPr>
            <p:extLst>
              <p:ext uri="{D42A27DB-BD31-4B8C-83A1-F6EECF244321}">
                <p14:modId xmlns:p14="http://schemas.microsoft.com/office/powerpoint/2010/main" xmlns="" val="1078048809"/>
              </p:ext>
            </p:extLst>
          </p:nvPr>
        </p:nvGraphicFramePr>
        <p:xfrm>
          <a:off x="64432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29" name="Table 28">
            <a:extLst>
              <a:ext uri="{FF2B5EF4-FFF2-40B4-BE49-F238E27FC236}">
                <a16:creationId xmlns:a16="http://schemas.microsoft.com/office/drawing/2014/main" xmlns="" id="{12FCBF30-6071-F11F-0207-89CD397FF5F9}"/>
              </a:ext>
            </a:extLst>
          </p:cNvPr>
          <p:cNvGraphicFramePr>
            <a:graphicFrameLocks noGrp="1"/>
          </p:cNvGraphicFramePr>
          <p:nvPr>
            <p:extLst>
              <p:ext uri="{D42A27DB-BD31-4B8C-83A1-F6EECF244321}">
                <p14:modId xmlns:p14="http://schemas.microsoft.com/office/powerpoint/2010/main" xmlns="" val="3249586923"/>
              </p:ext>
            </p:extLst>
          </p:nvPr>
        </p:nvGraphicFramePr>
        <p:xfrm>
          <a:off x="105580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0" name="Straight Connector 29">
            <a:extLst>
              <a:ext uri="{FF2B5EF4-FFF2-40B4-BE49-F238E27FC236}">
                <a16:creationId xmlns:a16="http://schemas.microsoft.com/office/drawing/2014/main" xmlns="" id="{3517E6C5-74E1-94EE-7C33-435366A77A82}"/>
              </a:ext>
            </a:extLst>
          </p:cNvPr>
          <p:cNvCxnSpPr/>
          <p:nvPr/>
        </p:nvCxnSpPr>
        <p:spPr>
          <a:xfrm>
            <a:off x="10558041" y="4549151"/>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xmlns="" id="{72BF713E-1A1D-4287-939A-ECE621F0A310}"/>
              </a:ext>
            </a:extLst>
          </p:cNvPr>
          <p:cNvCxnSpPr/>
          <p:nvPr/>
        </p:nvCxnSpPr>
        <p:spPr>
          <a:xfrm>
            <a:off x="10558041" y="5006351"/>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xmlns="" id="{56E03310-8EAF-BFAE-4C26-B26250C3B74A}"/>
              </a:ext>
            </a:extLst>
          </p:cNvPr>
          <p:cNvGraphicFramePr>
            <a:graphicFrameLocks noGrp="1"/>
          </p:cNvGraphicFramePr>
          <p:nvPr>
            <p:extLst>
              <p:ext uri="{D42A27DB-BD31-4B8C-83A1-F6EECF244321}">
                <p14:modId xmlns:p14="http://schemas.microsoft.com/office/powerpoint/2010/main" xmlns="" val="886799288"/>
              </p:ext>
            </p:extLst>
          </p:nvPr>
        </p:nvGraphicFramePr>
        <p:xfrm>
          <a:off x="85006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3" name="Straight Connector 32">
            <a:extLst>
              <a:ext uri="{FF2B5EF4-FFF2-40B4-BE49-F238E27FC236}">
                <a16:creationId xmlns:a16="http://schemas.microsoft.com/office/drawing/2014/main" xmlns="" id="{E93F7B90-B8E4-9CBC-EDB8-2AA2BBE83AED}"/>
              </a:ext>
            </a:extLst>
          </p:cNvPr>
          <p:cNvCxnSpPr>
            <a:cxnSpLocks/>
            <a:endCxn id="41" idx="2"/>
          </p:cNvCxnSpPr>
          <p:nvPr/>
        </p:nvCxnSpPr>
        <p:spPr>
          <a:xfrm flipV="1">
            <a:off x="6100341" y="4369540"/>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xmlns="" id="{A3A57134-2F21-1E45-77B6-DAA07E8FC679}"/>
              </a:ext>
            </a:extLst>
          </p:cNvPr>
          <p:cNvCxnSpPr>
            <a:cxnSpLocks/>
            <a:endCxn id="42" idx="2"/>
          </p:cNvCxnSpPr>
          <p:nvPr/>
        </p:nvCxnSpPr>
        <p:spPr>
          <a:xfrm flipV="1">
            <a:off x="10100841" y="435446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41BA28D4-6CBA-6D66-C432-A6366187FE12}"/>
              </a:ext>
            </a:extLst>
          </p:cNvPr>
          <p:cNvCxnSpPr>
            <a:cxnSpLocks/>
          </p:cNvCxnSpPr>
          <p:nvPr/>
        </p:nvCxnSpPr>
        <p:spPr>
          <a:xfrm flipV="1">
            <a:off x="8043441" y="5006351"/>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xmlns="" id="{4E5F0F7E-803E-39D3-ACF2-BFFF0AD6BB56}"/>
              </a:ext>
            </a:extLst>
          </p:cNvPr>
          <p:cNvSpPr txBox="1"/>
          <p:nvPr/>
        </p:nvSpPr>
        <p:spPr>
          <a:xfrm>
            <a:off x="4462041" y="6339473"/>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xmlns="" id="{D899E2BB-25B5-3AB9-8DFB-99DF2E9E5B6D}"/>
              </a:ext>
            </a:extLst>
          </p:cNvPr>
          <p:cNvSpPr txBox="1"/>
          <p:nvPr/>
        </p:nvSpPr>
        <p:spPr>
          <a:xfrm>
            <a:off x="62146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xmlns="" id="{E3E19AB4-D660-9595-FE9D-81718DF32D6D}"/>
              </a:ext>
            </a:extLst>
          </p:cNvPr>
          <p:cNvSpPr txBox="1"/>
          <p:nvPr/>
        </p:nvSpPr>
        <p:spPr>
          <a:xfrm>
            <a:off x="82720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xmlns="" id="{D77CA905-E27E-EE52-9577-0812CBEA8E7E}"/>
              </a:ext>
            </a:extLst>
          </p:cNvPr>
          <p:cNvSpPr txBox="1"/>
          <p:nvPr/>
        </p:nvSpPr>
        <p:spPr>
          <a:xfrm>
            <a:off x="103294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xmlns="" id="{D5C48275-0D90-A289-E6D4-4E73C0A670F9}"/>
              </a:ext>
            </a:extLst>
          </p:cNvPr>
          <p:cNvSpPr txBox="1"/>
          <p:nvPr/>
        </p:nvSpPr>
        <p:spPr>
          <a:xfrm>
            <a:off x="7257855" y="4684601"/>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xmlns="" id="{99D5AC99-A6BD-3A52-4723-338493A065A0}"/>
              </a:ext>
            </a:extLst>
          </p:cNvPr>
          <p:cNvSpPr txBox="1"/>
          <p:nvPr/>
        </p:nvSpPr>
        <p:spPr>
          <a:xfrm>
            <a:off x="5300241" y="4030986"/>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xmlns="" id="{34E8AC30-292B-F67A-C746-F525292D7283}"/>
              </a:ext>
            </a:extLst>
          </p:cNvPr>
          <p:cNvSpPr txBox="1"/>
          <p:nvPr/>
        </p:nvSpPr>
        <p:spPr>
          <a:xfrm>
            <a:off x="9300741" y="401590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xmlns="" id="{5BFBE376-A5EA-7206-0A70-24A529069DC7}"/>
              </a:ext>
            </a:extLst>
          </p:cNvPr>
          <p:cNvSpPr txBox="1"/>
          <p:nvPr/>
        </p:nvSpPr>
        <p:spPr>
          <a:xfrm>
            <a:off x="3738140" y="4560807"/>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xmlns="" id="{C597F524-C462-C4EB-7E9F-505FD52348BF}"/>
              </a:ext>
            </a:extLst>
          </p:cNvPr>
          <p:cNvSpPr txBox="1"/>
          <p:nvPr/>
        </p:nvSpPr>
        <p:spPr>
          <a:xfrm>
            <a:off x="3745853" y="5582197"/>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xmlns="" id="{125C9CB0-D74D-6BF5-1E68-49CA338B9A21}"/>
              </a:ext>
            </a:extLst>
          </p:cNvPr>
          <p:cNvSpPr txBox="1"/>
          <p:nvPr/>
        </p:nvSpPr>
        <p:spPr>
          <a:xfrm>
            <a:off x="3738140" y="5945498"/>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37895415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xmlns="" id="{8606CFE0-6DE5-340C-866A-93D3572FBD0D}"/>
              </a:ext>
            </a:extLst>
          </p:cNvPr>
          <p:cNvSpPr txBox="1">
            <a:spLocks/>
          </p:cNvSpPr>
          <p:nvPr/>
        </p:nvSpPr>
        <p:spPr>
          <a:xfrm>
            <a:off x="141340" y="9040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MSC Protocols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interface: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Used to provide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communication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interface carries information to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enable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channels, timeslots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the like to be allocated to the mobile equipment's being serviced by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BSSs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endPar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the MSC, starting from the BSC, the information is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mapped</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across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 interface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MTP Layers 1 through 3.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registers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are included in the MSC databases to assist in the role of determining how and whether connections are to be made to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roaming</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users.</a:t>
            </a:r>
            <a:endParaRPr kumimoji="0" lang="fr-FR"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xmlns="" id="{359CE299-EA02-D227-E718-107274E12A20}"/>
              </a:ext>
            </a:extLst>
          </p:cNvPr>
          <p:cNvGraphicFramePr>
            <a:graphicFrameLocks noGrp="1"/>
          </p:cNvGraphicFramePr>
          <p:nvPr/>
        </p:nvGraphicFramePr>
        <p:xfrm>
          <a:off x="46144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26" name="Straight Connector 25">
            <a:extLst>
              <a:ext uri="{FF2B5EF4-FFF2-40B4-BE49-F238E27FC236}">
                <a16:creationId xmlns:a16="http://schemas.microsoft.com/office/drawing/2014/main" xmlns="" id="{2DF72E3F-46B4-7B4F-7FD7-20198FBFDB8E}"/>
              </a:ext>
            </a:extLst>
          </p:cNvPr>
          <p:cNvCxnSpPr/>
          <p:nvPr/>
        </p:nvCxnSpPr>
        <p:spPr>
          <a:xfrm>
            <a:off x="4614441" y="4549151"/>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xmlns="" id="{B401D07F-0B8F-780E-70D3-B516E5B60C89}"/>
              </a:ext>
            </a:extLst>
          </p:cNvPr>
          <p:cNvCxnSpPr/>
          <p:nvPr/>
        </p:nvCxnSpPr>
        <p:spPr>
          <a:xfrm>
            <a:off x="4614441" y="5006351"/>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xmlns="" id="{3E622454-E599-F4F9-2EB4-1CB9DEBE9640}"/>
              </a:ext>
            </a:extLst>
          </p:cNvPr>
          <p:cNvGraphicFramePr>
            <a:graphicFrameLocks noGrp="1"/>
          </p:cNvGraphicFramePr>
          <p:nvPr/>
        </p:nvGraphicFramePr>
        <p:xfrm>
          <a:off x="64432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xmlns="" val="3256551014"/>
                  </a:ext>
                </a:extLst>
              </a:tr>
            </a:tbl>
          </a:graphicData>
        </a:graphic>
      </p:graphicFrame>
      <p:graphicFrame>
        <p:nvGraphicFramePr>
          <p:cNvPr id="29" name="Table 28">
            <a:extLst>
              <a:ext uri="{FF2B5EF4-FFF2-40B4-BE49-F238E27FC236}">
                <a16:creationId xmlns:a16="http://schemas.microsoft.com/office/drawing/2014/main" xmlns="" id="{DC05CBDA-F4F0-CB85-1E3D-86CFCFBBCC30}"/>
              </a:ext>
            </a:extLst>
          </p:cNvPr>
          <p:cNvGraphicFramePr>
            <a:graphicFrameLocks noGrp="1"/>
          </p:cNvGraphicFramePr>
          <p:nvPr/>
        </p:nvGraphicFramePr>
        <p:xfrm>
          <a:off x="105580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0" name="Straight Connector 29">
            <a:extLst>
              <a:ext uri="{FF2B5EF4-FFF2-40B4-BE49-F238E27FC236}">
                <a16:creationId xmlns:a16="http://schemas.microsoft.com/office/drawing/2014/main" xmlns="" id="{3E1A4C75-34A9-34F3-E019-00F35F48804B}"/>
              </a:ext>
            </a:extLst>
          </p:cNvPr>
          <p:cNvCxnSpPr/>
          <p:nvPr/>
        </p:nvCxnSpPr>
        <p:spPr>
          <a:xfrm>
            <a:off x="10558041" y="4549151"/>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xmlns="" id="{B0121E64-2997-61DD-0697-32CE146FC38C}"/>
              </a:ext>
            </a:extLst>
          </p:cNvPr>
          <p:cNvCxnSpPr/>
          <p:nvPr/>
        </p:nvCxnSpPr>
        <p:spPr>
          <a:xfrm>
            <a:off x="10558041" y="5006351"/>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xmlns="" id="{3DF0248E-D4A5-E15A-6B78-FD269BB886A3}"/>
              </a:ext>
            </a:extLst>
          </p:cNvPr>
          <p:cNvGraphicFramePr>
            <a:graphicFrameLocks noGrp="1"/>
          </p:cNvGraphicFramePr>
          <p:nvPr/>
        </p:nvGraphicFramePr>
        <p:xfrm>
          <a:off x="85006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xmlns=""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xmlns="" val="3256551014"/>
                  </a:ext>
                </a:extLst>
              </a:tr>
            </a:tbl>
          </a:graphicData>
        </a:graphic>
      </p:graphicFrame>
      <p:cxnSp>
        <p:nvCxnSpPr>
          <p:cNvPr id="33" name="Straight Connector 32">
            <a:extLst>
              <a:ext uri="{FF2B5EF4-FFF2-40B4-BE49-F238E27FC236}">
                <a16:creationId xmlns:a16="http://schemas.microsoft.com/office/drawing/2014/main" xmlns="" id="{4EFE6EB0-AB7D-AB71-40BA-8FA175639ADC}"/>
              </a:ext>
            </a:extLst>
          </p:cNvPr>
          <p:cNvCxnSpPr>
            <a:cxnSpLocks/>
            <a:endCxn id="41" idx="2"/>
          </p:cNvCxnSpPr>
          <p:nvPr/>
        </p:nvCxnSpPr>
        <p:spPr>
          <a:xfrm flipV="1">
            <a:off x="6100341" y="4528965"/>
            <a:ext cx="0" cy="1980000"/>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xmlns="" id="{913FA4E4-AC67-456E-4DBC-6C494514E410}"/>
              </a:ext>
            </a:extLst>
          </p:cNvPr>
          <p:cNvCxnSpPr>
            <a:cxnSpLocks/>
            <a:endCxn id="42" idx="2"/>
          </p:cNvCxnSpPr>
          <p:nvPr/>
        </p:nvCxnSpPr>
        <p:spPr>
          <a:xfrm flipV="1">
            <a:off x="10100841" y="435446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xmlns="" id="{D3A39661-6613-07A9-8EA4-661663EB016D}"/>
              </a:ext>
            </a:extLst>
          </p:cNvPr>
          <p:cNvCxnSpPr>
            <a:cxnSpLocks/>
          </p:cNvCxnSpPr>
          <p:nvPr/>
        </p:nvCxnSpPr>
        <p:spPr>
          <a:xfrm flipV="1">
            <a:off x="8043441" y="5006351"/>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xmlns="" id="{28210A43-2400-EC5D-7BC0-463C348BF5F1}"/>
              </a:ext>
            </a:extLst>
          </p:cNvPr>
          <p:cNvSpPr txBox="1"/>
          <p:nvPr/>
        </p:nvSpPr>
        <p:spPr>
          <a:xfrm>
            <a:off x="4462041" y="6339473"/>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xmlns="" id="{E73C4D71-9235-382E-F86C-4AF61B62A3DE}"/>
              </a:ext>
            </a:extLst>
          </p:cNvPr>
          <p:cNvSpPr txBox="1"/>
          <p:nvPr/>
        </p:nvSpPr>
        <p:spPr>
          <a:xfrm>
            <a:off x="62146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xmlns="" id="{0B3F9A5A-6F14-EB70-6006-FAA1FAFA4724}"/>
              </a:ext>
            </a:extLst>
          </p:cNvPr>
          <p:cNvSpPr txBox="1"/>
          <p:nvPr/>
        </p:nvSpPr>
        <p:spPr>
          <a:xfrm>
            <a:off x="82720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xmlns="" id="{1284F0ED-CC98-4E1B-E900-01E28819BCFF}"/>
              </a:ext>
            </a:extLst>
          </p:cNvPr>
          <p:cNvSpPr txBox="1"/>
          <p:nvPr/>
        </p:nvSpPr>
        <p:spPr>
          <a:xfrm>
            <a:off x="103294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xmlns="" id="{86367597-AD7F-3F8D-0B75-242A4C4422DB}"/>
              </a:ext>
            </a:extLst>
          </p:cNvPr>
          <p:cNvSpPr txBox="1"/>
          <p:nvPr/>
        </p:nvSpPr>
        <p:spPr>
          <a:xfrm>
            <a:off x="7257855" y="4684601"/>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xmlns="" id="{EEA9806E-6085-E958-32C4-B03596B137EA}"/>
              </a:ext>
            </a:extLst>
          </p:cNvPr>
          <p:cNvSpPr txBox="1"/>
          <p:nvPr/>
        </p:nvSpPr>
        <p:spPr>
          <a:xfrm>
            <a:off x="5300241" y="4190411"/>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xmlns="" id="{4BE9703E-F7F2-39E8-E841-72FADD00DDE8}"/>
              </a:ext>
            </a:extLst>
          </p:cNvPr>
          <p:cNvSpPr txBox="1"/>
          <p:nvPr/>
        </p:nvSpPr>
        <p:spPr>
          <a:xfrm>
            <a:off x="9300741" y="401590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xmlns="" id="{0B474D00-7B1F-6BC7-4F39-9744107FB9B3}"/>
              </a:ext>
            </a:extLst>
          </p:cNvPr>
          <p:cNvSpPr txBox="1"/>
          <p:nvPr/>
        </p:nvSpPr>
        <p:spPr>
          <a:xfrm>
            <a:off x="3738140" y="4560807"/>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xmlns="" id="{B9F6DE5F-AAE9-7302-575E-CD403DBB27F4}"/>
              </a:ext>
            </a:extLst>
          </p:cNvPr>
          <p:cNvSpPr txBox="1"/>
          <p:nvPr/>
        </p:nvSpPr>
        <p:spPr>
          <a:xfrm>
            <a:off x="3745853" y="5582197"/>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xmlns="" id="{8365F928-D7E9-A494-872C-3DCC4DE41D8C}"/>
              </a:ext>
            </a:extLst>
          </p:cNvPr>
          <p:cNvSpPr txBox="1"/>
          <p:nvPr/>
        </p:nvSpPr>
        <p:spPr>
          <a:xfrm>
            <a:off x="3738140" y="5945498"/>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xmlns="" val="12932805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Frequency Allocation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1296909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Frequency Allocation</a:t>
            </a:r>
          </a:p>
        </p:txBody>
      </p:sp>
      <p:sp>
        <p:nvSpPr>
          <p:cNvPr id="8" name="Content Placeholder 3">
            <a:extLst>
              <a:ext uri="{FF2B5EF4-FFF2-40B4-BE49-F238E27FC236}">
                <a16:creationId xmlns:a16="http://schemas.microsoft.com/office/drawing/2014/main" xmlns="" id="{6A20D42D-A122-33E2-C2EF-9477EAF94303}"/>
              </a:ext>
            </a:extLst>
          </p:cNvPr>
          <p:cNvSpPr txBox="1">
            <a:spLocks/>
          </p:cNvSpPr>
          <p:nvPr/>
        </p:nvSpPr>
        <p:spPr>
          <a:xfrm>
            <a:off x="131180" y="924404"/>
            <a:ext cx="6365873"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Uplink</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 frequency transmission that links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handset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base station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Downlink</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 frequency transmission that links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base station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handset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are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4</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major  GSM frequency bands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850 MHz</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900 MHz</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1800 MHz</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1900 MHz</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Allocation of band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endParaRPr kumimoji="0" lang="en-US" sz="2000" b="0" i="0" u="none" strike="noStrike" kern="1200" cap="none" spc="0" normalizeH="0" baseline="0" noProof="0" dirty="0">
              <a:ln>
                <a:noFill/>
              </a:ln>
              <a:solidFill>
                <a:srgbClr val="212121"/>
              </a:solidFill>
              <a:effectLst/>
              <a:uLnTx/>
              <a:uFillTx/>
              <a:latin typeface="Roboto Condensed"/>
              <a:ea typeface="+mn-ea"/>
              <a:cs typeface="+mn-cs"/>
            </a:endParaRPr>
          </a:p>
          <a:p>
            <a:pPr marL="457200" marR="0" lvl="1" indent="0"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None/>
              <a:tabLst/>
              <a:defRPr/>
            </a:pP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9" name="Picture 2" descr="Gsm system and radio frequency">
            <a:extLst>
              <a:ext uri="{FF2B5EF4-FFF2-40B4-BE49-F238E27FC236}">
                <a16:creationId xmlns:a16="http://schemas.microsoft.com/office/drawing/2014/main" xmlns="" id="{4025329E-0E1A-2A69-56A3-71F49E5E7727}"/>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6938" t="11443" r="7810" b="7686"/>
          <a:stretch/>
        </p:blipFill>
        <p:spPr bwMode="auto">
          <a:xfrm>
            <a:off x="6497052" y="863444"/>
            <a:ext cx="5694947" cy="405599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e 9">
            <a:extLst>
              <a:ext uri="{FF2B5EF4-FFF2-40B4-BE49-F238E27FC236}">
                <a16:creationId xmlns:a16="http://schemas.microsoft.com/office/drawing/2014/main" xmlns="" id="{60325E3A-9AF5-CD26-7368-0CF4D19E6362}"/>
              </a:ext>
            </a:extLst>
          </p:cNvPr>
          <p:cNvGraphicFramePr>
            <a:graphicFrameLocks noGrp="1"/>
          </p:cNvGraphicFramePr>
          <p:nvPr>
            <p:extLst>
              <p:ext uri="{D42A27DB-BD31-4B8C-83A1-F6EECF244321}">
                <p14:modId xmlns:p14="http://schemas.microsoft.com/office/powerpoint/2010/main" xmlns="" val="3886235411"/>
              </p:ext>
            </p:extLst>
          </p:nvPr>
        </p:nvGraphicFramePr>
        <p:xfrm>
          <a:off x="491954" y="4761803"/>
          <a:ext cx="4850066" cy="375984"/>
        </p:xfrm>
        <a:graphic>
          <a:graphicData uri="http://schemas.openxmlformats.org/drawingml/2006/table">
            <a:tbl>
              <a:tblPr firstRow="1" bandRow="1"/>
              <a:tblGrid>
                <a:gridCol w="2425033">
                  <a:extLst>
                    <a:ext uri="{9D8B030D-6E8A-4147-A177-3AD203B41FA5}">
                      <a16:colId xmlns:a16="http://schemas.microsoft.com/office/drawing/2014/main" xmlns="" val="20000"/>
                    </a:ext>
                  </a:extLst>
                </a:gridCol>
                <a:gridCol w="2425033">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b="1" dirty="0">
                          <a:latin typeface="Cambria" panose="02040503050406030204" pitchFamily="18" charset="0"/>
                          <a:ea typeface="Cambria" panose="02040503050406030204" pitchFamily="18" charset="0"/>
                        </a:rPr>
                        <a:t>Country</a:t>
                      </a:r>
                      <a:endParaRPr lang="en-IN"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b="1" dirty="0">
                          <a:latin typeface="Cambria" panose="02040503050406030204" pitchFamily="18" charset="0"/>
                          <a:ea typeface="Cambria" panose="02040503050406030204" pitchFamily="18" charset="0"/>
                        </a:rPr>
                        <a:t>Frequency Band</a:t>
                      </a:r>
                      <a:endParaRPr lang="en-IN"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1" name="Table 10">
            <a:extLst>
              <a:ext uri="{FF2B5EF4-FFF2-40B4-BE49-F238E27FC236}">
                <a16:creationId xmlns:a16="http://schemas.microsoft.com/office/drawing/2014/main" xmlns="" id="{F17C38FD-112F-6CA5-8A06-E4066B953054}"/>
              </a:ext>
            </a:extLst>
          </p:cNvPr>
          <p:cNvGraphicFramePr>
            <a:graphicFrameLocks noGrp="1"/>
          </p:cNvGraphicFramePr>
          <p:nvPr>
            <p:extLst>
              <p:ext uri="{D42A27DB-BD31-4B8C-83A1-F6EECF244321}">
                <p14:modId xmlns:p14="http://schemas.microsoft.com/office/powerpoint/2010/main" xmlns="" val="3231483208"/>
              </p:ext>
            </p:extLst>
          </p:nvPr>
        </p:nvGraphicFramePr>
        <p:xfrm>
          <a:off x="491956" y="5132643"/>
          <a:ext cx="4850064" cy="370840"/>
        </p:xfrm>
        <a:graphic>
          <a:graphicData uri="http://schemas.openxmlformats.org/drawingml/2006/table">
            <a:tbl>
              <a:tblPr firstRow="1" bandRow="1"/>
              <a:tblGrid>
                <a:gridCol w="2425032">
                  <a:extLst>
                    <a:ext uri="{9D8B030D-6E8A-4147-A177-3AD203B41FA5}">
                      <a16:colId xmlns:a16="http://schemas.microsoft.com/office/drawing/2014/main" xmlns="" val="20000"/>
                    </a:ext>
                  </a:extLst>
                </a:gridCol>
                <a:gridCol w="2425032">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United States</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solidFill>
                            <a:srgbClr val="5430AA"/>
                          </a:solidFill>
                          <a:latin typeface="Cambria" panose="02040503050406030204" pitchFamily="18" charset="0"/>
                          <a:ea typeface="Cambria" panose="02040503050406030204" pitchFamily="18" charset="0"/>
                        </a:rPr>
                        <a:t>850 </a:t>
                      </a:r>
                      <a:r>
                        <a:rPr lang="en-US" sz="1700" dirty="0">
                          <a:latin typeface="Cambria" panose="02040503050406030204" pitchFamily="18" charset="0"/>
                          <a:ea typeface="Cambria" panose="02040503050406030204" pitchFamily="18" charset="0"/>
                        </a:rPr>
                        <a:t>MHz and </a:t>
                      </a:r>
                      <a:r>
                        <a:rPr lang="en-US" sz="1700" dirty="0">
                          <a:solidFill>
                            <a:srgbClr val="5430AA"/>
                          </a:solidFill>
                          <a:latin typeface="Cambria" panose="02040503050406030204" pitchFamily="18" charset="0"/>
                          <a:ea typeface="Cambria" panose="02040503050406030204" pitchFamily="18" charset="0"/>
                        </a:rPr>
                        <a:t>1900</a:t>
                      </a:r>
                      <a:r>
                        <a:rPr lang="en-US" sz="1700" dirty="0">
                          <a:latin typeface="Cambria" panose="02040503050406030204" pitchFamily="18" charset="0"/>
                          <a:ea typeface="Cambria" panose="02040503050406030204" pitchFamily="18" charset="0"/>
                        </a:rPr>
                        <a:t> MHz</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12" name="Table 11">
            <a:extLst>
              <a:ext uri="{FF2B5EF4-FFF2-40B4-BE49-F238E27FC236}">
                <a16:creationId xmlns:a16="http://schemas.microsoft.com/office/drawing/2014/main" xmlns="" id="{3585A73E-2608-241B-51EF-D1B1B70C4F43}"/>
              </a:ext>
            </a:extLst>
          </p:cNvPr>
          <p:cNvGraphicFramePr>
            <a:graphicFrameLocks noGrp="1"/>
          </p:cNvGraphicFramePr>
          <p:nvPr>
            <p:extLst>
              <p:ext uri="{D42A27DB-BD31-4B8C-83A1-F6EECF244321}">
                <p14:modId xmlns:p14="http://schemas.microsoft.com/office/powerpoint/2010/main" xmlns="" val="3505679395"/>
              </p:ext>
            </p:extLst>
          </p:nvPr>
        </p:nvGraphicFramePr>
        <p:xfrm>
          <a:off x="491954" y="5503483"/>
          <a:ext cx="4850064" cy="868680"/>
        </p:xfrm>
        <a:graphic>
          <a:graphicData uri="http://schemas.openxmlformats.org/drawingml/2006/table">
            <a:tbl>
              <a:tblPr firstRow="1" bandRow="1"/>
              <a:tblGrid>
                <a:gridCol w="2425032">
                  <a:extLst>
                    <a:ext uri="{9D8B030D-6E8A-4147-A177-3AD203B41FA5}">
                      <a16:colId xmlns:a16="http://schemas.microsoft.com/office/drawing/2014/main" xmlns="" val="20000"/>
                    </a:ext>
                  </a:extLst>
                </a:gridCol>
                <a:gridCol w="2425032">
                  <a:extLst>
                    <a:ext uri="{9D8B030D-6E8A-4147-A177-3AD203B41FA5}">
                      <a16:colId xmlns:a16="http://schemas.microsoft.com/office/drawing/2014/main" xmlns=""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Rest of the world</a:t>
                      </a:r>
                    </a:p>
                    <a:p>
                      <a:r>
                        <a:rPr lang="en-US" sz="1700" dirty="0">
                          <a:latin typeface="Cambria" panose="02040503050406030204" pitchFamily="18" charset="0"/>
                          <a:ea typeface="Cambria" panose="02040503050406030204" pitchFamily="18" charset="0"/>
                        </a:rPr>
                        <a:t>(Europe,</a:t>
                      </a:r>
                      <a:r>
                        <a:rPr lang="en-US" sz="1700" baseline="0" dirty="0">
                          <a:latin typeface="Cambria" panose="02040503050406030204" pitchFamily="18" charset="0"/>
                          <a:ea typeface="Cambria" panose="02040503050406030204" pitchFamily="18" charset="0"/>
                        </a:rPr>
                        <a:t> Middle East, Africa, Asia)</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solidFill>
                            <a:srgbClr val="5430AA"/>
                          </a:solidFill>
                          <a:latin typeface="Cambria" panose="02040503050406030204" pitchFamily="18" charset="0"/>
                          <a:ea typeface="Cambria" panose="02040503050406030204" pitchFamily="18" charset="0"/>
                        </a:rPr>
                        <a:t>900</a:t>
                      </a:r>
                      <a:r>
                        <a:rPr lang="en-US" sz="1700" dirty="0">
                          <a:latin typeface="Cambria" panose="02040503050406030204" pitchFamily="18" charset="0"/>
                          <a:ea typeface="Cambria" panose="02040503050406030204" pitchFamily="18" charset="0"/>
                        </a:rPr>
                        <a:t> MHz and </a:t>
                      </a:r>
                      <a:r>
                        <a:rPr lang="en-US" sz="1700" dirty="0">
                          <a:solidFill>
                            <a:srgbClr val="5430AA"/>
                          </a:solidFill>
                          <a:latin typeface="Cambria" panose="02040503050406030204" pitchFamily="18" charset="0"/>
                          <a:ea typeface="Cambria" panose="02040503050406030204" pitchFamily="18" charset="0"/>
                        </a:rPr>
                        <a:t>1800</a:t>
                      </a:r>
                      <a:r>
                        <a:rPr lang="en-US" sz="1700" dirty="0">
                          <a:latin typeface="Cambria" panose="02040503050406030204" pitchFamily="18" charset="0"/>
                          <a:ea typeface="Cambria" panose="02040503050406030204" pitchFamily="18" charset="0"/>
                        </a:rPr>
                        <a:t> MHz</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21862391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Bands in India</a:t>
            </a:r>
          </a:p>
        </p:txBody>
      </p:sp>
      <p:pic>
        <p:nvPicPr>
          <p:cNvPr id="5" name="Picture 2" descr="GSM 900 Base Station frequency-band representation. | Download ...">
            <a:extLst>
              <a:ext uri="{FF2B5EF4-FFF2-40B4-BE49-F238E27FC236}">
                <a16:creationId xmlns:a16="http://schemas.microsoft.com/office/drawing/2014/main" xmlns="" id="{ED954A9A-ADC0-E996-0E29-9C54518C9E0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311397" y="1600517"/>
            <a:ext cx="6670218" cy="494347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3">
            <a:extLst>
              <a:ext uri="{FF2B5EF4-FFF2-40B4-BE49-F238E27FC236}">
                <a16:creationId xmlns:a16="http://schemas.microsoft.com/office/drawing/2014/main" xmlns="" id="{778D5D93-4B96-489C-8C92-CB04A2712898}"/>
              </a:ext>
            </a:extLst>
          </p:cNvPr>
          <p:cNvSpPr txBox="1">
            <a:spLocks/>
          </p:cNvSpPr>
          <p:nvPr/>
        </p:nvSpPr>
        <p:spPr>
          <a:xfrm>
            <a:off x="131181" y="995524"/>
            <a:ext cx="505042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12121"/>
                </a:solidFill>
                <a:latin typeface="Cambria" panose="02040503050406030204" pitchFamily="18" charset="0"/>
                <a:ea typeface="Cambria" panose="02040503050406030204" pitchFamily="18" charset="0"/>
              </a:rPr>
              <a:t>Each way the </a:t>
            </a:r>
            <a:r>
              <a:rPr lang="en-US" dirty="0">
                <a:solidFill>
                  <a:srgbClr val="5430AA"/>
                </a:solidFill>
                <a:latin typeface="Cambria" panose="02040503050406030204" pitchFamily="18" charset="0"/>
                <a:ea typeface="Cambria" panose="02040503050406030204" pitchFamily="18" charset="0"/>
              </a:rPr>
              <a:t>bandwidth</a:t>
            </a:r>
            <a:r>
              <a:rPr lang="en-US" dirty="0">
                <a:solidFill>
                  <a:srgbClr val="212121"/>
                </a:solidFill>
                <a:latin typeface="Cambria" panose="02040503050406030204" pitchFamily="18" charset="0"/>
                <a:ea typeface="Cambria" panose="02040503050406030204" pitchFamily="18" charset="0"/>
              </a:rPr>
              <a:t> for the GSM system is </a:t>
            </a:r>
            <a:r>
              <a:rPr lang="en-US" dirty="0">
                <a:solidFill>
                  <a:srgbClr val="5430AA"/>
                </a:solidFill>
                <a:latin typeface="Cambria" panose="02040503050406030204" pitchFamily="18" charset="0"/>
                <a:ea typeface="Cambria" panose="02040503050406030204" pitchFamily="18" charset="0"/>
              </a:rPr>
              <a:t>25 MHz </a:t>
            </a:r>
            <a:r>
              <a:rPr lang="en-US" dirty="0">
                <a:solidFill>
                  <a:srgbClr val="212121"/>
                </a:solidFill>
                <a:latin typeface="Cambria" panose="02040503050406030204" pitchFamily="18" charset="0"/>
                <a:ea typeface="Cambria" panose="02040503050406030204" pitchFamily="18" charset="0"/>
              </a:rPr>
              <a:t>which provides 125 carriers </a:t>
            </a:r>
            <a:r>
              <a:rPr lang="en-US" dirty="0">
                <a:solidFill>
                  <a:srgbClr val="5430AA"/>
                </a:solidFill>
                <a:latin typeface="Cambria" panose="02040503050406030204" pitchFamily="18" charset="0"/>
                <a:ea typeface="Cambria" panose="02040503050406030204" pitchFamily="18" charset="0"/>
              </a:rPr>
              <a:t>uplink/downlink</a:t>
            </a:r>
            <a:r>
              <a:rPr lang="en-US" dirty="0">
                <a:solidFill>
                  <a:srgbClr val="212121"/>
                </a:solidFill>
                <a:latin typeface="Cambria" panose="02040503050406030204" pitchFamily="18" charset="0"/>
                <a:ea typeface="Cambria" panose="02040503050406030204" pitchFamily="18" charset="0"/>
              </a:rPr>
              <a:t> each having a bandwidth of </a:t>
            </a:r>
            <a:r>
              <a:rPr lang="en-US" dirty="0">
                <a:solidFill>
                  <a:srgbClr val="5430AA"/>
                </a:solidFill>
                <a:latin typeface="Cambria" panose="02040503050406030204" pitchFamily="18" charset="0"/>
                <a:ea typeface="Cambria" panose="02040503050406030204" pitchFamily="18" charset="0"/>
              </a:rPr>
              <a:t>200</a:t>
            </a:r>
            <a:r>
              <a:rPr lang="en-US" dirty="0">
                <a:solidFill>
                  <a:srgbClr val="212121"/>
                </a:solidFill>
                <a:latin typeface="Cambria" panose="02040503050406030204" pitchFamily="18" charset="0"/>
                <a:ea typeface="Cambria" panose="02040503050406030204" pitchFamily="18" charset="0"/>
              </a:rPr>
              <a:t> kHz. </a:t>
            </a:r>
          </a:p>
          <a:p>
            <a:r>
              <a:rPr lang="en-US" dirty="0">
                <a:solidFill>
                  <a:srgbClr val="5430AA"/>
                </a:solidFill>
                <a:latin typeface="Cambria" panose="02040503050406030204" pitchFamily="18" charset="0"/>
                <a:ea typeface="Cambria" panose="02040503050406030204" pitchFamily="18" charset="0"/>
              </a:rPr>
              <a:t>For Uplink</a:t>
            </a:r>
            <a:r>
              <a:rPr lang="en-US" dirty="0">
                <a:solidFill>
                  <a:srgbClr val="212121"/>
                </a:solidFill>
                <a:latin typeface="Cambria" panose="02040503050406030204" pitchFamily="18" charset="0"/>
                <a:ea typeface="Cambria" panose="02040503050406030204" pitchFamily="18" charset="0"/>
              </a:rPr>
              <a:t>: </a:t>
            </a:r>
            <a:r>
              <a:rPr lang="en-US" dirty="0">
                <a:solidFill>
                  <a:srgbClr val="5430AA"/>
                </a:solidFill>
                <a:latin typeface="Cambria" panose="02040503050406030204" pitchFamily="18" charset="0"/>
                <a:ea typeface="Cambria" panose="02040503050406030204" pitchFamily="18" charset="0"/>
              </a:rPr>
              <a:t>900</a:t>
            </a:r>
            <a:r>
              <a:rPr lang="en-US" dirty="0">
                <a:solidFill>
                  <a:srgbClr val="212121"/>
                </a:solidFill>
                <a:latin typeface="Cambria" panose="02040503050406030204" pitchFamily="18" charset="0"/>
                <a:ea typeface="Cambria" panose="02040503050406030204" pitchFamily="18" charset="0"/>
              </a:rPr>
              <a:t> MHz of frequency is allocated.</a:t>
            </a:r>
          </a:p>
          <a:p>
            <a:pPr lvl="1"/>
            <a:r>
              <a:rPr lang="en-US" b="1" dirty="0">
                <a:solidFill>
                  <a:srgbClr val="212121"/>
                </a:solidFill>
                <a:latin typeface="Cambria" panose="02040503050406030204" pitchFamily="18" charset="0"/>
                <a:ea typeface="Cambria" panose="02040503050406030204" pitchFamily="18" charset="0"/>
              </a:rPr>
              <a:t>Range</a:t>
            </a:r>
            <a:r>
              <a:rPr lang="en-US" dirty="0">
                <a:solidFill>
                  <a:srgbClr val="212121"/>
                </a:solidFill>
                <a:latin typeface="Cambria" panose="02040503050406030204" pitchFamily="18" charset="0"/>
                <a:ea typeface="Cambria" panose="02040503050406030204" pitchFamily="18" charset="0"/>
              </a:rPr>
              <a:t>: </a:t>
            </a:r>
            <a:r>
              <a:rPr lang="en-US" dirty="0">
                <a:solidFill>
                  <a:srgbClr val="5430AA"/>
                </a:solidFill>
                <a:latin typeface="Cambria" panose="02040503050406030204" pitchFamily="18" charset="0"/>
                <a:ea typeface="Cambria" panose="02040503050406030204" pitchFamily="18" charset="0"/>
              </a:rPr>
              <a:t>890-915</a:t>
            </a:r>
            <a:r>
              <a:rPr lang="en-US" dirty="0">
                <a:solidFill>
                  <a:srgbClr val="212121"/>
                </a:solidFill>
                <a:latin typeface="Cambria" panose="02040503050406030204" pitchFamily="18" charset="0"/>
                <a:ea typeface="Cambria" panose="02040503050406030204" pitchFamily="18" charset="0"/>
              </a:rPr>
              <a:t> MHz</a:t>
            </a:r>
          </a:p>
          <a:p>
            <a:r>
              <a:rPr lang="en-US" dirty="0">
                <a:solidFill>
                  <a:srgbClr val="5430AA"/>
                </a:solidFill>
                <a:latin typeface="Cambria" panose="02040503050406030204" pitchFamily="18" charset="0"/>
                <a:ea typeface="Cambria" panose="02040503050406030204" pitchFamily="18" charset="0"/>
              </a:rPr>
              <a:t>For Downlink</a:t>
            </a:r>
            <a:r>
              <a:rPr lang="en-US" dirty="0">
                <a:solidFill>
                  <a:srgbClr val="212121"/>
                </a:solidFill>
                <a:latin typeface="Cambria" panose="02040503050406030204" pitchFamily="18" charset="0"/>
                <a:ea typeface="Cambria" panose="02040503050406030204" pitchFamily="18" charset="0"/>
              </a:rPr>
              <a:t>: 900 MHz of frequency is allocated.</a:t>
            </a:r>
          </a:p>
          <a:p>
            <a:pPr lvl="1"/>
            <a:r>
              <a:rPr lang="en-US" b="1" dirty="0">
                <a:solidFill>
                  <a:srgbClr val="212121"/>
                </a:solidFill>
                <a:latin typeface="Cambria" panose="02040503050406030204" pitchFamily="18" charset="0"/>
                <a:ea typeface="Cambria" panose="02040503050406030204" pitchFamily="18" charset="0"/>
              </a:rPr>
              <a:t>Range</a:t>
            </a:r>
            <a:r>
              <a:rPr lang="en-US" dirty="0">
                <a:solidFill>
                  <a:srgbClr val="212121"/>
                </a:solidFill>
                <a:latin typeface="Cambria" panose="02040503050406030204" pitchFamily="18" charset="0"/>
                <a:ea typeface="Cambria" panose="02040503050406030204" pitchFamily="18" charset="0"/>
              </a:rPr>
              <a:t>: </a:t>
            </a:r>
            <a:r>
              <a:rPr lang="en-US" dirty="0">
                <a:solidFill>
                  <a:srgbClr val="5430AA"/>
                </a:solidFill>
                <a:latin typeface="Cambria" panose="02040503050406030204" pitchFamily="18" charset="0"/>
                <a:ea typeface="Cambria" panose="02040503050406030204" pitchFamily="18" charset="0"/>
              </a:rPr>
              <a:t>935-960</a:t>
            </a:r>
            <a:r>
              <a:rPr lang="en-US" dirty="0">
                <a:solidFill>
                  <a:srgbClr val="212121"/>
                </a:solidFill>
                <a:latin typeface="Cambria" panose="02040503050406030204" pitchFamily="18" charset="0"/>
                <a:ea typeface="Cambria" panose="02040503050406030204" pitchFamily="18" charset="0"/>
              </a:rPr>
              <a:t> MHz</a:t>
            </a:r>
          </a:p>
          <a:p>
            <a:pPr marL="457200" lvl="1" indent="0">
              <a:buFont typeface="Wingdings 3" panose="05040102010807070707" pitchFamily="18" charset="2"/>
              <a:buNone/>
            </a:pPr>
            <a:endParaRPr lang="en-US" dirty="0">
              <a:solidFill>
                <a:srgbClr val="212121"/>
              </a:solidFill>
              <a:latin typeface="Roboto Condensed"/>
            </a:endParaRPr>
          </a:p>
          <a:p>
            <a:pPr marL="457200" lvl="1" indent="0">
              <a:buFont typeface="Wingdings 3" panose="05040102010807070707" pitchFamily="18" charset="2"/>
              <a:buNone/>
            </a:pPr>
            <a:endParaRPr lang="en-IN" dirty="0">
              <a:solidFill>
                <a:srgbClr val="212121"/>
              </a:solidFill>
              <a:latin typeface="Roboto Condensed"/>
            </a:endParaRPr>
          </a:p>
        </p:txBody>
      </p:sp>
    </p:spTree>
    <p:extLst>
      <p:ext uri="{BB962C8B-B14F-4D97-AF65-F5344CB8AC3E}">
        <p14:creationId xmlns:p14="http://schemas.microsoft.com/office/powerpoint/2010/main" xmlns="" val="15223942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Authentication and Security</a:t>
            </a:r>
          </a:p>
        </p:txBody>
      </p:sp>
      <p:sp>
        <p:nvSpPr>
          <p:cNvPr id="4" name="Content Placeholder 2">
            <a:extLst>
              <a:ext uri="{FF2B5EF4-FFF2-40B4-BE49-F238E27FC236}">
                <a16:creationId xmlns:a16="http://schemas.microsoft.com/office/drawing/2014/main" xmlns="" id="{A456DC8F-B80F-A9C4-CABB-31EE620A1926}"/>
              </a:ext>
            </a:extLst>
          </p:cNvPr>
          <p:cNvSpPr txBox="1">
            <a:spLocks/>
          </p:cNvSpPr>
          <p:nvPr/>
        </p:nvSpPr>
        <p:spPr>
          <a:xfrm>
            <a:off x="131180" y="966271"/>
            <a:ext cx="11929641" cy="38190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Authentication involves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two functional entities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 card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the mobile phone</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Authentication Center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AUC</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authentication; different algorithms used:</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algorithm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A3</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Voice Privacy key algorithm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A8</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Strong over-the-air voice privacy algorithm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A5</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used for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ciphering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deciphering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procedure for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signaling, voice</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So,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 voice, data</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SMS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within GSM networks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ciphered</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over the wireless radio interface.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30495504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4" y="6334"/>
            <a:ext cx="12179300" cy="6845300"/>
          </a:xfrm>
          <a:prstGeom prst="rect">
            <a:avLst/>
          </a:prstGeom>
          <a:noFill/>
          <a:ln>
            <a:noFill/>
          </a:ln>
        </p:spPr>
      </p:pic>
      <p:pic>
        <p:nvPicPr>
          <p:cNvPr id="166" name="Google Shape;166;p22"/>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171" name="Google Shape;171;p22"/>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Google Shape;71;p15"/>
          <p:cNvSpPr txBox="1"/>
          <p:nvPr/>
        </p:nvSpPr>
        <p:spPr>
          <a:xfrm>
            <a:off x="284481" y="1607749"/>
            <a:ext cx="6492240" cy="3200836"/>
          </a:xfrm>
          <a:prstGeom prst="rect">
            <a:avLst/>
          </a:prstGeom>
          <a:noFill/>
          <a:ln>
            <a:noFill/>
          </a:ln>
        </p:spPr>
        <p:txBody>
          <a:bodyPr spcFirstLastPara="1" wrap="square" lIns="121900" tIns="121900" rIns="121900" bIns="121900" anchor="t" anchorCtr="0">
            <a:spAutoFit/>
          </a:bodyPr>
          <a:lstStyle/>
          <a:p>
            <a:pPr lvl="0"/>
            <a:r>
              <a:rPr lang="en-US" sz="4800" b="1" dirty="0">
                <a:solidFill>
                  <a:srgbClr val="666666"/>
                </a:solidFill>
                <a:latin typeface="Proxima Nova"/>
                <a:ea typeface="Proxima Nova"/>
                <a:cs typeface="Proxima Nova"/>
                <a:sym typeface="Proxima Nova"/>
              </a:rPr>
              <a:t>Unit - 3</a:t>
            </a:r>
            <a:endParaRPr lang="en-IN" sz="4800" b="1" dirty="0">
              <a:solidFill>
                <a:srgbClr val="666666"/>
              </a:solidFill>
              <a:latin typeface="Proxima Nova"/>
              <a:ea typeface="Proxima Nova"/>
              <a:cs typeface="Proxima Nova"/>
              <a:sym typeface="Proxima Nova"/>
            </a:endParaRPr>
          </a:p>
          <a:p>
            <a:r>
              <a:rPr lang="en-US" sz="4800" b="1" dirty="0">
                <a:solidFill>
                  <a:srgbClr val="666666"/>
                </a:solidFill>
                <a:latin typeface="Proxima Nova"/>
              </a:rPr>
              <a:t>Telecommunication System</a:t>
            </a:r>
          </a:p>
          <a:p>
            <a:r>
              <a:rPr lang="en-US" sz="4800" b="1" dirty="0">
                <a:solidFill>
                  <a:srgbClr val="666666"/>
                </a:solidFill>
                <a:latin typeface="Proxima Nova"/>
              </a:rPr>
              <a:t>(Part 2 – GPRS)</a:t>
            </a:r>
            <a:endParaRPr sz="4800" b="1" dirty="0">
              <a:solidFill>
                <a:srgbClr val="666666"/>
              </a:solidFill>
              <a:latin typeface="Proxima Nova"/>
            </a:endParaRPr>
          </a:p>
        </p:txBody>
      </p:sp>
      <p:sp>
        <p:nvSpPr>
          <p:cNvPr id="12" name="Google Shape;73;p15"/>
          <p:cNvSpPr txBox="1"/>
          <p:nvPr/>
        </p:nvSpPr>
        <p:spPr>
          <a:xfrm>
            <a:off x="445083" y="5671336"/>
            <a:ext cx="4483379" cy="902643"/>
          </a:xfrm>
          <a:prstGeom prst="rect">
            <a:avLst/>
          </a:prstGeom>
          <a:noFill/>
          <a:ln>
            <a:noFill/>
          </a:ln>
        </p:spPr>
        <p:txBody>
          <a:bodyPr spcFirstLastPara="1" wrap="square" lIns="121900" tIns="121900" rIns="121900" bIns="121900" anchor="t" anchorCtr="0">
            <a:spAutoFit/>
          </a:bodyPr>
          <a:lstStyle/>
          <a:p>
            <a:pPr lvl="0"/>
            <a:r>
              <a:rPr lang="en-US" sz="2133" dirty="0">
                <a:solidFill>
                  <a:schemeClr val="dk2"/>
                </a:solidFill>
                <a:latin typeface="Cambria" panose="02040503050406030204" pitchFamily="18" charset="0"/>
                <a:ea typeface="Cambria" panose="02040503050406030204" pitchFamily="18" charset="0"/>
              </a:rPr>
              <a:t>Prof. Chirag Bhalodia</a:t>
            </a:r>
          </a:p>
          <a:p>
            <a:pPr lvl="0"/>
            <a:r>
              <a:rPr lang="en-US" sz="2133" dirty="0">
                <a:solidFill>
                  <a:schemeClr val="dk2"/>
                </a:solidFill>
                <a:latin typeface="Cambria" panose="02040503050406030204" pitchFamily="18" charset="0"/>
                <a:ea typeface="Cambria" panose="02040503050406030204" pitchFamily="18" charset="0"/>
              </a:rPr>
              <a:t>Computer Engineering Department</a:t>
            </a:r>
            <a:endParaRPr sz="2133"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541911" y="966501"/>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01CE0701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spTree>
    <p:extLst>
      <p:ext uri="{BB962C8B-B14F-4D97-AF65-F5344CB8AC3E}">
        <p14:creationId xmlns:p14="http://schemas.microsoft.com/office/powerpoint/2010/main" xmlns="" val="13358208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1"/>
            <a:ext cx="11760000" cy="1990569"/>
          </a:xfrm>
          <a:prstGeom prst="rect">
            <a:avLst/>
          </a:prstGeom>
          <a:noFill/>
          <a:ln>
            <a:noFill/>
          </a:ln>
        </p:spPr>
        <p:txBody>
          <a:bodyPr spcFirstLastPara="1" wrap="square" lIns="121900" tIns="121900" rIns="121900" bIns="121900" anchor="t" anchorCtr="0">
            <a:spAutoFit/>
          </a:bodyPr>
          <a:lstStyle/>
          <a:p>
            <a:pPr marL="380990" lvl="2" indent="-380990">
              <a:buFont typeface="Wingdings" panose="05000000000000000000" pitchFamily="2" charset="2"/>
              <a:buChar char="q"/>
            </a:pPr>
            <a:r>
              <a:rPr lang="en-US" sz="2267" b="1" dirty="0">
                <a:latin typeface="Cambria" panose="02040503050406030204" pitchFamily="18" charset="0"/>
                <a:ea typeface="Cambria" panose="02040503050406030204" pitchFamily="18" charset="0"/>
              </a:rPr>
              <a:t>GPRS</a:t>
            </a:r>
            <a:endParaRPr lang="en-US" sz="2267" dirty="0">
              <a:latin typeface="Cambria" panose="02040503050406030204" pitchFamily="18" charset="0"/>
              <a:ea typeface="Cambria" panose="02040503050406030204" pitchFamily="18" charset="0"/>
            </a:endParaRP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GPRS Architecture</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Data services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Applications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Billing and </a:t>
            </a:r>
            <a:r>
              <a:rPr lang="en-IN" sz="2267">
                <a:latin typeface="Cambria" panose="02040503050406030204" pitchFamily="18" charset="0"/>
                <a:ea typeface="Cambria" panose="02040503050406030204" pitchFamily="18" charset="0"/>
              </a:rPr>
              <a:t>charging</a:t>
            </a:r>
            <a:endParaRPr lang="en-IN" sz="2267"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35541178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General Packet Radio Service - GPRS</a:t>
            </a:r>
          </a:p>
        </p:txBody>
      </p:sp>
      <p:sp>
        <p:nvSpPr>
          <p:cNvPr id="4" name="Content Placeholder 2">
            <a:extLst>
              <a:ext uri="{FF2B5EF4-FFF2-40B4-BE49-F238E27FC236}">
                <a16:creationId xmlns:a16="http://schemas.microsoft.com/office/drawing/2014/main" xmlns="" id="{F228427C-8D3E-57A1-4237-1B74AF4B7E74}"/>
              </a:ext>
            </a:extLst>
          </p:cNvPr>
          <p:cNvSpPr txBox="1">
            <a:spLocks/>
          </p:cNvSpPr>
          <p:nvPr/>
        </p:nvSpPr>
        <p:spPr>
          <a:xfrm>
            <a:off x="180215" y="1073903"/>
            <a:ext cx="7055683" cy="52049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a:t>
            </a:r>
            <a:r>
              <a:rPr kumimoji="0" lang="en-US" sz="2300"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stands for General Packet Radio Service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defined as an </a:t>
            </a: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efficient transport high-speed data </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over the current </a:t>
            </a: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 </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TDMA-based</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wireless network infrastructures.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was built up by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European Telecommunications Standards Institute (ETSI).</a:t>
            </a:r>
            <a:endPar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is also known as a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third-generation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step toward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internet access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basically a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packet-oriented</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mobile data standard on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2G and 3G cellular </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communication.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Used for </a:t>
            </a:r>
            <a:r>
              <a:rPr kumimoji="0" lang="en-US" sz="23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mobile internet</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3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MMS</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other data </a:t>
            </a:r>
            <a:r>
              <a:rPr kumimoji="0" lang="en-US" sz="23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communications</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p:txBody>
      </p:sp>
      <p:pic>
        <p:nvPicPr>
          <p:cNvPr id="5" name="Picture 2" descr="GPRS – Z-Security">
            <a:extLst>
              <a:ext uri="{FF2B5EF4-FFF2-40B4-BE49-F238E27FC236}">
                <a16:creationId xmlns:a16="http://schemas.microsoft.com/office/drawing/2014/main" xmlns="" id="{9656A1B9-6AFC-3E77-7474-84266C0787A2}"/>
              </a:ext>
            </a:extLst>
          </p:cNvPr>
          <p:cNvPicPr>
            <a:picLocks noChangeAspect="1" noChangeArrowheads="1" noCrop="1"/>
          </p:cNvPicPr>
          <p:nvPr/>
        </p:nvPicPr>
        <p:blipFill>
          <a:blip r:embed="rId6">
            <a:extLst>
              <a:ext uri="{28A0092B-C50C-407E-A947-70E740481C1C}">
                <a14:useLocalDpi xmlns:a14="http://schemas.microsoft.com/office/drawing/2010/main" xmlns="" val="0"/>
              </a:ext>
            </a:extLst>
          </a:blip>
          <a:srcRect/>
          <a:stretch>
            <a:fillRect/>
          </a:stretch>
        </p:blipFill>
        <p:spPr bwMode="auto">
          <a:xfrm>
            <a:off x="7403414" y="1037171"/>
            <a:ext cx="4777271" cy="47026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398732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General Packet Radio Service - GPRS</a:t>
            </a:r>
          </a:p>
        </p:txBody>
      </p:sp>
      <p:sp>
        <p:nvSpPr>
          <p:cNvPr id="5" name="Content Placeholder 2">
            <a:extLst>
              <a:ext uri="{FF2B5EF4-FFF2-40B4-BE49-F238E27FC236}">
                <a16:creationId xmlns:a16="http://schemas.microsoft.com/office/drawing/2014/main" xmlns="" id="{36B548D4-A8F6-5F59-F451-631B882A2AE9}"/>
              </a:ext>
            </a:extLst>
          </p:cNvPr>
          <p:cNvSpPr txBox="1">
            <a:spLocks/>
          </p:cNvSpPr>
          <p:nvPr/>
        </p:nvSpPr>
        <p:spPr>
          <a:xfrm>
            <a:off x="131181" y="966271"/>
            <a:ext cx="6622546" cy="27624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Value added service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2G</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connect users 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IP (Internet Protocol)</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-based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networks.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offers for data speeds of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14.4 Kbps to 171.2 Kbps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which allow for Internet access.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example,</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e-mail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web browsing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not the replacement of </a:t>
            </a:r>
            <a:r>
              <a:rPr kumimoji="0" lang="en-US" sz="24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GSM</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but an </a:t>
            </a:r>
            <a:r>
              <a:rPr kumimoji="0" lang="en-US" sz="24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extension</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it.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6" name="Picture 2" descr="Whether you are tracking a vehicle your valuable assets or ...">
            <a:extLst>
              <a:ext uri="{FF2B5EF4-FFF2-40B4-BE49-F238E27FC236}">
                <a16:creationId xmlns:a16="http://schemas.microsoft.com/office/drawing/2014/main" xmlns="" id="{5070A722-060C-206A-A708-75224786A117}"/>
              </a:ext>
            </a:extLst>
          </p:cNvPr>
          <p:cNvPicPr>
            <a:picLocks noChangeAspect="1" noChangeArrowheads="1" noCrop="1"/>
          </p:cNvPicPr>
          <p:nvPr/>
        </p:nvPicPr>
        <p:blipFill>
          <a:blip r:embed="rId6">
            <a:extLst>
              <a:ext uri="{28A0092B-C50C-407E-A947-70E740481C1C}">
                <a14:useLocalDpi xmlns:a14="http://schemas.microsoft.com/office/drawing/2010/main" xmlns="" val="0"/>
              </a:ext>
            </a:extLst>
          </a:blip>
          <a:srcRect/>
          <a:stretch>
            <a:fillRect/>
          </a:stretch>
        </p:blipFill>
        <p:spPr bwMode="auto">
          <a:xfrm>
            <a:off x="6883523" y="1117601"/>
            <a:ext cx="5027616" cy="39765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26734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Characteristics of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xmlns=""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srgbClr val="212121"/>
                </a:solidFill>
                <a:latin typeface="Cambria" panose="02040503050406030204" pitchFamily="18" charset="0"/>
                <a:ea typeface="Cambria" panose="02040503050406030204" pitchFamily="18" charset="0"/>
              </a:rPr>
              <a:t>Fully digital system</a:t>
            </a:r>
          </a:p>
          <a:p>
            <a:pPr lvl="0">
              <a:defRPr/>
            </a:pPr>
            <a:r>
              <a:rPr lang="en-US" dirty="0">
                <a:solidFill>
                  <a:srgbClr val="212121"/>
                </a:solidFill>
                <a:latin typeface="Cambria" panose="02040503050406030204" pitchFamily="18" charset="0"/>
                <a:ea typeface="Cambria" panose="02040503050406030204" pitchFamily="18" charset="0"/>
              </a:rPr>
              <a:t>Security against fraud Enhance Privacy </a:t>
            </a:r>
          </a:p>
          <a:p>
            <a:pPr lvl="0">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International roaming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Compatibility with Integrated Services Digital Network (ISDN) and other telephone company services</a:t>
            </a:r>
          </a:p>
          <a:p>
            <a:pPr lvl="0">
              <a:defRPr/>
            </a:pPr>
            <a:r>
              <a:rPr lang="en-US" dirty="0">
                <a:solidFill>
                  <a:srgbClr val="212121"/>
                </a:solidFill>
                <a:latin typeface="Cambria" panose="02040503050406030204" pitchFamily="18" charset="0"/>
                <a:ea typeface="Cambria" panose="02040503050406030204" pitchFamily="18" charset="0"/>
              </a:rPr>
              <a:t>Support for new services. </a:t>
            </a:r>
          </a:p>
          <a:p>
            <a:pPr lvl="0">
              <a:defRPr/>
            </a:pPr>
            <a:r>
              <a:rPr lang="en-US" dirty="0">
                <a:solidFill>
                  <a:srgbClr val="212121"/>
                </a:solidFill>
                <a:latin typeface="Cambria" panose="02040503050406030204" pitchFamily="18" charset="0"/>
                <a:ea typeface="Cambria" panose="02040503050406030204" pitchFamily="18" charset="0"/>
              </a:rPr>
              <a:t>Support of Short Message Service (SMS)</a:t>
            </a:r>
          </a:p>
          <a:p>
            <a:pPr lvl="0">
              <a:defRPr/>
            </a:pPr>
            <a:r>
              <a:rPr lang="en-US" dirty="0">
                <a:solidFill>
                  <a:srgbClr val="212121"/>
                </a:solidFill>
                <a:latin typeface="Cambria" panose="02040503050406030204" pitchFamily="18" charset="0"/>
                <a:ea typeface="Cambria" panose="02040503050406030204" pitchFamily="18" charset="0"/>
              </a:rPr>
              <a:t>Good subjective voice quality.</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8807308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Key Features</a:t>
            </a:r>
          </a:p>
        </p:txBody>
      </p:sp>
      <p:sp>
        <p:nvSpPr>
          <p:cNvPr id="3" name="Content Placeholder 2">
            <a:extLst>
              <a:ext uri="{FF2B5EF4-FFF2-40B4-BE49-F238E27FC236}">
                <a16:creationId xmlns:a16="http://schemas.microsoft.com/office/drawing/2014/main" xmlns="" id="{92B07581-4867-32BD-3658-5290B615E1D9}"/>
              </a:ext>
            </a:extLst>
          </p:cNvPr>
          <p:cNvSpPr txBox="1">
            <a:spLocks/>
          </p:cNvSpPr>
          <p:nvPr/>
        </p:nvSpPr>
        <p:spPr>
          <a:xfrm>
            <a:off x="131180" y="1037171"/>
            <a:ext cx="11929641" cy="28947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are 3  key features as follows:</a:t>
            </a:r>
            <a:endPar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always online feature </a:t>
            </a: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Removes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dial-up process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making applications only one click away.</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An upgrade to existing systems </a:t>
            </a: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Operators do not have 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replace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their equipment; rather, GPRS is added on top of the existing infrastructure.</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An integral part of future 3G systems </a:t>
            </a: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GPRS is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 data core network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3G systems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EDGE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WCDMA</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1129209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5893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GPRS Characteristics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15368627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Characteristics</a:t>
            </a:r>
          </a:p>
        </p:txBody>
      </p:sp>
      <p:sp>
        <p:nvSpPr>
          <p:cNvPr id="4" name="Content Placeholder 2">
            <a:extLst>
              <a:ext uri="{FF2B5EF4-FFF2-40B4-BE49-F238E27FC236}">
                <a16:creationId xmlns:a16="http://schemas.microsoft.com/office/drawing/2014/main" xmlns="" id="{55603ACE-681F-A85F-8195-1EA8FBC058BF}"/>
              </a:ext>
            </a:extLst>
          </p:cNvPr>
          <p:cNvSpPr txBox="1">
            <a:spLocks/>
          </p:cNvSpPr>
          <p:nvPr/>
        </p:nvSpPr>
        <p:spPr>
          <a:xfrm>
            <a:off x="246581" y="966271"/>
            <a:ext cx="11732059" cy="415437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Resource allocation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resources allocated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only when data is to be sent/received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Flexible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channel allocation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one to eight time slots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available resources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shared</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by active users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up and down link channels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reserved</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separately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Traffic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characteristics suitable for GPRS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Intermittent, burst data transmissions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Frequent transmissions of small volumes of data</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Infrequent transmission of larger volumes of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xmlns="" val="23641646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GPRS Architecture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8055344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uses the GSM architecture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offer packet data services through GPRS, a new class of network nodes called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support nodes (GSN).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GSNs are responsible for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delivery and routing of data packets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the mobile stations and the external packet data networks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 name="Freeform 3">
            <a:extLst>
              <a:ext uri="{FF2B5EF4-FFF2-40B4-BE49-F238E27FC236}">
                <a16:creationId xmlns:a16="http://schemas.microsoft.com/office/drawing/2014/main" xmlns="" id="{570AB22C-4E3C-509C-52C1-60ADA36053FF}"/>
              </a:ext>
            </a:extLst>
          </p:cNvPr>
          <p:cNvSpPr/>
          <p:nvPr/>
        </p:nvSpPr>
        <p:spPr>
          <a:xfrm>
            <a:off x="5743074" y="4592368"/>
            <a:ext cx="1091972" cy="379031"/>
          </a:xfrm>
          <a:custGeom>
            <a:avLst/>
            <a:gdLst/>
            <a:ahLst/>
            <a:cxnLst/>
            <a:rect l="0" t="0" r="0" b="0"/>
            <a:pathLst>
              <a:path>
                <a:moveTo>
                  <a:pt x="0" y="0"/>
                </a:moveTo>
                <a:lnTo>
                  <a:pt x="0" y="189515"/>
                </a:lnTo>
                <a:lnTo>
                  <a:pt x="1091972" y="189515"/>
                </a:lnTo>
                <a:lnTo>
                  <a:pt x="1091972" y="379031"/>
                </a:lnTo>
              </a:path>
            </a:pathLst>
          </a:custGeom>
          <a:noFill/>
          <a:ln w="12700" cap="flat" cmpd="sng" algn="ctr">
            <a:solidFill>
              <a:srgbClr val="909090">
                <a:shade val="60000"/>
                <a:hueOff val="0"/>
                <a:satOff val="0"/>
                <a:lumOff val="0"/>
                <a:alphaOff val="0"/>
              </a:srgbClr>
            </a:solidFill>
            <a:prstDash val="solid"/>
            <a:miter lim="800000"/>
          </a:ln>
          <a:effectLst/>
        </p:spPr>
      </p:sp>
      <p:sp>
        <p:nvSpPr>
          <p:cNvPr id="11" name="Freeform 4">
            <a:extLst>
              <a:ext uri="{FF2B5EF4-FFF2-40B4-BE49-F238E27FC236}">
                <a16:creationId xmlns:a16="http://schemas.microsoft.com/office/drawing/2014/main" xmlns="" id="{96C9DB7C-17CF-410E-11BC-E49A8CD1A4A4}"/>
              </a:ext>
            </a:extLst>
          </p:cNvPr>
          <p:cNvSpPr/>
          <p:nvPr/>
        </p:nvSpPr>
        <p:spPr>
          <a:xfrm>
            <a:off x="4651101" y="4592368"/>
            <a:ext cx="1091972" cy="379031"/>
          </a:xfrm>
          <a:custGeom>
            <a:avLst/>
            <a:gdLst/>
            <a:ahLst/>
            <a:cxnLst/>
            <a:rect l="0" t="0" r="0" b="0"/>
            <a:pathLst>
              <a:path>
                <a:moveTo>
                  <a:pt x="1091972" y="0"/>
                </a:moveTo>
                <a:lnTo>
                  <a:pt x="1091972" y="189515"/>
                </a:lnTo>
                <a:lnTo>
                  <a:pt x="0" y="189515"/>
                </a:lnTo>
                <a:lnTo>
                  <a:pt x="0" y="379031"/>
                </a:lnTo>
              </a:path>
            </a:pathLst>
          </a:custGeom>
          <a:noFill/>
          <a:ln w="12700" cap="flat" cmpd="sng" algn="ctr">
            <a:solidFill>
              <a:srgbClr val="909090">
                <a:shade val="60000"/>
                <a:hueOff val="0"/>
                <a:satOff val="0"/>
                <a:lumOff val="0"/>
                <a:alphaOff val="0"/>
              </a:srgbClr>
            </a:solidFill>
            <a:prstDash val="solid"/>
            <a:miter lim="800000"/>
          </a:ln>
          <a:effectLst/>
        </p:spPr>
      </p:sp>
      <p:sp>
        <p:nvSpPr>
          <p:cNvPr id="12" name="Freeform 5">
            <a:extLst>
              <a:ext uri="{FF2B5EF4-FFF2-40B4-BE49-F238E27FC236}">
                <a16:creationId xmlns:a16="http://schemas.microsoft.com/office/drawing/2014/main" xmlns="" id="{8F6A118E-067F-F78C-5F5B-0B6F87BC76D6}"/>
              </a:ext>
            </a:extLst>
          </p:cNvPr>
          <p:cNvSpPr/>
          <p:nvPr/>
        </p:nvSpPr>
        <p:spPr>
          <a:xfrm>
            <a:off x="4840617" y="3689911"/>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a:solidFill>
            <a:sysClr val="window" lastClr="FFFFFF">
              <a:hueOff val="0"/>
              <a:satOff val="0"/>
              <a:lumOff val="0"/>
              <a:alphaOff val="0"/>
            </a:sysClr>
          </a:solidFill>
          <a:ln w="12700" cap="flat" cmpd="sng" algn="ctr">
            <a:solidFill>
              <a:srgbClr val="909090">
                <a:shade val="80000"/>
                <a:hueOff val="0"/>
                <a:satOff val="0"/>
                <a:lumOff val="0"/>
                <a:alphaOff val="0"/>
              </a:srgbClr>
            </a:solidFill>
            <a:prstDash val="solid"/>
            <a:miter lim="800000"/>
          </a:ln>
          <a:effectLst/>
        </p:spPr>
        <p:txBody>
          <a:bodyPr spcFirstLastPara="0" vert="horz" wrap="square" lIns="12700" tIns="12700" rIns="12700" bIns="127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rPr>
              <a:t>GPRS Support Node </a:t>
            </a:r>
          </a:p>
        </p:txBody>
      </p:sp>
      <p:sp>
        <p:nvSpPr>
          <p:cNvPr id="13" name="Freeform 6">
            <a:extLst>
              <a:ext uri="{FF2B5EF4-FFF2-40B4-BE49-F238E27FC236}">
                <a16:creationId xmlns:a16="http://schemas.microsoft.com/office/drawing/2014/main" xmlns="" id="{31C353A7-F2A6-038B-3455-EFE7D363C6E2}"/>
              </a:ext>
            </a:extLst>
          </p:cNvPr>
          <p:cNvSpPr/>
          <p:nvPr/>
        </p:nvSpPr>
        <p:spPr>
          <a:xfrm>
            <a:off x="3748645" y="4971399"/>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a:solidFill>
            <a:sysClr val="window" lastClr="FFFFFF">
              <a:hueOff val="0"/>
              <a:satOff val="0"/>
              <a:lumOff val="0"/>
              <a:alphaOff val="0"/>
            </a:sysClr>
          </a:solidFill>
          <a:ln w="12700" cap="flat" cmpd="sng" algn="ctr">
            <a:solidFill>
              <a:srgbClr val="909090">
                <a:shade val="80000"/>
                <a:hueOff val="0"/>
                <a:satOff val="0"/>
                <a:lumOff val="0"/>
                <a:alphaOff val="0"/>
              </a:srgbClr>
            </a:solidFill>
            <a:prstDash val="solid"/>
            <a:miter lim="800000"/>
          </a:ln>
          <a:effectLst/>
        </p:spPr>
        <p:txBody>
          <a:bodyPr spcFirstLastPara="0" vert="horz" wrap="square" lIns="12700" tIns="12700" rIns="12700" bIns="127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 typeface="+mj-lt"/>
              <a:buNone/>
              <a:tabLst/>
              <a:defRPr/>
            </a:pPr>
            <a:r>
              <a:rPr kumimoji="0" lang="en-US" alt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rPr>
              <a:t>Serving GSN  SGSN</a:t>
            </a:r>
            <a:endParaRPr kumimoji="0" 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endParaRPr>
          </a:p>
        </p:txBody>
      </p:sp>
      <p:sp>
        <p:nvSpPr>
          <p:cNvPr id="14" name="Freeform 7">
            <a:extLst>
              <a:ext uri="{FF2B5EF4-FFF2-40B4-BE49-F238E27FC236}">
                <a16:creationId xmlns:a16="http://schemas.microsoft.com/office/drawing/2014/main" xmlns="" id="{C2EE91C4-B3F3-1317-ADE8-322AC853DFE3}"/>
              </a:ext>
            </a:extLst>
          </p:cNvPr>
          <p:cNvSpPr/>
          <p:nvPr/>
        </p:nvSpPr>
        <p:spPr>
          <a:xfrm>
            <a:off x="5932589" y="4971399"/>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a:solidFill>
            <a:sysClr val="window" lastClr="FFFFFF">
              <a:hueOff val="0"/>
              <a:satOff val="0"/>
              <a:lumOff val="0"/>
              <a:alphaOff val="0"/>
            </a:sysClr>
          </a:solidFill>
          <a:ln w="12700" cap="flat" cmpd="sng" algn="ctr">
            <a:solidFill>
              <a:srgbClr val="909090">
                <a:shade val="80000"/>
                <a:hueOff val="0"/>
                <a:satOff val="0"/>
                <a:lumOff val="0"/>
                <a:alphaOff val="0"/>
              </a:srgbClr>
            </a:solidFill>
            <a:prstDash val="solid"/>
            <a:miter lim="800000"/>
          </a:ln>
          <a:effectLst/>
        </p:spPr>
        <p:txBody>
          <a:bodyPr spcFirstLastPara="0" vert="horz" wrap="square" lIns="12700" tIns="12700" rIns="12700" bIns="127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 typeface="+mj-lt"/>
              <a:buNone/>
              <a:tabLst/>
              <a:defRPr/>
            </a:pPr>
            <a:r>
              <a:rPr kumimoji="0" lang="en-US" alt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rPr>
              <a:t>Gateway GSN  GGSN</a:t>
            </a:r>
            <a:endParaRPr kumimoji="0" 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endParaRPr>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394466"/>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Rectangle 14"/>
          <p:cNvSpPr/>
          <p:nvPr/>
        </p:nvSpPr>
        <p:spPr>
          <a:xfrm>
            <a:off x="497541" y="1358152"/>
            <a:ext cx="10515600" cy="2246769"/>
          </a:xfrm>
          <a:prstGeom prst="rect">
            <a:avLst/>
          </a:prstGeom>
        </p:spPr>
        <p:txBody>
          <a:bodyPr wrap="square">
            <a:spAutoFit/>
          </a:bodyPr>
          <a:lstStyle/>
          <a:p>
            <a:pPr algn="just"/>
            <a:r>
              <a:rPr lang="en-US" sz="2000" dirty="0" smtClean="0">
                <a:latin typeface="+mn-lt"/>
              </a:rPr>
              <a:t>GPRS architecture works on the same procedure like GSM network, but, has additional entities that allow packet data transmission. </a:t>
            </a:r>
            <a:endParaRPr lang="en-US" sz="2000" dirty="0" smtClean="0">
              <a:latin typeface="+mn-lt"/>
            </a:endParaRPr>
          </a:p>
          <a:p>
            <a:pPr algn="just"/>
            <a:endParaRPr lang="en-US" sz="2000" dirty="0" smtClean="0">
              <a:latin typeface="+mn-lt"/>
            </a:endParaRPr>
          </a:p>
          <a:p>
            <a:pPr algn="just"/>
            <a:r>
              <a:rPr lang="en-US" sz="2000" dirty="0" smtClean="0">
                <a:latin typeface="+mn-lt"/>
              </a:rPr>
              <a:t>This </a:t>
            </a:r>
            <a:r>
              <a:rPr lang="en-US" sz="2000" dirty="0" smtClean="0">
                <a:latin typeface="+mn-lt"/>
              </a:rPr>
              <a:t>data network overlaps a second-generation GSM network providing packet data transport at the rates from 9.6 to 171 kbps. Along with the packet data transport the GSM network accommodates multiple users to share the same air interface resources concurrently</a:t>
            </a:r>
            <a:r>
              <a:rPr lang="en-US" dirty="0" smtClean="0"/>
              <a:t>.</a:t>
            </a:r>
            <a:endParaRPr lang="en-US" dirty="0"/>
          </a:p>
        </p:txBody>
      </p:sp>
      <p:pic>
        <p:nvPicPr>
          <p:cNvPr id="2050" name="Picture 2" descr="GPRS Architecture"/>
          <p:cNvPicPr>
            <a:picLocks noChangeAspect="1" noChangeArrowheads="1"/>
          </p:cNvPicPr>
          <p:nvPr/>
        </p:nvPicPr>
        <p:blipFill>
          <a:blip r:embed="rId5"/>
          <a:srcRect/>
          <a:stretch>
            <a:fillRect/>
          </a:stretch>
        </p:blipFill>
        <p:spPr bwMode="auto">
          <a:xfrm>
            <a:off x="3194610" y="3362036"/>
            <a:ext cx="5441389" cy="3495963"/>
          </a:xfrm>
          <a:prstGeom prst="rect">
            <a:avLst/>
          </a:prstGeom>
          <a:noFill/>
        </p:spPr>
      </p:pic>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Rectangle 14"/>
          <p:cNvSpPr/>
          <p:nvPr/>
        </p:nvSpPr>
        <p:spPr>
          <a:xfrm>
            <a:off x="497541" y="1358152"/>
            <a:ext cx="10515600" cy="2390911"/>
          </a:xfrm>
          <a:prstGeom prst="rect">
            <a:avLst/>
          </a:prstGeom>
        </p:spPr>
        <p:txBody>
          <a:bodyPr wrap="square">
            <a:spAutoFit/>
          </a:bodyPr>
          <a:lstStyle/>
          <a:p>
            <a:r>
              <a:rPr lang="en-US" dirty="0" smtClean="0"/>
              <a:t>GPRS attempts to reuse the existing GSM network elements as much as possible, but to effectively build a packet-based mobile cellular network, some new network elements, interfaces, and protocols for handling packet traffic are required</a:t>
            </a:r>
            <a:r>
              <a:rPr lang="en-US" dirty="0" smtClean="0"/>
              <a:t>.</a:t>
            </a:r>
          </a:p>
          <a:p>
            <a:endParaRPr lang="en-US" dirty="0" smtClean="0"/>
          </a:p>
          <a:p>
            <a:endParaRPr lang="en-US" dirty="0" smtClean="0"/>
          </a:p>
          <a:p>
            <a:r>
              <a:rPr lang="en-US" dirty="0" smtClean="0"/>
              <a:t>Therefore, GPRS requires modifications to numerous GSM network elements as summarized below:</a:t>
            </a:r>
          </a:p>
          <a:p>
            <a:pPr algn="just"/>
            <a:endParaRPr lang="en-US" dirty="0"/>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Rectangle 14"/>
          <p:cNvSpPr/>
          <p:nvPr/>
        </p:nvSpPr>
        <p:spPr>
          <a:xfrm>
            <a:off x="497541" y="1358152"/>
            <a:ext cx="10515600" cy="2390911"/>
          </a:xfrm>
          <a:prstGeom prst="rect">
            <a:avLst/>
          </a:prstGeom>
        </p:spPr>
        <p:txBody>
          <a:bodyPr wrap="square">
            <a:spAutoFit/>
          </a:bodyPr>
          <a:lstStyle/>
          <a:p>
            <a:r>
              <a:rPr lang="en-US" dirty="0" smtClean="0"/>
              <a:t>GPRS attempts to reuse the existing GSM network elements as much as possible, but to effectively build a packet-based mobile cellular network, some new network elements, interfaces, and protocols for handling packet traffic are required</a:t>
            </a:r>
            <a:r>
              <a:rPr lang="en-US" dirty="0" smtClean="0"/>
              <a:t>.</a:t>
            </a:r>
          </a:p>
          <a:p>
            <a:endParaRPr lang="en-US" dirty="0" smtClean="0"/>
          </a:p>
          <a:p>
            <a:endParaRPr lang="en-US" dirty="0" smtClean="0"/>
          </a:p>
          <a:p>
            <a:r>
              <a:rPr lang="en-US" dirty="0" smtClean="0"/>
              <a:t>Therefore, GPRS requires modifications to numerous GSM network elements as summarized below:</a:t>
            </a:r>
          </a:p>
          <a:p>
            <a:pPr algn="just"/>
            <a:endParaRPr lang="en-US" dirty="0"/>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12" name="Table 11"/>
          <p:cNvGraphicFramePr>
            <a:graphicFrameLocks noGrp="1"/>
          </p:cNvGraphicFramePr>
          <p:nvPr/>
        </p:nvGraphicFramePr>
        <p:xfrm>
          <a:off x="1708727" y="1173018"/>
          <a:ext cx="8709891" cy="4991146"/>
        </p:xfrm>
        <a:graphic>
          <a:graphicData uri="http://schemas.openxmlformats.org/drawingml/2006/table">
            <a:tbl>
              <a:tblPr/>
              <a:tblGrid>
                <a:gridCol w="3045033"/>
                <a:gridCol w="5664858"/>
              </a:tblGrid>
              <a:tr h="346241">
                <a:tc>
                  <a:txBody>
                    <a:bodyPr/>
                    <a:lstStyle/>
                    <a:p>
                      <a:pPr algn="l" fontAlgn="t"/>
                      <a:r>
                        <a:rPr lang="en-US" sz="1600" dirty="0"/>
                        <a:t>GSM Network Element</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600"/>
                        <a:t>Modification or Upgrade Required for GPRS.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r>
              <a:tr h="758794">
                <a:tc>
                  <a:txBody>
                    <a:bodyPr/>
                    <a:lstStyle/>
                    <a:p>
                      <a:pPr fontAlgn="t"/>
                      <a:r>
                        <a:rPr lang="en-US" sz="1600"/>
                        <a:t>Mobile Station (MS)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New Mobile Station is required to access GPRS services. These new terminals will be backward compatible with GSM for voice calls.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552517">
                <a:tc>
                  <a:txBody>
                    <a:bodyPr/>
                    <a:lstStyle/>
                    <a:p>
                      <a:pPr fontAlgn="t"/>
                      <a:r>
                        <a:rPr lang="en-US" sz="1600"/>
                        <a:t>BTS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A software upgrade is required in the existing Base Transceiver Station(BTS).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1480760">
                <a:tc>
                  <a:txBody>
                    <a:bodyPr/>
                    <a:lstStyle/>
                    <a:p>
                      <a:pPr fontAlgn="t"/>
                      <a:r>
                        <a:rPr lang="en-US" sz="1600"/>
                        <a:t>BSC</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The Base Station Controller (BSC) requires a software upgrade and the installation of new hardware called the packet control unit (PCU). The PCU directs the data traffic to the GPRS network and can be a separate hardware element associated with the BSC.</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1068208">
                <a:tc>
                  <a:txBody>
                    <a:bodyPr/>
                    <a:lstStyle/>
                    <a:p>
                      <a:pPr fontAlgn="t"/>
                      <a:r>
                        <a:rPr lang="en-US" sz="1600"/>
                        <a:t>GPRS Support Nodes (GSNs)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The deployment of GPRS requires the installation of new core network elements called the serving GPRS support node (SGSN) and gateway GPRS support node (GGSN).</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758794">
                <a:tc>
                  <a:txBody>
                    <a:bodyPr/>
                    <a:lstStyle/>
                    <a:p>
                      <a:pPr fontAlgn="t"/>
                      <a:r>
                        <a:rPr lang="en-US" sz="1600"/>
                        <a:t>Databases (HLR, VLR, etc.)</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All the databases involved in the network will require software upgrades to handle the new call models and functions introduced by GPRS.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xmlns=""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3540200"/>
          </a:xfrm>
          <a:prstGeom prst="rect">
            <a:avLst/>
          </a:prstGeom>
        </p:spPr>
        <p:txBody>
          <a:bodyPr wrap="square">
            <a:spAutoFit/>
          </a:bodyPr>
          <a:lstStyle/>
          <a:p>
            <a:r>
              <a:rPr lang="en-US" b="1" dirty="0" smtClean="0"/>
              <a:t>GPRS Mobile </a:t>
            </a:r>
            <a:r>
              <a:rPr lang="en-US" b="1" dirty="0" smtClean="0"/>
              <a:t>Stations</a:t>
            </a:r>
          </a:p>
          <a:p>
            <a:endParaRPr lang="en-US" dirty="0" smtClean="0"/>
          </a:p>
          <a:p>
            <a:endParaRPr lang="en-US" dirty="0" smtClean="0"/>
          </a:p>
          <a:p>
            <a:r>
              <a:rPr lang="en-US" dirty="0" smtClean="0"/>
              <a:t>New Mobile Stations (MS) are required to use GPRS services because existing GSM phones do not handle the enhanced air interface or packet data</a:t>
            </a:r>
            <a:r>
              <a:rPr lang="en-US" dirty="0" smtClean="0"/>
              <a:t>.</a:t>
            </a:r>
          </a:p>
          <a:p>
            <a:endParaRPr lang="en-US" dirty="0" smtClean="0"/>
          </a:p>
          <a:p>
            <a:r>
              <a:rPr lang="en-US" dirty="0" smtClean="0"/>
              <a:t> </a:t>
            </a:r>
            <a:r>
              <a:rPr lang="en-US" dirty="0" smtClean="0"/>
              <a:t>A variety of MS can exist, including a high-speed version of current phones to support high-speed data access, a new PDA device with an embedded GSM phone, and PC cards for laptop computers. </a:t>
            </a:r>
            <a:endParaRPr lang="en-US" dirty="0" smtClean="0"/>
          </a:p>
          <a:p>
            <a:endParaRPr lang="en-US" dirty="0" smtClean="0"/>
          </a:p>
          <a:p>
            <a:endParaRPr lang="en-US" dirty="0" smtClean="0"/>
          </a:p>
          <a:p>
            <a:r>
              <a:rPr lang="en-US" dirty="0" smtClean="0"/>
              <a:t>These </a:t>
            </a:r>
            <a:r>
              <a:rPr lang="en-US" dirty="0" smtClean="0"/>
              <a:t>mobile stations are backward compatible for making voice calls using GSM.</a:t>
            </a:r>
            <a:endParaRPr lang="en-US" dirty="0"/>
          </a:p>
        </p:txBody>
      </p:sp>
    </p:spTree>
    <p:extLst>
      <p:ext uri="{BB962C8B-B14F-4D97-AF65-F5344CB8AC3E}">
        <p14:creationId xmlns:p14="http://schemas.microsoft.com/office/powerpoint/2010/main" xmlns="" val="741524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5697</TotalTime>
  <Words>8247</Words>
  <Application>Microsoft Office PowerPoint</Application>
  <PresentationFormat>Custom</PresentationFormat>
  <Paragraphs>1385</Paragraphs>
  <Slides>139</Slides>
  <Notes>131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Proxima Nova</vt:lpstr>
      <vt:lpstr>Cambria</vt:lpstr>
      <vt:lpstr>Wingdings</vt:lpstr>
      <vt:lpstr>Wingdings 3</vt:lpstr>
      <vt:lpstr>Roboto Condensed</vt:lpstr>
      <vt:lpstr>Calibri</vt:lpstr>
      <vt:lpstr>Times</vt:lpstr>
      <vt:lpstr>Source Sans Pro</vt:lpstr>
      <vt:lpstr>Comic Sans MS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916</cp:revision>
  <dcterms:modified xsi:type="dcterms:W3CDTF">2023-08-07T07:08:56Z</dcterms:modified>
</cp:coreProperties>
</file>